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1" r:id="rId3"/>
    <p:sldMasterId id="2147483675" r:id="rId4"/>
  </p:sldMasterIdLst>
  <p:sldIdLst>
    <p:sldId id="256" r:id="rId5"/>
    <p:sldId id="257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5" r:id="rId219"/>
    <p:sldId id="476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0" r:id="rId234"/>
    <p:sldId id="491" r:id="rId235"/>
    <p:sldId id="492" r:id="rId236"/>
    <p:sldId id="493" r:id="rId237"/>
    <p:sldId id="494" r:id="rId238"/>
    <p:sldId id="495" r:id="rId239"/>
    <p:sldId id="496" r:id="rId240"/>
    <p:sldId id="497" r:id="rId241"/>
    <p:sldId id="498" r:id="rId242"/>
    <p:sldId id="499" r:id="rId243"/>
    <p:sldId id="500" r:id="rId244"/>
    <p:sldId id="501" r:id="rId245"/>
    <p:sldId id="502" r:id="rId246"/>
    <p:sldId id="503" r:id="rId247"/>
    <p:sldId id="504" r:id="rId248"/>
    <p:sldId id="505" r:id="rId249"/>
    <p:sldId id="506" r:id="rId250"/>
    <p:sldId id="507" r:id="rId251"/>
    <p:sldId id="508" r:id="rId252"/>
    <p:sldId id="509" r:id="rId253"/>
    <p:sldId id="510" r:id="rId254"/>
    <p:sldId id="511" r:id="rId255"/>
    <p:sldId id="512" r:id="rId256"/>
    <p:sldId id="513" r:id="rId257"/>
    <p:sldId id="514" r:id="rId258"/>
    <p:sldId id="515" r:id="rId259"/>
    <p:sldId id="516" r:id="rId260"/>
    <p:sldId id="517" r:id="rId261"/>
    <p:sldId id="518" r:id="rId262"/>
    <p:sldId id="519" r:id="rId263"/>
    <p:sldId id="520" r:id="rId264"/>
    <p:sldId id="521" r:id="rId265"/>
    <p:sldId id="522" r:id="rId266"/>
    <p:sldId id="523" r:id="rId267"/>
    <p:sldId id="524" r:id="rId268"/>
    <p:sldId id="525" r:id="rId269"/>
    <p:sldId id="526" r:id="rId270"/>
    <p:sldId id="527" r:id="rId271"/>
    <p:sldId id="528" r:id="rId272"/>
    <p:sldId id="529" r:id="rId273"/>
    <p:sldId id="530" r:id="rId274"/>
    <p:sldId id="531" r:id="rId275"/>
    <p:sldId id="532" r:id="rId276"/>
    <p:sldId id="533" r:id="rId277"/>
    <p:sldId id="534" r:id="rId278"/>
    <p:sldId id="535" r:id="rId279"/>
    <p:sldId id="536" r:id="rId280"/>
    <p:sldId id="537" r:id="rId281"/>
    <p:sldId id="538" r:id="rId282"/>
    <p:sldId id="539" r:id="rId283"/>
    <p:sldId id="540" r:id="rId284"/>
    <p:sldId id="541" r:id="rId285"/>
    <p:sldId id="542" r:id="rId286"/>
    <p:sldId id="543" r:id="rId287"/>
    <p:sldId id="544" r:id="rId288"/>
    <p:sldId id="545" r:id="rId289"/>
    <p:sldId id="546" r:id="rId290"/>
    <p:sldId id="547" r:id="rId291"/>
    <p:sldId id="548" r:id="rId292"/>
    <p:sldId id="549" r:id="rId293"/>
    <p:sldId id="550" r:id="rId294"/>
    <p:sldId id="551" r:id="rId295"/>
    <p:sldId id="552" r:id="rId296"/>
    <p:sldId id="553" r:id="rId297"/>
    <p:sldId id="554" r:id="rId298"/>
    <p:sldId id="555" r:id="rId299"/>
    <p:sldId id="556" r:id="rId300"/>
    <p:sldId id="557" r:id="rId301"/>
    <p:sldId id="558" r:id="rId302"/>
    <p:sldId id="559" r:id="rId303"/>
    <p:sldId id="560" r:id="rId304"/>
    <p:sldId id="561" r:id="rId305"/>
    <p:sldId id="562" r:id="rId306"/>
    <p:sldId id="563" r:id="rId307"/>
    <p:sldId id="564" r:id="rId308"/>
    <p:sldId id="565" r:id="rId309"/>
    <p:sldId id="566" r:id="rId310"/>
    <p:sldId id="567" r:id="rId311"/>
    <p:sldId id="568" r:id="rId312"/>
    <p:sldId id="569" r:id="rId313"/>
    <p:sldId id="570" r:id="rId314"/>
    <p:sldId id="571" r:id="rId315"/>
    <p:sldId id="572" r:id="rId316"/>
    <p:sldId id="573" r:id="rId317"/>
    <p:sldId id="574" r:id="rId318"/>
    <p:sldId id="575" r:id="rId319"/>
    <p:sldId id="576" r:id="rId320"/>
    <p:sldId id="577" r:id="rId321"/>
    <p:sldId id="578" r:id="rId322"/>
    <p:sldId id="579" r:id="rId323"/>
    <p:sldId id="580" r:id="rId324"/>
    <p:sldId id="581" r:id="rId325"/>
    <p:sldId id="582" r:id="rId326"/>
    <p:sldId id="583" r:id="rId327"/>
    <p:sldId id="584" r:id="rId328"/>
    <p:sldId id="585" r:id="rId329"/>
    <p:sldId id="586" r:id="rId330"/>
    <p:sldId id="587" r:id="rId331"/>
    <p:sldId id="588" r:id="rId332"/>
    <p:sldId id="589" r:id="rId333"/>
    <p:sldId id="590" r:id="rId334"/>
    <p:sldId id="591" r:id="rId335"/>
    <p:sldId id="592" r:id="rId336"/>
    <p:sldId id="593" r:id="rId337"/>
    <p:sldId id="594" r:id="rId338"/>
    <p:sldId id="595" r:id="rId339"/>
    <p:sldId id="596" r:id="rId340"/>
    <p:sldId id="597" r:id="rId341"/>
    <p:sldId id="598" r:id="rId342"/>
    <p:sldId id="599" r:id="rId343"/>
    <p:sldId id="600" r:id="rId344"/>
    <p:sldId id="601" r:id="rId345"/>
    <p:sldId id="602" r:id="rId346"/>
    <p:sldId id="603" r:id="rId347"/>
    <p:sldId id="604" r:id="rId348"/>
    <p:sldId id="605" r:id="rId349"/>
    <p:sldId id="606" r:id="rId350"/>
    <p:sldId id="607" r:id="rId351"/>
    <p:sldId id="608" r:id="rId352"/>
    <p:sldId id="609" r:id="rId353"/>
    <p:sldId id="610" r:id="rId354"/>
    <p:sldId id="611" r:id="rId355"/>
    <p:sldId id="612" r:id="rId356"/>
    <p:sldId id="613" r:id="rId357"/>
    <p:sldId id="614" r:id="rId358"/>
    <p:sldId id="615" r:id="rId359"/>
    <p:sldId id="616" r:id="rId360"/>
    <p:sldId id="617" r:id="rId361"/>
    <p:sldId id="618" r:id="rId362"/>
    <p:sldId id="619" r:id="rId363"/>
    <p:sldId id="620" r:id="rId364"/>
    <p:sldId id="621" r:id="rId365"/>
    <p:sldId id="622" r:id="rId366"/>
    <p:sldId id="623" r:id="rId367"/>
    <p:sldId id="624" r:id="rId368"/>
    <p:sldId id="625" r:id="rId369"/>
    <p:sldId id="626" r:id="rId370"/>
    <p:sldId id="627" r:id="rId371"/>
    <p:sldId id="628" r:id="rId372"/>
    <p:sldId id="629" r:id="rId373"/>
    <p:sldId id="630" r:id="rId374"/>
    <p:sldId id="631" r:id="rId375"/>
    <p:sldId id="632" r:id="rId376"/>
    <p:sldId id="633" r:id="rId377"/>
    <p:sldId id="634" r:id="rId378"/>
    <p:sldId id="635" r:id="rId379"/>
    <p:sldId id="636" r:id="rId380"/>
    <p:sldId id="637" r:id="rId381"/>
    <p:sldId id="638" r:id="rId382"/>
    <p:sldId id="639" r:id="rId383"/>
    <p:sldId id="640" r:id="rId384"/>
    <p:sldId id="641" r:id="rId385"/>
    <p:sldId id="642" r:id="rId386"/>
    <p:sldId id="643" r:id="rId387"/>
    <p:sldId id="644" r:id="rId388"/>
    <p:sldId id="645" r:id="rId389"/>
    <p:sldId id="646" r:id="rId390"/>
    <p:sldId id="647" r:id="rId391"/>
    <p:sldId id="648" r:id="rId392"/>
    <p:sldId id="649" r:id="rId393"/>
    <p:sldId id="650" r:id="rId394"/>
    <p:sldId id="651" r:id="rId395"/>
    <p:sldId id="652" r:id="rId396"/>
    <p:sldId id="653" r:id="rId397"/>
    <p:sldId id="654" r:id="rId398"/>
    <p:sldId id="655" r:id="rId399"/>
    <p:sldId id="656" r:id="rId400"/>
    <p:sldId id="657" r:id="rId401"/>
    <p:sldId id="658" r:id="rId402"/>
    <p:sldId id="659" r:id="rId403"/>
    <p:sldId id="660" r:id="rId404"/>
    <p:sldId id="661" r:id="rId405"/>
    <p:sldId id="662" r:id="rId406"/>
    <p:sldId id="663" r:id="rId407"/>
    <p:sldId id="664" r:id="rId408"/>
    <p:sldId id="665" r:id="rId409"/>
    <p:sldId id="666" r:id="rId410"/>
    <p:sldId id="667" r:id="rId411"/>
    <p:sldId id="668" r:id="rId412"/>
    <p:sldId id="669" r:id="rId413"/>
    <p:sldId id="670" r:id="rId414"/>
    <p:sldId id="671" r:id="rId415"/>
    <p:sldId id="672" r:id="rId416"/>
    <p:sldId id="673" r:id="rId417"/>
    <p:sldId id="674" r:id="rId418"/>
    <p:sldId id="675" r:id="rId419"/>
    <p:sldId id="676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685" r:id="rId429"/>
    <p:sldId id="686" r:id="rId430"/>
    <p:sldId id="687" r:id="rId431"/>
    <p:sldId id="688" r:id="rId432"/>
    <p:sldId id="689" r:id="rId433"/>
    <p:sldId id="690" r:id="rId434"/>
    <p:sldId id="691" r:id="rId435"/>
    <p:sldId id="692" r:id="rId436"/>
    <p:sldId id="693" r:id="rId437"/>
    <p:sldId id="694" r:id="rId438"/>
    <p:sldId id="695" r:id="rId439"/>
    <p:sldId id="696" r:id="rId440"/>
    <p:sldId id="697" r:id="rId441"/>
    <p:sldId id="698" r:id="rId442"/>
    <p:sldId id="699" r:id="rId443"/>
    <p:sldId id="700" r:id="rId444"/>
    <p:sldId id="701" r:id="rId445"/>
    <p:sldId id="702" r:id="rId446"/>
    <p:sldId id="703" r:id="rId447"/>
    <p:sldId id="704" r:id="rId448"/>
    <p:sldId id="705" r:id="rId449"/>
    <p:sldId id="706" r:id="rId450"/>
    <p:sldId id="707" r:id="rId451"/>
    <p:sldId id="708" r:id="rId452"/>
    <p:sldId id="709" r:id="rId453"/>
    <p:sldId id="710" r:id="rId454"/>
    <p:sldId id="711" r:id="rId455"/>
    <p:sldId id="712" r:id="rId456"/>
    <p:sldId id="713" r:id="rId457"/>
    <p:sldId id="714" r:id="rId458"/>
    <p:sldId id="715" r:id="rId459"/>
    <p:sldId id="716" r:id="rId460"/>
    <p:sldId id="717" r:id="rId461"/>
    <p:sldId id="718" r:id="rId462"/>
    <p:sldId id="719" r:id="rId463"/>
    <p:sldId id="720" r:id="rId464"/>
    <p:sldId id="721" r:id="rId465"/>
    <p:sldId id="722" r:id="rId466"/>
    <p:sldId id="723" r:id="rId467"/>
    <p:sldId id="724" r:id="rId468"/>
    <p:sldId id="725" r:id="rId469"/>
    <p:sldId id="726" r:id="rId470"/>
    <p:sldId id="727" r:id="rId471"/>
    <p:sldId id="728" r:id="rId472"/>
    <p:sldId id="729" r:id="rId473"/>
    <p:sldId id="730" r:id="rId474"/>
    <p:sldId id="731" r:id="rId475"/>
    <p:sldId id="732" r:id="rId476"/>
    <p:sldId id="733" r:id="rId477"/>
    <p:sldId id="734" r:id="rId478"/>
    <p:sldId id="735" r:id="rId479"/>
    <p:sldId id="736" r:id="rId480"/>
    <p:sldId id="737" r:id="rId481"/>
    <p:sldId id="738" r:id="rId482"/>
    <p:sldId id="739" r:id="rId483"/>
    <p:sldId id="740" r:id="rId484"/>
    <p:sldId id="741" r:id="rId485"/>
    <p:sldId id="742" r:id="rId486"/>
    <p:sldId id="743" r:id="rId487"/>
    <p:sldId id="744" r:id="rId488"/>
    <p:sldId id="745" r:id="rId489"/>
    <p:sldId id="746" r:id="rId490"/>
    <p:sldId id="747" r:id="rId491"/>
    <p:sldId id="748" r:id="rId492"/>
    <p:sldId id="749" r:id="rId49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6" autoAdjust="0"/>
    <p:restoredTop sz="94660"/>
  </p:normalViewPr>
  <p:slideViewPr>
    <p:cSldViewPr>
      <p:cViewPr varScale="1">
        <p:scale>
          <a:sx n="106" d="100"/>
          <a:sy n="106" d="100"/>
        </p:scale>
        <p:origin x="768" y="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slide" Target="slides/slide429.xml"/><Relationship Id="rId268" Type="http://schemas.openxmlformats.org/officeDocument/2006/relationships/slide" Target="slides/slide264.xml"/><Relationship Id="rId475" Type="http://schemas.openxmlformats.org/officeDocument/2006/relationships/slide" Target="slides/slide471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44" Type="http://schemas.openxmlformats.org/officeDocument/2006/relationships/slide" Target="slides/slide440.xml"/><Relationship Id="rId486" Type="http://schemas.openxmlformats.org/officeDocument/2006/relationships/slide" Target="slides/slide482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455" Type="http://schemas.openxmlformats.org/officeDocument/2006/relationships/slide" Target="slides/slide451.xml"/><Relationship Id="rId497" Type="http://schemas.openxmlformats.org/officeDocument/2006/relationships/tableStyles" Target="tableStyles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slide" Target="slides/slide420.xml"/><Relationship Id="rId466" Type="http://schemas.openxmlformats.org/officeDocument/2006/relationships/slide" Target="slides/slide46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slide" Target="slides/slide431.xml"/><Relationship Id="rId477" Type="http://schemas.openxmlformats.org/officeDocument/2006/relationships/slide" Target="slides/slide473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446" Type="http://schemas.openxmlformats.org/officeDocument/2006/relationships/slide" Target="slides/slide442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88" Type="http://schemas.openxmlformats.org/officeDocument/2006/relationships/slide" Target="slides/slide484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457" Type="http://schemas.openxmlformats.org/officeDocument/2006/relationships/slide" Target="slides/slide453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slide" Target="slides/slide422.xml"/><Relationship Id="rId230" Type="http://schemas.openxmlformats.org/officeDocument/2006/relationships/slide" Target="slides/slide226.xml"/><Relationship Id="rId468" Type="http://schemas.openxmlformats.org/officeDocument/2006/relationships/slide" Target="slides/slide464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slide" Target="slides/slide433.xml"/><Relationship Id="rId479" Type="http://schemas.openxmlformats.org/officeDocument/2006/relationships/slide" Target="slides/slide475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490" Type="http://schemas.openxmlformats.org/officeDocument/2006/relationships/slide" Target="slides/slide486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448" Type="http://schemas.openxmlformats.org/officeDocument/2006/relationships/slide" Target="slides/slide444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459" Type="http://schemas.openxmlformats.org/officeDocument/2006/relationships/slide" Target="slides/slide455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470" Type="http://schemas.openxmlformats.org/officeDocument/2006/relationships/slide" Target="slides/slide466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slide" Target="slides/slide424.xml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481" Type="http://schemas.openxmlformats.org/officeDocument/2006/relationships/slide" Target="slides/slide477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slide" Target="slides/slide435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450" Type="http://schemas.openxmlformats.org/officeDocument/2006/relationships/slide" Target="slides/slide446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492" Type="http://schemas.openxmlformats.org/officeDocument/2006/relationships/slide" Target="slides/slide488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461" Type="http://schemas.openxmlformats.org/officeDocument/2006/relationships/slide" Target="slides/slide457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23" Type="http://schemas.openxmlformats.org/officeDocument/2006/relationships/slide" Target="slides/slide219.xml"/><Relationship Id="rId430" Type="http://schemas.openxmlformats.org/officeDocument/2006/relationships/slide" Target="slides/slide426.xml"/><Relationship Id="rId18" Type="http://schemas.openxmlformats.org/officeDocument/2006/relationships/slide" Target="slides/slide14.xml"/><Relationship Id="rId265" Type="http://schemas.openxmlformats.org/officeDocument/2006/relationships/slide" Target="slides/slide261.xml"/><Relationship Id="rId472" Type="http://schemas.openxmlformats.org/officeDocument/2006/relationships/slide" Target="slides/slide468.xml"/><Relationship Id="rId125" Type="http://schemas.openxmlformats.org/officeDocument/2006/relationships/slide" Target="slides/slide121.xml"/><Relationship Id="rId167" Type="http://schemas.openxmlformats.org/officeDocument/2006/relationships/slide" Target="slides/slide163.xml"/><Relationship Id="rId332" Type="http://schemas.openxmlformats.org/officeDocument/2006/relationships/slide" Target="slides/slide328.xml"/><Relationship Id="rId374" Type="http://schemas.openxmlformats.org/officeDocument/2006/relationships/slide" Target="slides/slide370.xml"/><Relationship Id="rId71" Type="http://schemas.openxmlformats.org/officeDocument/2006/relationships/slide" Target="slides/slide67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76" Type="http://schemas.openxmlformats.org/officeDocument/2006/relationships/slide" Target="slides/slide272.xml"/><Relationship Id="rId441" Type="http://schemas.openxmlformats.org/officeDocument/2006/relationships/slide" Target="slides/slide437.xml"/><Relationship Id="rId483" Type="http://schemas.openxmlformats.org/officeDocument/2006/relationships/slide" Target="slides/slide479.xml"/><Relationship Id="rId40" Type="http://schemas.openxmlformats.org/officeDocument/2006/relationships/slide" Target="slides/slide36.xml"/><Relationship Id="rId136" Type="http://schemas.openxmlformats.org/officeDocument/2006/relationships/slide" Target="slides/slide132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43" Type="http://schemas.openxmlformats.org/officeDocument/2006/relationships/slide" Target="slides/slide339.xml"/><Relationship Id="rId82" Type="http://schemas.openxmlformats.org/officeDocument/2006/relationships/slide" Target="slides/slide78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245" Type="http://schemas.openxmlformats.org/officeDocument/2006/relationships/slide" Target="slides/slide241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52" Type="http://schemas.openxmlformats.org/officeDocument/2006/relationships/slide" Target="slides/slide448.xml"/><Relationship Id="rId494" Type="http://schemas.openxmlformats.org/officeDocument/2006/relationships/presProps" Target="presProps.xml"/><Relationship Id="rId105" Type="http://schemas.openxmlformats.org/officeDocument/2006/relationships/slide" Target="slides/slide101.xml"/><Relationship Id="rId147" Type="http://schemas.openxmlformats.org/officeDocument/2006/relationships/slide" Target="slides/slide143.xml"/><Relationship Id="rId312" Type="http://schemas.openxmlformats.org/officeDocument/2006/relationships/slide" Target="slides/slide308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96" Type="http://schemas.openxmlformats.org/officeDocument/2006/relationships/slide" Target="slides/slide392.xml"/><Relationship Id="rId214" Type="http://schemas.openxmlformats.org/officeDocument/2006/relationships/slide" Target="slides/slide210.xml"/><Relationship Id="rId256" Type="http://schemas.openxmlformats.org/officeDocument/2006/relationships/slide" Target="slides/slide252.xml"/><Relationship Id="rId298" Type="http://schemas.openxmlformats.org/officeDocument/2006/relationships/slide" Target="slides/slide294.xml"/><Relationship Id="rId421" Type="http://schemas.openxmlformats.org/officeDocument/2006/relationships/slide" Target="slides/slide417.xml"/><Relationship Id="rId463" Type="http://schemas.openxmlformats.org/officeDocument/2006/relationships/slide" Target="slides/slide459.xml"/><Relationship Id="rId116" Type="http://schemas.openxmlformats.org/officeDocument/2006/relationships/slide" Target="slides/slide112.xml"/><Relationship Id="rId158" Type="http://schemas.openxmlformats.org/officeDocument/2006/relationships/slide" Target="slides/slide154.xml"/><Relationship Id="rId323" Type="http://schemas.openxmlformats.org/officeDocument/2006/relationships/slide" Target="slides/slide319.xml"/><Relationship Id="rId20" Type="http://schemas.openxmlformats.org/officeDocument/2006/relationships/slide" Target="slides/slide16.xml"/><Relationship Id="rId62" Type="http://schemas.openxmlformats.org/officeDocument/2006/relationships/slide" Target="slides/slide58.xml"/><Relationship Id="rId365" Type="http://schemas.openxmlformats.org/officeDocument/2006/relationships/slide" Target="slides/slide361.xml"/><Relationship Id="rId225" Type="http://schemas.openxmlformats.org/officeDocument/2006/relationships/slide" Target="slides/slide221.xml"/><Relationship Id="rId267" Type="http://schemas.openxmlformats.org/officeDocument/2006/relationships/slide" Target="slides/slide263.xml"/><Relationship Id="rId432" Type="http://schemas.openxmlformats.org/officeDocument/2006/relationships/slide" Target="slides/slide428.xml"/><Relationship Id="rId474" Type="http://schemas.openxmlformats.org/officeDocument/2006/relationships/slide" Target="slides/slide470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495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443" Type="http://schemas.openxmlformats.org/officeDocument/2006/relationships/slide" Target="slides/slide439.xml"/><Relationship Id="rId464" Type="http://schemas.openxmlformats.org/officeDocument/2006/relationships/slide" Target="slides/slide460.xml"/><Relationship Id="rId303" Type="http://schemas.openxmlformats.org/officeDocument/2006/relationships/slide" Target="slides/slide299.xml"/><Relationship Id="rId485" Type="http://schemas.openxmlformats.org/officeDocument/2006/relationships/slide" Target="slides/slide481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454" Type="http://schemas.openxmlformats.org/officeDocument/2006/relationships/slide" Target="slides/slide450.xml"/><Relationship Id="rId496" Type="http://schemas.openxmlformats.org/officeDocument/2006/relationships/theme" Target="theme/theme1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slide" Target="slides/slide419.xml"/><Relationship Id="rId258" Type="http://schemas.openxmlformats.org/officeDocument/2006/relationships/slide" Target="slides/slide254.xml"/><Relationship Id="rId465" Type="http://schemas.openxmlformats.org/officeDocument/2006/relationships/slide" Target="slides/slide461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slide" Target="slides/slide430.xml"/><Relationship Id="rId476" Type="http://schemas.openxmlformats.org/officeDocument/2006/relationships/slide" Target="slides/slide472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445" Type="http://schemas.openxmlformats.org/officeDocument/2006/relationships/slide" Target="slides/slide441.xml"/><Relationship Id="rId487" Type="http://schemas.openxmlformats.org/officeDocument/2006/relationships/slide" Target="slides/slide483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456" Type="http://schemas.openxmlformats.org/officeDocument/2006/relationships/slide" Target="slides/slide452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slide" Target="slides/slide421.xml"/><Relationship Id="rId467" Type="http://schemas.openxmlformats.org/officeDocument/2006/relationships/slide" Target="slides/slide463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schemas.openxmlformats.org/officeDocument/2006/relationships/slide" Target="slides/slide432.xml"/><Relationship Id="rId240" Type="http://schemas.openxmlformats.org/officeDocument/2006/relationships/slide" Target="slides/slide236.xml"/><Relationship Id="rId478" Type="http://schemas.openxmlformats.org/officeDocument/2006/relationships/slide" Target="slides/slide474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447" Type="http://schemas.openxmlformats.org/officeDocument/2006/relationships/slide" Target="slides/slide443.xml"/><Relationship Id="rId251" Type="http://schemas.openxmlformats.org/officeDocument/2006/relationships/slide" Target="slides/slide247.xml"/><Relationship Id="rId489" Type="http://schemas.openxmlformats.org/officeDocument/2006/relationships/slide" Target="slides/slide485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458" Type="http://schemas.openxmlformats.org/officeDocument/2006/relationships/slide" Target="slides/slide454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slide" Target="slides/slide423.xml"/><Relationship Id="rId469" Type="http://schemas.openxmlformats.org/officeDocument/2006/relationships/slide" Target="slides/slide465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480" Type="http://schemas.openxmlformats.org/officeDocument/2006/relationships/slide" Target="slides/slide476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slide" Target="slides/slide434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491" Type="http://schemas.openxmlformats.org/officeDocument/2006/relationships/slide" Target="slides/slide487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449" Type="http://schemas.openxmlformats.org/officeDocument/2006/relationships/slide" Target="slides/slide445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60" Type="http://schemas.openxmlformats.org/officeDocument/2006/relationships/slide" Target="slides/slide456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471" Type="http://schemas.openxmlformats.org/officeDocument/2006/relationships/slide" Target="slides/slide467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slide" Target="slides/slide42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29.xml"/><Relationship Id="rId440" Type="http://schemas.openxmlformats.org/officeDocument/2006/relationships/slide" Target="slides/slide436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482" Type="http://schemas.openxmlformats.org/officeDocument/2006/relationships/slide" Target="slides/slide478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44" Type="http://schemas.openxmlformats.org/officeDocument/2006/relationships/slide" Target="slides/slide240.xml"/><Relationship Id="rId39" Type="http://schemas.openxmlformats.org/officeDocument/2006/relationships/slide" Target="slides/slide35.xml"/><Relationship Id="rId286" Type="http://schemas.openxmlformats.org/officeDocument/2006/relationships/slide" Target="slides/slide282.xml"/><Relationship Id="rId451" Type="http://schemas.openxmlformats.org/officeDocument/2006/relationships/slide" Target="slides/slide447.xml"/><Relationship Id="rId493" Type="http://schemas.openxmlformats.org/officeDocument/2006/relationships/slide" Target="slides/slide489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46" Type="http://schemas.openxmlformats.org/officeDocument/2006/relationships/slide" Target="slides/slide142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53" Type="http://schemas.openxmlformats.org/officeDocument/2006/relationships/slide" Target="slides/slide349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420" Type="http://schemas.openxmlformats.org/officeDocument/2006/relationships/slide" Target="slides/slide416.xml"/><Relationship Id="rId255" Type="http://schemas.openxmlformats.org/officeDocument/2006/relationships/slide" Target="slides/slide251.xml"/><Relationship Id="rId297" Type="http://schemas.openxmlformats.org/officeDocument/2006/relationships/slide" Target="slides/slide293.xml"/><Relationship Id="rId462" Type="http://schemas.openxmlformats.org/officeDocument/2006/relationships/slide" Target="slides/slide458.xml"/><Relationship Id="rId115" Type="http://schemas.openxmlformats.org/officeDocument/2006/relationships/slide" Target="slides/slide111.xml"/><Relationship Id="rId157" Type="http://schemas.openxmlformats.org/officeDocument/2006/relationships/slide" Target="slides/slide153.xml"/><Relationship Id="rId322" Type="http://schemas.openxmlformats.org/officeDocument/2006/relationships/slide" Target="slides/slide318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199" Type="http://schemas.openxmlformats.org/officeDocument/2006/relationships/slide" Target="slides/slide19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66" Type="http://schemas.openxmlformats.org/officeDocument/2006/relationships/slide" Target="slides/slide262.xml"/><Relationship Id="rId431" Type="http://schemas.openxmlformats.org/officeDocument/2006/relationships/slide" Target="slides/slide427.xml"/><Relationship Id="rId473" Type="http://schemas.openxmlformats.org/officeDocument/2006/relationships/slide" Target="slides/slide469.xml"/><Relationship Id="rId30" Type="http://schemas.openxmlformats.org/officeDocument/2006/relationships/slide" Target="slides/slide26.xml"/><Relationship Id="rId126" Type="http://schemas.openxmlformats.org/officeDocument/2006/relationships/slide" Target="slides/slide122.xml"/><Relationship Id="rId168" Type="http://schemas.openxmlformats.org/officeDocument/2006/relationships/slide" Target="slides/slide164.xml"/><Relationship Id="rId333" Type="http://schemas.openxmlformats.org/officeDocument/2006/relationships/slide" Target="slides/slide329.xml"/><Relationship Id="rId72" Type="http://schemas.openxmlformats.org/officeDocument/2006/relationships/slide" Target="slides/slide68.xml"/><Relationship Id="rId375" Type="http://schemas.openxmlformats.org/officeDocument/2006/relationships/slide" Target="slides/slide371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31.xml"/><Relationship Id="rId277" Type="http://schemas.openxmlformats.org/officeDocument/2006/relationships/slide" Target="slides/slide273.xml"/><Relationship Id="rId400" Type="http://schemas.openxmlformats.org/officeDocument/2006/relationships/slide" Target="slides/slide396.xml"/><Relationship Id="rId442" Type="http://schemas.openxmlformats.org/officeDocument/2006/relationships/slide" Target="slides/slide438.xml"/><Relationship Id="rId484" Type="http://schemas.openxmlformats.org/officeDocument/2006/relationships/slide" Target="slides/slide480.xml"/><Relationship Id="rId137" Type="http://schemas.openxmlformats.org/officeDocument/2006/relationships/slide" Target="slides/slide133.xml"/><Relationship Id="rId302" Type="http://schemas.openxmlformats.org/officeDocument/2006/relationships/slide" Target="slides/slide298.xml"/><Relationship Id="rId344" Type="http://schemas.openxmlformats.org/officeDocument/2006/relationships/slide" Target="slides/slide340.xml"/><Relationship Id="rId41" Type="http://schemas.openxmlformats.org/officeDocument/2006/relationships/slide" Target="slides/slide37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46" Type="http://schemas.openxmlformats.org/officeDocument/2006/relationships/slide" Target="slides/slide242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53" Type="http://schemas.openxmlformats.org/officeDocument/2006/relationships/slide" Target="slides/slide44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922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922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264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922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922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487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940" y="1571038"/>
            <a:ext cx="3869054" cy="4472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922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922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1288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0602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734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5668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7340" y="1258218"/>
            <a:ext cx="3590290" cy="4462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55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62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662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6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254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725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61722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44" y="268300"/>
            <a:ext cx="8071510" cy="1306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2300" y="1548258"/>
            <a:ext cx="8099399" cy="4220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20100" y="6471075"/>
            <a:ext cx="218440" cy="197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6172199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40" y="295732"/>
            <a:ext cx="8688070" cy="666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0066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244" y="1547388"/>
            <a:ext cx="8025765" cy="4579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49995" y="6471075"/>
            <a:ext cx="299720" cy="197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64336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761" y="229361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268046"/>
            <a:ext cx="7922259" cy="6706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2129" y="1572895"/>
            <a:ext cx="8079740" cy="4551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13750" y="6470119"/>
            <a:ext cx="232409" cy="19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9220">
              <a:lnSpc>
                <a:spcPts val="137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23975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761" y="229361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268046"/>
            <a:ext cx="7518400" cy="666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0066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72895"/>
            <a:ext cx="7980045" cy="432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13750" y="6470119"/>
            <a:ext cx="232409" cy="19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01094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rb.iau.ir/e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srb.iau.ir/en" TargetMode="Externa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srb.iau.ir/en" TargetMode="External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ubmarinecablemap.com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7/7a/Slotted_ALOHA.svg" TargetMode="External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6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hyperlink" Target="http://upload.wikimedia.org/wikipedia/commons/3/37/CSMACD-Algorithm.svg" TargetMode="External"/><Relationship Id="rId1" Type="http://schemas.openxmlformats.org/officeDocument/2006/relationships/slideLayout" Target="../slideLayouts/slideLayout1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4.xml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9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4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1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1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3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3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1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14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15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2.png"/><Relationship Id="rId11" Type="http://schemas.openxmlformats.org/officeDocument/2006/relationships/image" Target="../media/image297.jpg"/><Relationship Id="rId5" Type="http://schemas.openxmlformats.org/officeDocument/2006/relationships/image" Target="../media/image291.jpg"/><Relationship Id="rId10" Type="http://schemas.openxmlformats.org/officeDocument/2006/relationships/image" Target="../media/image296.jp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1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g"/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1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1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3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3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1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14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6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1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3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3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1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1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1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13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thomas-krenn.com/en/wiki/VLAN_Basics" TargetMode="External"/><Relationship Id="rId4" Type="http://schemas.openxmlformats.org/officeDocument/2006/relationships/image" Target="../media/image326.pn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1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1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13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13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hyperlink" Target="https://srb.iau.ir/en" TargetMode="External"/><Relationship Id="rId1" Type="http://schemas.openxmlformats.org/officeDocument/2006/relationships/slideLayout" Target="../slideLayouts/slideLayout13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13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13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13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1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3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3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3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3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13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4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jp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1.png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3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4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3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3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13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13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13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1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3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13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3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13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jpg"/><Relationship Id="rId1" Type="http://schemas.openxmlformats.org/officeDocument/2006/relationships/slideLayout" Target="../slideLayouts/slideLayout13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3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jp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3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jpg"/><Relationship Id="rId1" Type="http://schemas.openxmlformats.org/officeDocument/2006/relationships/slideLayout" Target="../slideLayouts/slideLayout13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13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3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13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3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13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jpg"/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14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3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13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1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jpg"/><Relationship Id="rId1" Type="http://schemas.openxmlformats.org/officeDocument/2006/relationships/slideLayout" Target="../slideLayouts/slideLayout14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14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jpg"/><Relationship Id="rId1" Type="http://schemas.openxmlformats.org/officeDocument/2006/relationships/slideLayout" Target="../slideLayouts/slideLayout14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14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4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4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jpg"/><Relationship Id="rId1" Type="http://schemas.openxmlformats.org/officeDocument/2006/relationships/slideLayout" Target="../slideLayouts/slideLayout13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3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1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srb.iau.ir/en" TargetMode="Externa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14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jpg"/><Relationship Id="rId1" Type="http://schemas.openxmlformats.org/officeDocument/2006/relationships/slideLayout" Target="../slideLayouts/slideLayout14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1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1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jpg"/><Relationship Id="rId1" Type="http://schemas.openxmlformats.org/officeDocument/2006/relationships/slideLayout" Target="../slideLayouts/slideLayout1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3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13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hyperlink" Target="https://srb.iau.ir/en" TargetMode="External"/><Relationship Id="rId1" Type="http://schemas.openxmlformats.org/officeDocument/2006/relationships/slideLayout" Target="../slideLayouts/slideLayout13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rif.ac.ir/" TargetMode="External"/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13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3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hyperlink" Target="http://www.nominum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5.png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hyperlink" Target="http://www.nominum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5.png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nominum.com/" TargetMode="Externa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nominum.com/" TargetMode="Externa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nominum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nominum.com/" TargetMode="Externa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nominum.com/" TargetMode="External"/><Relationship Id="rId4" Type="http://schemas.openxmlformats.org/officeDocument/2006/relationships/image" Target="../media/image426.png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hyperlink" Target="http://www.nominum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nominum.com/" TargetMode="External"/><Relationship Id="rId4" Type="http://schemas.openxmlformats.org/officeDocument/2006/relationships/image" Target="../media/image426.png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13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13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1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3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g"/><Relationship Id="rId1" Type="http://schemas.openxmlformats.org/officeDocument/2006/relationships/slideLayout" Target="../slideLayouts/slideLayout14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g"/><Relationship Id="rId1" Type="http://schemas.openxmlformats.org/officeDocument/2006/relationships/slideLayout" Target="../slideLayouts/slideLayout1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hyperlink" Target="http://sina.sharif.ac.ir/index.html" TargetMode="External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jpg"/><Relationship Id="rId1" Type="http://schemas.openxmlformats.org/officeDocument/2006/relationships/slideLayout" Target="../slideLayouts/slideLayout1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jpg"/><Relationship Id="rId1" Type="http://schemas.openxmlformats.org/officeDocument/2006/relationships/slideLayout" Target="../slideLayouts/slideLayout13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jpg"/><Relationship Id="rId1" Type="http://schemas.openxmlformats.org/officeDocument/2006/relationships/slideLayout" Target="../slideLayouts/slideLayout1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x.com/a/internet-map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8/8d/Orbits_around_earth_scale_diagram.svg" TargetMode="Externa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7924800" h="914400">
                <a:moveTo>
                  <a:pt x="0" y="914400"/>
                </a:moveTo>
                <a:lnTo>
                  <a:pt x="0" y="0"/>
                </a:lnTo>
                <a:lnTo>
                  <a:pt x="7924800" y="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0" y="3962400"/>
            <a:ext cx="6510655" cy="0"/>
          </a:xfrm>
          <a:custGeom>
            <a:avLst/>
            <a:gdLst/>
            <a:ahLst/>
            <a:cxnLst/>
            <a:rect l="l" t="t" r="r" b="b"/>
            <a:pathLst>
              <a:path w="6510655">
                <a:moveTo>
                  <a:pt x="0" y="0"/>
                </a:moveTo>
                <a:lnTo>
                  <a:pt x="6510528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1700860"/>
            <a:ext cx="3730956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4400" spc="-25" dirty="0"/>
              <a:t>Communication Network</a:t>
            </a:r>
            <a:r>
              <a:rPr sz="4400" spc="-45" dirty="0"/>
              <a:t>s </a:t>
            </a:r>
            <a:r>
              <a:rPr sz="4400" spc="-1085" dirty="0"/>
              <a:t> </a:t>
            </a:r>
            <a:r>
              <a:rPr sz="4400" spc="-10" dirty="0"/>
              <a:t>Introduction</a:t>
            </a:r>
            <a:endParaRPr sz="440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810000" y="6633603"/>
            <a:ext cx="21410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7" name="object 7"/>
          <p:cNvSpPr txBox="1"/>
          <p:nvPr/>
        </p:nvSpPr>
        <p:spPr>
          <a:xfrm>
            <a:off x="8490204" y="6471075"/>
            <a:ext cx="14795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1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0575" y="3901638"/>
            <a:ext cx="5833745" cy="257282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en-US" sz="2800" spc="-5" dirty="0" err="1">
                <a:latin typeface="Arial MT"/>
                <a:cs typeface="Arial MT"/>
              </a:rPr>
              <a:t>DR</a:t>
            </a:r>
            <a:r>
              <a:rPr sz="2800" spc="-5" dirty="0" err="1">
                <a:latin typeface="Arial MT"/>
                <a:cs typeface="Arial MT"/>
              </a:rPr>
              <a:t>.</a:t>
            </a:r>
            <a:r>
              <a:rPr lang="en-US" sz="2800" spc="-20" dirty="0" err="1">
                <a:latin typeface="Arial MT"/>
                <a:cs typeface="Arial MT"/>
              </a:rPr>
              <a:t>Eslami</a:t>
            </a:r>
            <a:endParaRPr lang="en-US" sz="2800" spc="-20" dirty="0">
              <a:latin typeface="Arial MT"/>
              <a:cs typeface="Arial MT"/>
            </a:endParaRP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800" dirty="0">
                <a:latin typeface="Arial MT"/>
                <a:cs typeface="Arial MT"/>
              </a:rPr>
              <a:t>Department of</a:t>
            </a:r>
            <a:r>
              <a:rPr lang="en-US" sz="2800" spc="5" dirty="0">
                <a:latin typeface="Arial MT"/>
                <a:cs typeface="Arial MT"/>
              </a:rPr>
              <a:t> Electrical</a:t>
            </a:r>
            <a:r>
              <a:rPr lang="en-US" sz="2800" spc="-55" dirty="0">
                <a:latin typeface="Arial MT"/>
                <a:cs typeface="Arial MT"/>
              </a:rPr>
              <a:t> </a:t>
            </a:r>
            <a:r>
              <a:rPr lang="en-US" sz="2800" dirty="0">
                <a:latin typeface="Arial MT"/>
                <a:cs typeface="Arial MT"/>
              </a:rPr>
              <a:t>Engineering </a:t>
            </a:r>
            <a:r>
              <a:rPr lang="en-US" sz="2800" spc="-760" dirty="0">
                <a:latin typeface="Arial MT"/>
                <a:cs typeface="Arial MT"/>
              </a:rPr>
              <a:t> </a:t>
            </a: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8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Islamic Azad </a:t>
            </a:r>
            <a:r>
              <a:rPr lang="en-US" sz="2800" b="0" i="0" u="sng" dirty="0" err="1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University،Science</a:t>
            </a:r>
            <a:r>
              <a:rPr lang="en-US" sz="28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 And Research Branch</a:t>
            </a: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endParaRPr lang="en-US" sz="2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605"/>
            <a:ext cx="779843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55" dirty="0"/>
              <a:t>1984:</a:t>
            </a:r>
            <a:r>
              <a:rPr sz="4000" spc="10" dirty="0"/>
              <a:t> </a:t>
            </a:r>
            <a:r>
              <a:rPr sz="4000" spc="-15" dirty="0"/>
              <a:t>ARPANET</a:t>
            </a:r>
            <a:r>
              <a:rPr sz="4000" spc="-35" dirty="0"/>
              <a:t> </a:t>
            </a:r>
            <a:r>
              <a:rPr sz="4000" spc="-55" dirty="0"/>
              <a:t>becomes</a:t>
            </a:r>
            <a:r>
              <a:rPr sz="4000" spc="-60" dirty="0"/>
              <a:t> </a:t>
            </a:r>
            <a:r>
              <a:rPr sz="4000" spc="-5" dirty="0"/>
              <a:t>the</a:t>
            </a:r>
            <a:r>
              <a:rPr sz="4000" spc="-30" dirty="0"/>
              <a:t> internet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6244" y="1631061"/>
            <a:ext cx="7816215" cy="920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288290" indent="-344805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400" spc="-20" dirty="0">
                <a:latin typeface="Arial MT"/>
                <a:cs typeface="Arial MT"/>
              </a:rPr>
              <a:t>In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1984,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ARPANET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network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operators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decided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that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network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should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reorganized</a:t>
            </a:r>
            <a:r>
              <a:rPr sz="1400" spc="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as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decentralized</a:t>
            </a:r>
            <a:r>
              <a:rPr sz="1400" spc="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"network</a:t>
            </a:r>
            <a:r>
              <a:rPr sz="1400" spc="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 networks."</a:t>
            </a:r>
            <a:endParaRPr sz="14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400" spc="-10" dirty="0">
                <a:latin typeface="Arial MT"/>
                <a:cs typeface="Arial MT"/>
              </a:rPr>
              <a:t>Under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this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scheme,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different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networks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would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controlled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by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different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organizations,</a:t>
            </a:r>
            <a:r>
              <a:rPr sz="1400" spc="9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but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all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endParaRPr sz="14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 MT"/>
                <a:cs typeface="Arial MT"/>
              </a:rPr>
              <a:t>networks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able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communicate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using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shared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standards,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forming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 </a:t>
            </a:r>
            <a:r>
              <a:rPr sz="1400" spc="-15" dirty="0">
                <a:latin typeface="Arial MT"/>
                <a:cs typeface="Arial MT"/>
              </a:rPr>
              <a:t>shared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"internet."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744090"/>
            <a:ext cx="5717681" cy="3124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57600" y="6610862"/>
            <a:ext cx="20648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10</a:t>
            </a:fld>
            <a:endParaRPr spc="-4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CDMA</a:t>
            </a:r>
            <a:r>
              <a:rPr spc="-8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212" y="1654852"/>
            <a:ext cx="5088404" cy="44405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8145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CDMA</a:t>
            </a:r>
            <a:r>
              <a:rPr spc="-8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2331" y="1644934"/>
            <a:ext cx="4208145" cy="44510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26505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CDMA</a:t>
            </a:r>
            <a:r>
              <a:rPr spc="-8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14281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Example: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871" y="2514259"/>
            <a:ext cx="8090336" cy="34646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52447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  <a:r>
              <a:rPr spc="-145" dirty="0"/>
              <a:t> </a:t>
            </a:r>
            <a:r>
              <a:rPr dirty="0"/>
              <a:t>Division</a:t>
            </a:r>
            <a:r>
              <a:rPr spc="-140" dirty="0"/>
              <a:t> </a:t>
            </a:r>
            <a:r>
              <a:rPr spc="-10" dirty="0"/>
              <a:t>Multiplexing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22720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CDMA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Spectrum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209800"/>
            <a:ext cx="6105144" cy="3849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64083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  <a:r>
              <a:rPr spc="-145" dirty="0"/>
              <a:t> </a:t>
            </a:r>
            <a:r>
              <a:rPr dirty="0"/>
              <a:t>Division</a:t>
            </a:r>
            <a:r>
              <a:rPr spc="-140" dirty="0"/>
              <a:t> </a:t>
            </a:r>
            <a:r>
              <a:rPr spc="-10" dirty="0"/>
              <a:t>Multiplexing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566366"/>
            <a:ext cx="6239510" cy="25520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Practical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issues: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Keys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should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known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advance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Power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Control: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Senders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should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received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same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power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inverse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power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received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strength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Synchronization: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what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if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senders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synchronized: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Lock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‘wanted’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Other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will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received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background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noise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13156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3041904"/>
            <a:ext cx="8442960" cy="34350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Telephone</a:t>
            </a:r>
            <a:r>
              <a:rPr spc="-160" dirty="0"/>
              <a:t> </a:t>
            </a:r>
            <a:r>
              <a:rPr spc="-10" dirty="0"/>
              <a:t>system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573666"/>
            <a:ext cx="6851650" cy="81597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Public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Telephone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(PSTN)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ts val="1825"/>
              </a:lnSpc>
              <a:spcBef>
                <a:spcPts val="2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complex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spans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globe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enables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537045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463" y="1600200"/>
            <a:ext cx="5529072" cy="45293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Old</a:t>
            </a:r>
            <a:r>
              <a:rPr spc="-105" dirty="0"/>
              <a:t> </a:t>
            </a:r>
            <a:r>
              <a:rPr dirty="0"/>
              <a:t>Telephone</a:t>
            </a:r>
            <a:r>
              <a:rPr spc="-70" dirty="0"/>
              <a:t> </a:t>
            </a:r>
            <a:r>
              <a:rPr spc="-10" dirty="0"/>
              <a:t>Switches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77380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530096"/>
            <a:ext cx="6047232" cy="48554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Elecrtromechanical</a:t>
            </a:r>
            <a:r>
              <a:rPr spc="-145" dirty="0"/>
              <a:t> </a:t>
            </a:r>
            <a:r>
              <a:rPr spc="-10" dirty="0"/>
              <a:t>Switching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8451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Modern</a:t>
            </a:r>
            <a:r>
              <a:rPr spc="-125" dirty="0"/>
              <a:t> </a:t>
            </a:r>
            <a:r>
              <a:rPr dirty="0"/>
              <a:t>Switching</a:t>
            </a:r>
            <a:r>
              <a:rPr spc="-140" dirty="0"/>
              <a:t> </a:t>
            </a:r>
            <a:r>
              <a:rPr spc="-10" dirty="0"/>
              <a:t>Center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232" y="1822704"/>
            <a:ext cx="6955535" cy="4011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12553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Telephone</a:t>
            </a:r>
            <a:r>
              <a:rPr spc="-160" dirty="0"/>
              <a:t> </a:t>
            </a:r>
            <a:r>
              <a:rPr spc="-1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00580"/>
            <a:ext cx="7771765" cy="1353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ts val="205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Telephone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organization: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hierarchical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 three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important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components: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Local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loops: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centers: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Trunks: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connecting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offices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various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technologies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618" y="3402003"/>
            <a:ext cx="7955911" cy="26177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578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605"/>
            <a:ext cx="779843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55" dirty="0"/>
              <a:t>1984:</a:t>
            </a:r>
            <a:r>
              <a:rPr sz="4000" spc="10" dirty="0"/>
              <a:t> </a:t>
            </a:r>
            <a:r>
              <a:rPr sz="4000" spc="-15" dirty="0"/>
              <a:t>ARPANET</a:t>
            </a:r>
            <a:r>
              <a:rPr sz="4000" spc="-35" dirty="0"/>
              <a:t> </a:t>
            </a:r>
            <a:r>
              <a:rPr sz="4000" spc="-55" dirty="0"/>
              <a:t>becomes</a:t>
            </a:r>
            <a:r>
              <a:rPr sz="4000" spc="-60" dirty="0"/>
              <a:t> </a:t>
            </a:r>
            <a:r>
              <a:rPr sz="4000" spc="-5" dirty="0"/>
              <a:t>the</a:t>
            </a:r>
            <a:r>
              <a:rPr sz="4000" spc="-30" dirty="0"/>
              <a:t> internet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6244" y="1580839"/>
            <a:ext cx="7742555" cy="85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600" spc="5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standards </a:t>
            </a:r>
            <a:r>
              <a:rPr sz="1600" spc="-10" dirty="0">
                <a:latin typeface="Arial MT"/>
                <a:cs typeface="Arial MT"/>
              </a:rPr>
              <a:t>known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 </a:t>
            </a:r>
            <a:r>
              <a:rPr sz="1600" spc="5" dirty="0">
                <a:latin typeface="Arial MT"/>
                <a:cs typeface="Arial MT"/>
              </a:rPr>
              <a:t>TCP/IP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was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developed.</a:t>
            </a:r>
            <a:endParaRPr sz="16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380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600" dirty="0">
                <a:latin typeface="Arial MT"/>
                <a:cs typeface="Arial MT"/>
              </a:rPr>
              <a:t>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January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1983,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ARPANET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switched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TCP/IP,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marking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birth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endParaRPr sz="16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modern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internet.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514600"/>
            <a:ext cx="5867400" cy="3505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505200" y="6629400"/>
            <a:ext cx="22172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11</a:t>
            </a:fld>
            <a:endParaRPr spc="-4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0"/>
              </a:spcBef>
            </a:pPr>
            <a:r>
              <a:rPr sz="3800" dirty="0"/>
              <a:t>Switch</a:t>
            </a:r>
            <a:r>
              <a:rPr sz="3800" spc="-85" dirty="0"/>
              <a:t> </a:t>
            </a:r>
            <a:r>
              <a:rPr sz="3800" dirty="0"/>
              <a:t>Hierarchy,</a:t>
            </a:r>
            <a:r>
              <a:rPr sz="3800" spc="-110" dirty="0"/>
              <a:t> </a:t>
            </a:r>
            <a:r>
              <a:rPr sz="3800" dirty="0"/>
              <a:t>an</a:t>
            </a:r>
            <a:r>
              <a:rPr sz="3800" spc="-140" dirty="0"/>
              <a:t> </a:t>
            </a:r>
            <a:r>
              <a:rPr sz="3800" spc="-10" dirty="0"/>
              <a:t>example</a:t>
            </a:r>
            <a:endParaRPr sz="3800"/>
          </a:p>
        </p:txBody>
      </p:sp>
      <p:grpSp>
        <p:nvGrpSpPr>
          <p:cNvPr id="3" name="object 3"/>
          <p:cNvGrpSpPr/>
          <p:nvPr/>
        </p:nvGrpSpPr>
        <p:grpSpPr>
          <a:xfrm>
            <a:off x="1445895" y="961847"/>
            <a:ext cx="6252210" cy="5134153"/>
            <a:chOff x="1368361" y="1264729"/>
            <a:chExt cx="6252210" cy="5447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124" y="1269517"/>
              <a:ext cx="6242304" cy="54376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73124" y="1269491"/>
              <a:ext cx="6242685" cy="5438140"/>
            </a:xfrm>
            <a:custGeom>
              <a:avLst/>
              <a:gdLst/>
              <a:ahLst/>
              <a:cxnLst/>
              <a:rect l="l" t="t" r="r" b="b"/>
              <a:pathLst>
                <a:path w="6242684" h="5438140">
                  <a:moveTo>
                    <a:pt x="0" y="5437632"/>
                  </a:moveTo>
                  <a:lnTo>
                    <a:pt x="6242304" y="5437632"/>
                  </a:lnTo>
                  <a:lnTo>
                    <a:pt x="6242304" y="0"/>
                  </a:lnTo>
                  <a:lnTo>
                    <a:pt x="0" y="0"/>
                  </a:lnTo>
                  <a:lnTo>
                    <a:pt x="0" y="543763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10648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7675" y="1587500"/>
            <a:ext cx="8248650" cy="4594225"/>
            <a:chOff x="447675" y="1587500"/>
            <a:chExt cx="8248650" cy="4594225"/>
          </a:xfrm>
        </p:grpSpPr>
        <p:sp>
          <p:nvSpPr>
            <p:cNvPr id="3" name="object 3"/>
            <p:cNvSpPr/>
            <p:nvPr/>
          </p:nvSpPr>
          <p:spPr>
            <a:xfrm>
              <a:off x="1905000" y="1600200"/>
              <a:ext cx="5486400" cy="4529455"/>
            </a:xfrm>
            <a:custGeom>
              <a:avLst/>
              <a:gdLst/>
              <a:ahLst/>
              <a:cxnLst/>
              <a:rect l="l" t="t" r="r" b="b"/>
              <a:pathLst>
                <a:path w="5486400" h="4529455">
                  <a:moveTo>
                    <a:pt x="5486400" y="0"/>
                  </a:moveTo>
                  <a:lnTo>
                    <a:pt x="0" y="0"/>
                  </a:lnTo>
                  <a:lnTo>
                    <a:pt x="0" y="4529328"/>
                  </a:lnTo>
                  <a:lnTo>
                    <a:pt x="5486400" y="4529328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905000" y="1600200"/>
              <a:ext cx="5486400" cy="4529455"/>
            </a:xfrm>
            <a:custGeom>
              <a:avLst/>
              <a:gdLst/>
              <a:ahLst/>
              <a:cxnLst/>
              <a:rect l="l" t="t" r="r" b="b"/>
              <a:pathLst>
                <a:path w="5486400" h="4529455">
                  <a:moveTo>
                    <a:pt x="0" y="4529328"/>
                  </a:moveTo>
                  <a:lnTo>
                    <a:pt x="5486400" y="4529328"/>
                  </a:lnTo>
                  <a:lnTo>
                    <a:pt x="5486400" y="0"/>
                  </a:lnTo>
                  <a:lnTo>
                    <a:pt x="0" y="0"/>
                  </a:lnTo>
                  <a:lnTo>
                    <a:pt x="0" y="4529328"/>
                  </a:lnTo>
                  <a:close/>
                </a:path>
              </a:pathLst>
            </a:custGeom>
            <a:ln w="25400">
              <a:solidFill>
                <a:srgbClr val="295D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Telephone</a:t>
            </a:r>
            <a:r>
              <a:rPr spc="-160" dirty="0"/>
              <a:t> </a:t>
            </a:r>
            <a:r>
              <a:rPr spc="-10" dirty="0"/>
              <a:t>Switch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05000" y="1752600"/>
            <a:ext cx="914400" cy="304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5000" y="2194560"/>
            <a:ext cx="914400" cy="32766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92300" y="2623820"/>
            <a:ext cx="939800" cy="330200"/>
            <a:chOff x="1892300" y="2623820"/>
            <a:chExt cx="939800" cy="330200"/>
          </a:xfrm>
        </p:grpSpPr>
        <p:sp>
          <p:nvSpPr>
            <p:cNvPr id="9" name="object 9"/>
            <p:cNvSpPr/>
            <p:nvPr/>
          </p:nvSpPr>
          <p:spPr>
            <a:xfrm>
              <a:off x="1905000" y="2636520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14400" y="3048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905000" y="2636520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304800"/>
                  </a:moveTo>
                  <a:lnTo>
                    <a:pt x="914400" y="3048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4992" y="2633929"/>
            <a:ext cx="5353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5000" y="3078479"/>
            <a:ext cx="914400" cy="304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5000" y="3514344"/>
            <a:ext cx="914400" cy="31115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05000" y="5730240"/>
            <a:ext cx="914400" cy="304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5000" y="3962400"/>
            <a:ext cx="914400" cy="304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5000" y="4404359"/>
            <a:ext cx="914400" cy="304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05000" y="4846320"/>
            <a:ext cx="914400" cy="304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5000" y="5288279"/>
            <a:ext cx="914400" cy="304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SLIC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57600" y="3078479"/>
            <a:ext cx="1752600" cy="163068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26098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TDM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Switch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19800" y="3078479"/>
            <a:ext cx="1371600" cy="163068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0416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E1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Mux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57600" y="1950720"/>
            <a:ext cx="1752600" cy="5715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273050" marR="0" lvl="0" indent="0" defTabSz="914400" eaLnBrk="1" fontAlgn="auto" latinLnBrk="0" hangingPunct="1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Control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Unit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33800" y="5151120"/>
            <a:ext cx="1676400" cy="57912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264160" marR="0" lvl="0" indent="0" defTabSz="914400" eaLnBrk="1" fontAlgn="auto" latinLnBrk="0" hangingPunct="1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Timing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Unit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50341" y="1889125"/>
            <a:ext cx="7051040" cy="4009390"/>
            <a:chOff x="950341" y="1889125"/>
            <a:chExt cx="7051040" cy="4009390"/>
          </a:xfrm>
        </p:grpSpPr>
        <p:sp>
          <p:nvSpPr>
            <p:cNvPr id="24" name="object 24"/>
            <p:cNvSpPr/>
            <p:nvPr/>
          </p:nvSpPr>
          <p:spPr>
            <a:xfrm>
              <a:off x="966216" y="1905000"/>
              <a:ext cx="937894" cy="3085465"/>
            </a:xfrm>
            <a:custGeom>
              <a:avLst/>
              <a:gdLst/>
              <a:ahLst/>
              <a:cxnLst/>
              <a:rect l="l" t="t" r="r" b="b"/>
              <a:pathLst>
                <a:path w="937894" h="3085465">
                  <a:moveTo>
                    <a:pt x="0" y="3683"/>
                  </a:moveTo>
                  <a:lnTo>
                    <a:pt x="937386" y="0"/>
                  </a:lnTo>
                </a:path>
                <a:path w="937894" h="3085465">
                  <a:moveTo>
                    <a:pt x="0" y="1323466"/>
                  </a:moveTo>
                  <a:lnTo>
                    <a:pt x="937386" y="1319784"/>
                  </a:lnTo>
                </a:path>
                <a:path w="937894" h="3085465">
                  <a:moveTo>
                    <a:pt x="0" y="1765427"/>
                  </a:moveTo>
                  <a:lnTo>
                    <a:pt x="937386" y="1761744"/>
                  </a:lnTo>
                </a:path>
                <a:path w="937894" h="3085465">
                  <a:moveTo>
                    <a:pt x="0" y="2204339"/>
                  </a:moveTo>
                  <a:lnTo>
                    <a:pt x="937386" y="2200656"/>
                  </a:lnTo>
                </a:path>
                <a:path w="937894" h="3085465">
                  <a:moveTo>
                    <a:pt x="0" y="2646299"/>
                  </a:moveTo>
                  <a:lnTo>
                    <a:pt x="937386" y="2642616"/>
                  </a:lnTo>
                </a:path>
                <a:path w="937894" h="3085465">
                  <a:moveTo>
                    <a:pt x="0" y="3085211"/>
                  </a:moveTo>
                  <a:lnTo>
                    <a:pt x="937386" y="3081528"/>
                  </a:lnTo>
                </a:path>
              </a:pathLst>
            </a:custGeom>
            <a:ln w="31750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882140" y="2820924"/>
              <a:ext cx="937894" cy="3810"/>
            </a:xfrm>
            <a:custGeom>
              <a:avLst/>
              <a:gdLst/>
              <a:ahLst/>
              <a:cxnLst/>
              <a:rect l="l" t="t" r="r" b="b"/>
              <a:pathLst>
                <a:path w="937894" h="3810">
                  <a:moveTo>
                    <a:pt x="0" y="3683"/>
                  </a:moveTo>
                  <a:lnTo>
                    <a:pt x="937387" y="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66216" y="1905000"/>
              <a:ext cx="7035165" cy="3977640"/>
            </a:xfrm>
            <a:custGeom>
              <a:avLst/>
              <a:gdLst/>
              <a:ahLst/>
              <a:cxnLst/>
              <a:rect l="l" t="t" r="r" b="b"/>
              <a:pathLst>
                <a:path w="7035165" h="3977640">
                  <a:moveTo>
                    <a:pt x="0" y="3527171"/>
                  </a:moveTo>
                  <a:lnTo>
                    <a:pt x="937386" y="3523488"/>
                  </a:lnTo>
                </a:path>
                <a:path w="7035165" h="3977640">
                  <a:moveTo>
                    <a:pt x="0" y="3966095"/>
                  </a:moveTo>
                  <a:lnTo>
                    <a:pt x="937386" y="3962400"/>
                  </a:lnTo>
                </a:path>
                <a:path w="7035165" h="3977640">
                  <a:moveTo>
                    <a:pt x="0" y="442595"/>
                  </a:moveTo>
                  <a:lnTo>
                    <a:pt x="937386" y="438912"/>
                  </a:lnTo>
                </a:path>
                <a:path w="7035165" h="3977640">
                  <a:moveTo>
                    <a:pt x="0" y="884554"/>
                  </a:moveTo>
                  <a:lnTo>
                    <a:pt x="937386" y="880872"/>
                  </a:lnTo>
                </a:path>
                <a:path w="7035165" h="3977640">
                  <a:moveTo>
                    <a:pt x="1853184" y="0"/>
                  </a:moveTo>
                  <a:lnTo>
                    <a:pt x="2691384" y="1320800"/>
                  </a:lnTo>
                </a:path>
                <a:path w="7035165" h="3977640">
                  <a:moveTo>
                    <a:pt x="1853184" y="441960"/>
                  </a:moveTo>
                  <a:lnTo>
                    <a:pt x="2691384" y="1497964"/>
                  </a:lnTo>
                </a:path>
                <a:path w="7035165" h="3977640">
                  <a:moveTo>
                    <a:pt x="1853184" y="883920"/>
                  </a:moveTo>
                  <a:lnTo>
                    <a:pt x="2691384" y="1671447"/>
                  </a:lnTo>
                </a:path>
                <a:path w="7035165" h="3977640">
                  <a:moveTo>
                    <a:pt x="1853184" y="1325879"/>
                  </a:moveTo>
                  <a:lnTo>
                    <a:pt x="2691384" y="1787525"/>
                  </a:lnTo>
                </a:path>
                <a:path w="7035165" h="3977640">
                  <a:moveTo>
                    <a:pt x="1853184" y="1767839"/>
                  </a:moveTo>
                  <a:lnTo>
                    <a:pt x="2691384" y="1988820"/>
                  </a:lnTo>
                </a:path>
                <a:path w="7035165" h="3977640">
                  <a:moveTo>
                    <a:pt x="1853184" y="2208530"/>
                  </a:moveTo>
                  <a:lnTo>
                    <a:pt x="2691384" y="2112264"/>
                  </a:lnTo>
                </a:path>
                <a:path w="7035165" h="3977640">
                  <a:moveTo>
                    <a:pt x="1853184" y="2650236"/>
                  </a:moveTo>
                  <a:lnTo>
                    <a:pt x="2691384" y="2276856"/>
                  </a:lnTo>
                </a:path>
                <a:path w="7035165" h="3977640">
                  <a:moveTo>
                    <a:pt x="1853184" y="3093720"/>
                  </a:moveTo>
                  <a:lnTo>
                    <a:pt x="2691384" y="2444496"/>
                  </a:lnTo>
                </a:path>
                <a:path w="7035165" h="3977640">
                  <a:moveTo>
                    <a:pt x="1853184" y="3534029"/>
                  </a:moveTo>
                  <a:lnTo>
                    <a:pt x="2691384" y="2578608"/>
                  </a:lnTo>
                </a:path>
                <a:path w="7035165" h="3977640">
                  <a:moveTo>
                    <a:pt x="1853184" y="3977576"/>
                  </a:moveTo>
                  <a:lnTo>
                    <a:pt x="2691384" y="2734056"/>
                  </a:lnTo>
                </a:path>
                <a:path w="7035165" h="3977640">
                  <a:moveTo>
                    <a:pt x="4443984" y="1319784"/>
                  </a:moveTo>
                  <a:lnTo>
                    <a:pt x="5053584" y="1319784"/>
                  </a:lnTo>
                </a:path>
                <a:path w="7035165" h="3977640">
                  <a:moveTo>
                    <a:pt x="4443984" y="1508760"/>
                  </a:moveTo>
                  <a:lnTo>
                    <a:pt x="5053584" y="1508760"/>
                  </a:lnTo>
                </a:path>
                <a:path w="7035165" h="3977640">
                  <a:moveTo>
                    <a:pt x="4443984" y="1697736"/>
                  </a:moveTo>
                  <a:lnTo>
                    <a:pt x="5053584" y="1697736"/>
                  </a:lnTo>
                </a:path>
                <a:path w="7035165" h="3977640">
                  <a:moveTo>
                    <a:pt x="4443984" y="1886712"/>
                  </a:moveTo>
                  <a:lnTo>
                    <a:pt x="5053584" y="1886712"/>
                  </a:lnTo>
                </a:path>
                <a:path w="7035165" h="3977640">
                  <a:moveTo>
                    <a:pt x="4443984" y="2075688"/>
                  </a:moveTo>
                  <a:lnTo>
                    <a:pt x="5053584" y="2075688"/>
                  </a:lnTo>
                </a:path>
                <a:path w="7035165" h="3977640">
                  <a:moveTo>
                    <a:pt x="4443984" y="2264664"/>
                  </a:moveTo>
                  <a:lnTo>
                    <a:pt x="5053584" y="2264664"/>
                  </a:lnTo>
                </a:path>
                <a:path w="7035165" h="3977640">
                  <a:moveTo>
                    <a:pt x="4443984" y="2642616"/>
                  </a:moveTo>
                  <a:lnTo>
                    <a:pt x="5053584" y="2642616"/>
                  </a:lnTo>
                </a:path>
                <a:path w="7035165" h="3977640">
                  <a:moveTo>
                    <a:pt x="4443984" y="2453640"/>
                  </a:moveTo>
                  <a:lnTo>
                    <a:pt x="5053584" y="2453640"/>
                  </a:lnTo>
                </a:path>
                <a:path w="7035165" h="3977640">
                  <a:moveTo>
                    <a:pt x="6425184" y="1603248"/>
                  </a:moveTo>
                  <a:lnTo>
                    <a:pt x="7034783" y="1603248"/>
                  </a:lnTo>
                </a:path>
                <a:path w="7035165" h="3977640">
                  <a:moveTo>
                    <a:pt x="6425184" y="1792224"/>
                  </a:moveTo>
                  <a:lnTo>
                    <a:pt x="7034783" y="1792224"/>
                  </a:lnTo>
                </a:path>
                <a:path w="7035165" h="3977640">
                  <a:moveTo>
                    <a:pt x="6425184" y="1981200"/>
                  </a:moveTo>
                  <a:lnTo>
                    <a:pt x="7034783" y="1981200"/>
                  </a:lnTo>
                </a:path>
                <a:path w="7035165" h="3977640">
                  <a:moveTo>
                    <a:pt x="6425184" y="2170176"/>
                  </a:moveTo>
                  <a:lnTo>
                    <a:pt x="7034783" y="2170176"/>
                  </a:lnTo>
                </a:path>
              </a:pathLst>
            </a:custGeom>
            <a:ln w="31750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26551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Dual-</a:t>
            </a:r>
            <a:r>
              <a:rPr sz="3600" dirty="0"/>
              <a:t>Tone </a:t>
            </a:r>
            <a:r>
              <a:rPr sz="3600" spc="-10" dirty="0"/>
              <a:t>Multi-</a:t>
            </a:r>
            <a:r>
              <a:rPr sz="3600" dirty="0"/>
              <a:t>Frequency</a:t>
            </a:r>
            <a:r>
              <a:rPr sz="3600" spc="25" dirty="0"/>
              <a:t> </a:t>
            </a:r>
            <a:r>
              <a:rPr sz="3600" spc="-10" dirty="0"/>
              <a:t>Signaling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8019415" cy="2280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94615" lvl="0" indent="-344805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DTMF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telecommunication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signaling</a:t>
            </a:r>
            <a:r>
              <a:rPr kumimoji="0" sz="20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voice-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over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telephone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lines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between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telephone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equipment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other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devices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centers.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Pressing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key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combination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row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column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frequencies.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Telephone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centers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detect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received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tones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extract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pressed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key.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0255" y="4573366"/>
            <a:ext cx="1448114" cy="144811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2332" y="4529328"/>
            <a:ext cx="3068978" cy="147306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97959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SLIC/CODEC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66366"/>
            <a:ext cx="3789045" cy="33013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Important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Side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Functions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Battery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supply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subscriber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line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Overvoltage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protection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Off/On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hook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detection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Ring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Generation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Tone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Detection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Tone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Generation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Hybrid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Testing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8464" y="1628012"/>
            <a:ext cx="3701415" cy="1623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Important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Side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Function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PCM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Coder/Decoder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Filtering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Amplification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Compression/Decompression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504" y="3581398"/>
            <a:ext cx="6178296" cy="31912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60205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Telephone</a:t>
            </a:r>
            <a:r>
              <a:rPr spc="-160" dirty="0"/>
              <a:t> </a:t>
            </a:r>
            <a:r>
              <a:rPr spc="-10" dirty="0"/>
              <a:t>Modem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324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Modem:</a:t>
            </a:r>
            <a:r>
              <a:rPr sz="1800" spc="5" dirty="0"/>
              <a:t> </a:t>
            </a:r>
            <a:r>
              <a:rPr sz="1800" dirty="0"/>
              <a:t>A device</a:t>
            </a:r>
            <a:r>
              <a:rPr sz="1800" spc="-40" dirty="0"/>
              <a:t> </a:t>
            </a:r>
            <a:r>
              <a:rPr sz="1800" dirty="0"/>
              <a:t>that</a:t>
            </a:r>
            <a:r>
              <a:rPr sz="1800" spc="-20" dirty="0"/>
              <a:t> </a:t>
            </a:r>
            <a:r>
              <a:rPr sz="1800" dirty="0"/>
              <a:t>receives</a:t>
            </a:r>
            <a:r>
              <a:rPr sz="1800" spc="-35" dirty="0"/>
              <a:t> </a:t>
            </a:r>
            <a:r>
              <a:rPr sz="1800" dirty="0"/>
              <a:t>a</a:t>
            </a:r>
            <a:r>
              <a:rPr sz="1800" spc="-15" dirty="0"/>
              <a:t> </a:t>
            </a:r>
            <a:r>
              <a:rPr sz="1800" dirty="0"/>
              <a:t>stream</a:t>
            </a:r>
            <a:r>
              <a:rPr sz="1800" spc="-35" dirty="0"/>
              <a:t> </a:t>
            </a:r>
            <a:r>
              <a:rPr sz="1800" dirty="0"/>
              <a:t>of</a:t>
            </a:r>
            <a:r>
              <a:rPr sz="1800" spc="5" dirty="0"/>
              <a:t> </a:t>
            </a:r>
            <a:r>
              <a:rPr sz="1800" dirty="0"/>
              <a:t>digital</a:t>
            </a:r>
            <a:r>
              <a:rPr sz="1800" spc="-60" dirty="0"/>
              <a:t> </a:t>
            </a:r>
            <a:r>
              <a:rPr sz="1800" dirty="0"/>
              <a:t>bits</a:t>
            </a:r>
            <a:r>
              <a:rPr sz="1800" spc="-10" dirty="0"/>
              <a:t> </a:t>
            </a:r>
            <a:r>
              <a:rPr sz="1800" dirty="0"/>
              <a:t>and</a:t>
            </a:r>
            <a:r>
              <a:rPr sz="1800" spc="-15" dirty="0"/>
              <a:t> </a:t>
            </a:r>
            <a:r>
              <a:rPr sz="1800" dirty="0"/>
              <a:t>sends/receives</a:t>
            </a:r>
            <a:r>
              <a:rPr sz="1800" spc="-60" dirty="0"/>
              <a:t> </a:t>
            </a:r>
            <a:r>
              <a:rPr sz="1800" spc="-25" dirty="0"/>
              <a:t>it</a:t>
            </a:r>
            <a:endParaRPr sz="1800"/>
          </a:p>
          <a:p>
            <a:pPr marL="356870">
              <a:lnSpc>
                <a:spcPct val="100000"/>
              </a:lnSpc>
            </a:pPr>
            <a:r>
              <a:rPr sz="1800" dirty="0"/>
              <a:t>properly</a:t>
            </a:r>
            <a:r>
              <a:rPr sz="1800" spc="-40" dirty="0"/>
              <a:t> </a:t>
            </a:r>
            <a:r>
              <a:rPr sz="1800" dirty="0"/>
              <a:t>from</a:t>
            </a:r>
            <a:r>
              <a:rPr sz="1800" spc="-15" dirty="0"/>
              <a:t> </a:t>
            </a:r>
            <a:r>
              <a:rPr sz="1800" dirty="0"/>
              <a:t>the</a:t>
            </a:r>
            <a:r>
              <a:rPr sz="1800" spc="-20" dirty="0"/>
              <a:t> </a:t>
            </a:r>
            <a:r>
              <a:rPr sz="1800" dirty="0"/>
              <a:t>transmission</a:t>
            </a:r>
            <a:r>
              <a:rPr sz="1800" spc="-90" dirty="0"/>
              <a:t> </a:t>
            </a:r>
            <a:r>
              <a:rPr sz="1800" dirty="0"/>
              <a:t>medium</a:t>
            </a:r>
            <a:r>
              <a:rPr sz="1800" spc="-45" dirty="0"/>
              <a:t> </a:t>
            </a:r>
            <a:r>
              <a:rPr sz="1800" dirty="0"/>
              <a:t>(such</a:t>
            </a:r>
            <a:r>
              <a:rPr sz="1800" spc="-45" dirty="0"/>
              <a:t> </a:t>
            </a:r>
            <a:r>
              <a:rPr sz="1800" dirty="0"/>
              <a:t>as</a:t>
            </a:r>
            <a:r>
              <a:rPr sz="1800" spc="-15" dirty="0"/>
              <a:t> </a:t>
            </a:r>
            <a:r>
              <a:rPr sz="1800" dirty="0"/>
              <a:t>twisted</a:t>
            </a:r>
            <a:r>
              <a:rPr sz="1800" spc="-20" dirty="0"/>
              <a:t> </a:t>
            </a:r>
            <a:r>
              <a:rPr sz="1800" spc="-10" dirty="0"/>
              <a:t>pair)</a:t>
            </a:r>
            <a:endParaRPr sz="1800"/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Transmission</a:t>
            </a:r>
            <a:r>
              <a:rPr sz="1800" spc="-60" dirty="0"/>
              <a:t> </a:t>
            </a:r>
            <a:r>
              <a:rPr sz="1800" spc="-10" dirty="0"/>
              <a:t>problems:</a:t>
            </a:r>
            <a:endParaRPr sz="1800"/>
          </a:p>
          <a:p>
            <a:pPr marL="682625" lvl="1" indent="-325755">
              <a:lnSpc>
                <a:spcPct val="100000"/>
              </a:lnSpc>
              <a:spcBef>
                <a:spcPts val="35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</a:pPr>
            <a:r>
              <a:rPr sz="1400" dirty="0">
                <a:latin typeface="Arial MT"/>
                <a:cs typeface="Arial MT"/>
              </a:rPr>
              <a:t>Attenuation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Delays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which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frequency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dependent</a:t>
            </a:r>
            <a:endParaRPr sz="1400">
              <a:latin typeface="Arial MT"/>
              <a:cs typeface="Arial MT"/>
            </a:endParaRPr>
          </a:p>
          <a:p>
            <a:pPr marL="682625" lvl="1" indent="-325755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</a:pPr>
            <a:r>
              <a:rPr sz="1400" dirty="0">
                <a:latin typeface="Arial MT"/>
                <a:cs typeface="Arial MT"/>
              </a:rPr>
              <a:t>Noise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(Thermal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Noise,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Impulse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Noise,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etc)</a:t>
            </a:r>
            <a:endParaRPr sz="1400">
              <a:latin typeface="Arial MT"/>
              <a:cs typeface="Arial MT"/>
            </a:endParaRPr>
          </a:p>
          <a:p>
            <a:pPr marL="682625" lvl="1" indent="-325755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</a:pPr>
            <a:r>
              <a:rPr sz="1400" dirty="0">
                <a:latin typeface="Arial MT"/>
                <a:cs typeface="Arial MT"/>
              </a:rPr>
              <a:t>Cross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talk,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caused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inductive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coupling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wires</a:t>
            </a:r>
            <a:endParaRPr sz="1400">
              <a:latin typeface="Arial MT"/>
              <a:cs typeface="Arial MT"/>
            </a:endParaRPr>
          </a:p>
          <a:p>
            <a:pPr marL="356870" indent="-344170">
              <a:lnSpc>
                <a:spcPct val="100000"/>
              </a:lnSpc>
              <a:spcBef>
                <a:spcPts val="41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For</a:t>
            </a:r>
            <a:r>
              <a:rPr sz="1800" spc="-25" dirty="0"/>
              <a:t> </a:t>
            </a:r>
            <a:r>
              <a:rPr sz="1800" dirty="0"/>
              <a:t>voice</a:t>
            </a:r>
            <a:r>
              <a:rPr sz="1800" spc="-20" dirty="0"/>
              <a:t> </a:t>
            </a:r>
            <a:r>
              <a:rPr sz="1800" dirty="0"/>
              <a:t>band</a:t>
            </a:r>
            <a:r>
              <a:rPr sz="1800" spc="-15" dirty="0"/>
              <a:t> </a:t>
            </a:r>
            <a:r>
              <a:rPr sz="1800" dirty="0"/>
              <a:t>modems,</a:t>
            </a:r>
            <a:r>
              <a:rPr sz="1800" spc="-70" dirty="0"/>
              <a:t> </a:t>
            </a:r>
            <a:r>
              <a:rPr sz="1800" dirty="0"/>
              <a:t>data</a:t>
            </a:r>
            <a:r>
              <a:rPr sz="1800" spc="-15" dirty="0"/>
              <a:t> </a:t>
            </a:r>
            <a:r>
              <a:rPr sz="1800" dirty="0"/>
              <a:t>rate</a:t>
            </a:r>
            <a:r>
              <a:rPr sz="1800" spc="-10" dirty="0"/>
              <a:t> </a:t>
            </a:r>
            <a:r>
              <a:rPr sz="1800" dirty="0"/>
              <a:t>is</a:t>
            </a:r>
            <a:r>
              <a:rPr sz="1800" spc="-15" dirty="0"/>
              <a:t> </a:t>
            </a:r>
            <a:r>
              <a:rPr sz="1800" dirty="0"/>
              <a:t>limited</a:t>
            </a:r>
            <a:r>
              <a:rPr sz="1800" spc="-65" dirty="0"/>
              <a:t> </a:t>
            </a:r>
            <a:r>
              <a:rPr sz="1800" dirty="0"/>
              <a:t>by</a:t>
            </a:r>
            <a:r>
              <a:rPr sz="1800" spc="-10" dirty="0"/>
              <a:t> </a:t>
            </a:r>
            <a:r>
              <a:rPr sz="1800" dirty="0"/>
              <a:t>PSTN</a:t>
            </a:r>
            <a:r>
              <a:rPr sz="1800" spc="20" dirty="0"/>
              <a:t> </a:t>
            </a:r>
            <a:r>
              <a:rPr sz="1800" dirty="0"/>
              <a:t>sampling</a:t>
            </a:r>
            <a:r>
              <a:rPr sz="1800" spc="-65" dirty="0"/>
              <a:t> </a:t>
            </a:r>
            <a:r>
              <a:rPr sz="1800" dirty="0"/>
              <a:t>process</a:t>
            </a:r>
            <a:r>
              <a:rPr sz="1800" spc="-55" dirty="0"/>
              <a:t> </a:t>
            </a:r>
            <a:r>
              <a:rPr sz="1800" spc="-25" dirty="0"/>
              <a:t>and</a:t>
            </a:r>
            <a:endParaRPr sz="1800"/>
          </a:p>
          <a:p>
            <a:pPr marL="356870">
              <a:lnSpc>
                <a:spcPct val="100000"/>
              </a:lnSpc>
            </a:pPr>
            <a:r>
              <a:rPr sz="1800" dirty="0"/>
              <a:t>loop</a:t>
            </a:r>
            <a:r>
              <a:rPr sz="1800" spc="-5" dirty="0"/>
              <a:t> </a:t>
            </a:r>
            <a:r>
              <a:rPr sz="1800" spc="-10" dirty="0"/>
              <a:t>conditions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32" y="4230623"/>
            <a:ext cx="7382256" cy="24749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19577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Voice</a:t>
            </a:r>
            <a:r>
              <a:rPr spc="-120" dirty="0"/>
              <a:t> </a:t>
            </a:r>
            <a:r>
              <a:rPr dirty="0"/>
              <a:t>band</a:t>
            </a:r>
            <a:r>
              <a:rPr spc="-80" dirty="0"/>
              <a:t> </a:t>
            </a:r>
            <a:r>
              <a:rPr dirty="0"/>
              <a:t>modem</a:t>
            </a:r>
            <a:r>
              <a:rPr spc="-75" dirty="0"/>
              <a:t> </a:t>
            </a:r>
            <a:r>
              <a:rPr spc="-10" dirty="0"/>
              <a:t>standards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568892"/>
            <a:ext cx="8061959" cy="369062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Important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standard: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V.32: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9600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bps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: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/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baud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V.32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bis: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14.4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kbps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: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6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/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baud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V.34: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28.8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kbps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(Using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QAM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Constellation)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V.90: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56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kbps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DS,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33.6</a:t>
            </a:r>
            <a:r>
              <a:rPr kumimoji="0" sz="14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kbps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V.92: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56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kbps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DS,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48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kbps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Maximum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modem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connection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over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normal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PSTN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33.6kbps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(limited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 quantization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noise)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achieved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V.90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V.92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standards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achieved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when connecting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ISPs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digital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Compression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schemes: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MNPs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: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run-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length</a:t>
            </a:r>
            <a:r>
              <a:rPr kumimoji="0" sz="14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encoding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(runs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zero’s may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very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common)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V.42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: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Ziv-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Lempel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compression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7048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4262" y="2281813"/>
            <a:ext cx="4576028" cy="25573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99085"/>
            <a:ext cx="7501255" cy="1183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800" dirty="0"/>
              <a:t>Asymmetric</a:t>
            </a:r>
            <a:r>
              <a:rPr sz="3800" spc="-185" dirty="0"/>
              <a:t> </a:t>
            </a:r>
            <a:r>
              <a:rPr sz="3800" dirty="0"/>
              <a:t>Digital</a:t>
            </a:r>
            <a:r>
              <a:rPr sz="3800" spc="-145" dirty="0"/>
              <a:t> </a:t>
            </a:r>
            <a:r>
              <a:rPr sz="3800" dirty="0"/>
              <a:t>Subscriber</a:t>
            </a:r>
            <a:r>
              <a:rPr sz="3800" spc="-185" dirty="0"/>
              <a:t> </a:t>
            </a:r>
            <a:r>
              <a:rPr sz="3800" spc="-20" dirty="0"/>
              <a:t>Line </a:t>
            </a:r>
            <a:r>
              <a:rPr sz="3800" spc="-10" dirty="0"/>
              <a:t>(ADSL)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628013"/>
            <a:ext cx="3876675" cy="419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210185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Objective: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Offering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without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impacting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voice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twisted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pair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Central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Office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(CO)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side: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508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splitter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 feed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low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pass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part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while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higher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frequencies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feed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DSLAM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Customer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Premise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(CPE)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60325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splitter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line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filters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feed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low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pass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part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spectrum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telephone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pass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part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CPE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ADSL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223520" lvl="0" indent="-34480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ADSL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power spectrum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defined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carefully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reduce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cross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talk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other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218173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0"/>
              </a:spcBef>
            </a:pPr>
            <a:r>
              <a:rPr sz="3800" spc="-20" dirty="0"/>
              <a:t>ADSL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536244" y="1573489"/>
            <a:ext cx="7404734" cy="168211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Discrete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tone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technique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(DMT)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modulation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scheme.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ts val="2055"/>
              </a:lnSpc>
              <a:spcBef>
                <a:spcPts val="219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Idea: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Divide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small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bins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carrying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separate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QAM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constellation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Better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capacity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More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resistance</a:t>
            </a:r>
            <a:r>
              <a:rPr kumimoji="0" sz="16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noise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adaptability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0150" y="3864864"/>
            <a:ext cx="6343650" cy="2133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63404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0"/>
              </a:spcBef>
            </a:pPr>
            <a:r>
              <a:rPr sz="3800" dirty="0"/>
              <a:t>ADSL</a:t>
            </a:r>
            <a:r>
              <a:rPr sz="3800" spc="-75" dirty="0"/>
              <a:t> </a:t>
            </a:r>
            <a:r>
              <a:rPr sz="3800" spc="-10" dirty="0"/>
              <a:t>Spectrum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536244" y="1566366"/>
            <a:ext cx="7084695" cy="20751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ADSL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Spectrum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designed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Allow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higher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download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lower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upload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home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exist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telephone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Most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common</a:t>
            </a:r>
            <a:r>
              <a:rPr kumimoji="0" sz="2000" b="0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operation: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Division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Upstream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(US) 25kHz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130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kHz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providing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3.5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Mbps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Downstream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(DS)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140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kHz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2.2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providing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24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Mbps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2535" y="3895344"/>
            <a:ext cx="4550664" cy="28041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71497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0"/>
              </a:spcBef>
            </a:pPr>
            <a:r>
              <a:rPr sz="3800" dirty="0"/>
              <a:t>ADSL</a:t>
            </a:r>
            <a:r>
              <a:rPr sz="3800" spc="-75" dirty="0"/>
              <a:t> </a:t>
            </a:r>
            <a:r>
              <a:rPr sz="3800" spc="-20" dirty="0"/>
              <a:t>Rate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536244" y="1624965"/>
            <a:ext cx="69945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ADSL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downlink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uplink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decrease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distance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between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home</a:t>
            </a:r>
            <a:r>
              <a:rPr kumimoji="0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local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exchange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423" y="2743198"/>
            <a:ext cx="5410200" cy="40355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39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79743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NSFNET:</a:t>
            </a:r>
            <a:r>
              <a:rPr spc="-15" dirty="0"/>
              <a:t> </a:t>
            </a:r>
            <a:r>
              <a:rPr spc="-20" dirty="0"/>
              <a:t>The</a:t>
            </a:r>
            <a:r>
              <a:rPr spc="-10" dirty="0"/>
              <a:t> </a:t>
            </a:r>
            <a:r>
              <a:rPr spc="-65" dirty="0"/>
              <a:t>first</a:t>
            </a:r>
            <a:r>
              <a:rPr spc="-15" dirty="0"/>
              <a:t> </a:t>
            </a:r>
            <a:r>
              <a:rPr spc="-35" dirty="0"/>
              <a:t>internet</a:t>
            </a:r>
            <a:r>
              <a:rPr spc="15" dirty="0"/>
              <a:t> </a:t>
            </a:r>
            <a:r>
              <a:rPr spc="-50" dirty="0"/>
              <a:t>backbone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31061"/>
            <a:ext cx="8041640" cy="1134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400" spc="-20" dirty="0">
                <a:latin typeface="Arial MT"/>
                <a:cs typeface="Arial MT"/>
              </a:rPr>
              <a:t>In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1986,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National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Science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foundation</a:t>
            </a:r>
            <a:r>
              <a:rPr sz="1400" spc="6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agency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created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TCP/IP-based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network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called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NSFNET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to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link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supercomputing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centers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together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allow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researchers</a:t>
            </a:r>
            <a:r>
              <a:rPr sz="1400" spc="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across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country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them.</a:t>
            </a:r>
            <a:endParaRPr sz="1400">
              <a:latin typeface="Arial MT"/>
              <a:cs typeface="Arial MT"/>
            </a:endParaRPr>
          </a:p>
          <a:p>
            <a:pPr marL="356870" marR="493395" indent="-344805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400" spc="-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NSFNET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became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internet's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"backbone,"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high-speed,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long-distance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network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that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allowed</a:t>
            </a:r>
            <a:r>
              <a:rPr sz="1400" spc="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different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parts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 the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internet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communicate.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846830"/>
            <a:ext cx="6513576" cy="39349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12</a:t>
            </a:fld>
            <a:endParaRPr spc="-4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</a:t>
            </a:r>
            <a:r>
              <a:rPr spc="-5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Home</a:t>
            </a:r>
            <a:r>
              <a:rPr spc="-40" dirty="0"/>
              <a:t> </a:t>
            </a:r>
            <a:r>
              <a:rPr spc="-10" dirty="0"/>
              <a:t>(FTTH)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8007350" cy="286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optic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provide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medium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providing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very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speed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services.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Bringing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deployment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closer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homes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businesses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facilitates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deployment of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higher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speed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218440" lvl="0" indent="-34480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Passive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Optical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(PON)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becoming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very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popular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run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around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gigabits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second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provide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services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such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Ethernet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PONs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(EPON)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Gigabit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capable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PONs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(GPON)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4575047"/>
            <a:ext cx="5949696" cy="21305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60293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FTTH</a:t>
            </a:r>
            <a:r>
              <a:rPr spc="-2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244" y="6449974"/>
            <a:ext cx="19672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Faculty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of</a:t>
            </a:r>
            <a:r>
              <a:rPr kumimoji="0" sz="12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EE,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Sharif</a:t>
            </a:r>
            <a:r>
              <a:rPr kumimoji="0" sz="12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of</a:t>
            </a:r>
            <a:r>
              <a:rPr kumimoji="0" sz="12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Tech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3363" y="6455155"/>
            <a:ext cx="1560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Advanced</a:t>
            </a:r>
            <a:r>
              <a:rPr kumimoji="0" sz="1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45500" y="6449974"/>
            <a:ext cx="1657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78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094" y="1808844"/>
            <a:ext cx="6539290" cy="42511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4500" y="5592267"/>
            <a:ext cx="8255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Source: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FTTH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Handbook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41665" algn="l"/>
              </a:tabLst>
              <a:defRPr/>
            </a:pPr>
            <a:r>
              <a:rPr kumimoji="0" sz="1800" b="0" i="0" u="sng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FTTH</a:t>
            </a:r>
            <a:r>
              <a:rPr kumimoji="0" sz="1800" b="0" i="0" u="sng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Council</a:t>
            </a:r>
            <a:r>
              <a:rPr kumimoji="0" sz="1800" b="0" i="0" u="sng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sng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Europe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51576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264408"/>
            <a:ext cx="4459224" cy="304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Trunks</a:t>
            </a:r>
            <a:r>
              <a:rPr spc="-7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Multiplexing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628012"/>
            <a:ext cx="8010525" cy="1454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TDM: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division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(can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only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digital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domain)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5080" lvl="1" indent="-326390" defTabSz="91440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Pulse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Coded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Modulation</a:t>
            </a:r>
            <a:r>
              <a:rPr kumimoji="0" sz="14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(PCM):</a:t>
            </a:r>
            <a:r>
              <a:rPr kumimoji="0" sz="1400" b="0" i="0" u="none" strike="noStrike" kern="0" cap="none" spc="3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Analog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coming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local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loop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sampled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8000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samples/sec.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sample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represented by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14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64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kbps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representation</a:t>
            </a:r>
            <a:r>
              <a:rPr kumimoji="0" sz="14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Several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multiplexed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carry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info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between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Telco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offices.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331978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TDM </a:t>
            </a:r>
            <a:r>
              <a:rPr spc="-10" dirty="0"/>
              <a:t>carriers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270948"/>
            <a:ext cx="3648075" cy="414083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N.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America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: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T1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carrier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1.544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Mbps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24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x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+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=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193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bits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frame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frame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125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microseconds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537845" lvl="1" indent="-3263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8000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x 8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=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64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kbits/second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24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analog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AD-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conversion: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PCM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8-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sampling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 8000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Hz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Outside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N.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America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: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E1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carrier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2.048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Mbps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32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32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x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bits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frame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30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signaling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Higher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order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derived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T1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E1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streams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440" y="1363980"/>
            <a:ext cx="4792980" cy="21640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4800" y="3954429"/>
            <a:ext cx="4840224" cy="117704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86753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European</a:t>
            </a:r>
            <a:r>
              <a:rPr spc="-100" dirty="0"/>
              <a:t> </a:t>
            </a:r>
            <a:r>
              <a:rPr dirty="0"/>
              <a:t>PDH</a:t>
            </a:r>
            <a:r>
              <a:rPr spc="-145" dirty="0"/>
              <a:t> </a:t>
            </a:r>
            <a:r>
              <a:rPr spc="-10" dirty="0"/>
              <a:t>Hierarchy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4025" y="1476396"/>
            <a:ext cx="5648325" cy="34964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105400"/>
            <a:ext cx="7473696" cy="15514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24381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US</a:t>
            </a:r>
            <a:r>
              <a:rPr spc="-90" dirty="0"/>
              <a:t> </a:t>
            </a:r>
            <a:r>
              <a:rPr dirty="0"/>
              <a:t>PDH</a:t>
            </a:r>
            <a:r>
              <a:rPr spc="-85" dirty="0"/>
              <a:t> </a:t>
            </a:r>
            <a:r>
              <a:rPr spc="-10" dirty="0"/>
              <a:t>Hierarchy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637" y="2352884"/>
            <a:ext cx="8201506" cy="22893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43935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SONET/SDH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3"/>
            <a:ext cx="7774305" cy="2594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96520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SONET (Synchronous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Optical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Network) and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SDH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(Synchronous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Digital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Hierarchy)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primary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standards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types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metro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long-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haul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transport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traffic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over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Design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objectives: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Unify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US,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European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Japanese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digital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</a:t>
            </a:r>
            <a:r>
              <a:rPr kumimoji="0" sz="16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Provide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scheme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digital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hierarchy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Provide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OAM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support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Direct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low-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level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tributaries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without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need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entire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4190998"/>
            <a:ext cx="4078224" cy="2666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66703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PDH</a:t>
            </a:r>
            <a:r>
              <a:rPr spc="-110" dirty="0"/>
              <a:t> </a:t>
            </a:r>
            <a:r>
              <a:rPr spc="-10" dirty="0"/>
              <a:t>Add/Drop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05200" y="2309876"/>
            <a:ext cx="4886960" cy="2927350"/>
            <a:chOff x="3505200" y="2309876"/>
            <a:chExt cx="4886960" cy="2927350"/>
          </a:xfrm>
        </p:grpSpPr>
        <p:sp>
          <p:nvSpPr>
            <p:cNvPr id="4" name="object 4"/>
            <p:cNvSpPr/>
            <p:nvPr/>
          </p:nvSpPr>
          <p:spPr>
            <a:xfrm>
              <a:off x="3514344" y="2907792"/>
              <a:ext cx="1758950" cy="2322830"/>
            </a:xfrm>
            <a:custGeom>
              <a:avLst/>
              <a:gdLst/>
              <a:ahLst/>
              <a:cxnLst/>
              <a:rect l="l" t="t" r="r" b="b"/>
              <a:pathLst>
                <a:path w="1758950" h="2322829">
                  <a:moveTo>
                    <a:pt x="0" y="1161288"/>
                  </a:moveTo>
                  <a:lnTo>
                    <a:pt x="957" y="1106621"/>
                  </a:lnTo>
                  <a:lnTo>
                    <a:pt x="3800" y="1052605"/>
                  </a:lnTo>
                  <a:lnTo>
                    <a:pt x="8487" y="999296"/>
                  </a:lnTo>
                  <a:lnTo>
                    <a:pt x="14976" y="946748"/>
                  </a:lnTo>
                  <a:lnTo>
                    <a:pt x="23224" y="895018"/>
                  </a:lnTo>
                  <a:lnTo>
                    <a:pt x="33189" y="844162"/>
                  </a:lnTo>
                  <a:lnTo>
                    <a:pt x="44829" y="794235"/>
                  </a:lnTo>
                  <a:lnTo>
                    <a:pt x="58103" y="745293"/>
                  </a:lnTo>
                  <a:lnTo>
                    <a:pt x="72966" y="697392"/>
                  </a:lnTo>
                  <a:lnTo>
                    <a:pt x="89378" y="650588"/>
                  </a:lnTo>
                  <a:lnTo>
                    <a:pt x="107296" y="604935"/>
                  </a:lnTo>
                  <a:lnTo>
                    <a:pt x="126677" y="560491"/>
                  </a:lnTo>
                  <a:lnTo>
                    <a:pt x="147481" y="517311"/>
                  </a:lnTo>
                  <a:lnTo>
                    <a:pt x="169663" y="475451"/>
                  </a:lnTo>
                  <a:lnTo>
                    <a:pt x="193183" y="434966"/>
                  </a:lnTo>
                  <a:lnTo>
                    <a:pt x="217998" y="395912"/>
                  </a:lnTo>
                  <a:lnTo>
                    <a:pt x="244065" y="358346"/>
                  </a:lnTo>
                  <a:lnTo>
                    <a:pt x="271343" y="322322"/>
                  </a:lnTo>
                  <a:lnTo>
                    <a:pt x="299789" y="287896"/>
                  </a:lnTo>
                  <a:lnTo>
                    <a:pt x="329361" y="255125"/>
                  </a:lnTo>
                  <a:lnTo>
                    <a:pt x="360017" y="224064"/>
                  </a:lnTo>
                  <a:lnTo>
                    <a:pt x="391714" y="194769"/>
                  </a:lnTo>
                  <a:lnTo>
                    <a:pt x="424411" y="167295"/>
                  </a:lnTo>
                  <a:lnTo>
                    <a:pt x="458065" y="141699"/>
                  </a:lnTo>
                  <a:lnTo>
                    <a:pt x="492634" y="118036"/>
                  </a:lnTo>
                  <a:lnTo>
                    <a:pt x="528075" y="96362"/>
                  </a:lnTo>
                  <a:lnTo>
                    <a:pt x="564347" y="76733"/>
                  </a:lnTo>
                  <a:lnTo>
                    <a:pt x="601406" y="59204"/>
                  </a:lnTo>
                  <a:lnTo>
                    <a:pt x="639212" y="43831"/>
                  </a:lnTo>
                  <a:lnTo>
                    <a:pt x="677722" y="30671"/>
                  </a:lnTo>
                  <a:lnTo>
                    <a:pt x="716893" y="19778"/>
                  </a:lnTo>
                  <a:lnTo>
                    <a:pt x="756683" y="11208"/>
                  </a:lnTo>
                  <a:lnTo>
                    <a:pt x="797051" y="5018"/>
                  </a:lnTo>
                  <a:lnTo>
                    <a:pt x="837953" y="1264"/>
                  </a:lnTo>
                  <a:lnTo>
                    <a:pt x="879347" y="0"/>
                  </a:lnTo>
                  <a:lnTo>
                    <a:pt x="920742" y="1264"/>
                  </a:lnTo>
                  <a:lnTo>
                    <a:pt x="961644" y="5018"/>
                  </a:lnTo>
                  <a:lnTo>
                    <a:pt x="1002012" y="11208"/>
                  </a:lnTo>
                  <a:lnTo>
                    <a:pt x="1041802" y="19778"/>
                  </a:lnTo>
                  <a:lnTo>
                    <a:pt x="1080973" y="30671"/>
                  </a:lnTo>
                  <a:lnTo>
                    <a:pt x="1119483" y="43831"/>
                  </a:lnTo>
                  <a:lnTo>
                    <a:pt x="1157289" y="59204"/>
                  </a:lnTo>
                  <a:lnTo>
                    <a:pt x="1194348" y="76733"/>
                  </a:lnTo>
                  <a:lnTo>
                    <a:pt x="1230620" y="96362"/>
                  </a:lnTo>
                  <a:lnTo>
                    <a:pt x="1266061" y="118036"/>
                  </a:lnTo>
                  <a:lnTo>
                    <a:pt x="1300630" y="141699"/>
                  </a:lnTo>
                  <a:lnTo>
                    <a:pt x="1334284" y="167295"/>
                  </a:lnTo>
                  <a:lnTo>
                    <a:pt x="1366981" y="194769"/>
                  </a:lnTo>
                  <a:lnTo>
                    <a:pt x="1398678" y="224064"/>
                  </a:lnTo>
                  <a:lnTo>
                    <a:pt x="1429334" y="255125"/>
                  </a:lnTo>
                  <a:lnTo>
                    <a:pt x="1458906" y="287896"/>
                  </a:lnTo>
                  <a:lnTo>
                    <a:pt x="1487352" y="322322"/>
                  </a:lnTo>
                  <a:lnTo>
                    <a:pt x="1514630" y="358346"/>
                  </a:lnTo>
                  <a:lnTo>
                    <a:pt x="1540697" y="395912"/>
                  </a:lnTo>
                  <a:lnTo>
                    <a:pt x="1565512" y="434966"/>
                  </a:lnTo>
                  <a:lnTo>
                    <a:pt x="1589032" y="475451"/>
                  </a:lnTo>
                  <a:lnTo>
                    <a:pt x="1611214" y="517311"/>
                  </a:lnTo>
                  <a:lnTo>
                    <a:pt x="1632018" y="560491"/>
                  </a:lnTo>
                  <a:lnTo>
                    <a:pt x="1651399" y="604935"/>
                  </a:lnTo>
                  <a:lnTo>
                    <a:pt x="1669317" y="650588"/>
                  </a:lnTo>
                  <a:lnTo>
                    <a:pt x="1685729" y="697392"/>
                  </a:lnTo>
                  <a:lnTo>
                    <a:pt x="1700592" y="745293"/>
                  </a:lnTo>
                  <a:lnTo>
                    <a:pt x="1713866" y="794235"/>
                  </a:lnTo>
                  <a:lnTo>
                    <a:pt x="1725506" y="844162"/>
                  </a:lnTo>
                  <a:lnTo>
                    <a:pt x="1735471" y="895018"/>
                  </a:lnTo>
                  <a:lnTo>
                    <a:pt x="1743719" y="946748"/>
                  </a:lnTo>
                  <a:lnTo>
                    <a:pt x="1750208" y="999296"/>
                  </a:lnTo>
                  <a:lnTo>
                    <a:pt x="1754895" y="1052605"/>
                  </a:lnTo>
                  <a:lnTo>
                    <a:pt x="1757738" y="1106621"/>
                  </a:lnTo>
                  <a:lnTo>
                    <a:pt x="1758695" y="1161288"/>
                  </a:lnTo>
                  <a:lnTo>
                    <a:pt x="1757738" y="1215954"/>
                  </a:lnTo>
                  <a:lnTo>
                    <a:pt x="1754895" y="1269970"/>
                  </a:lnTo>
                  <a:lnTo>
                    <a:pt x="1750208" y="1323279"/>
                  </a:lnTo>
                  <a:lnTo>
                    <a:pt x="1743719" y="1375827"/>
                  </a:lnTo>
                  <a:lnTo>
                    <a:pt x="1735471" y="1427557"/>
                  </a:lnTo>
                  <a:lnTo>
                    <a:pt x="1725506" y="1478413"/>
                  </a:lnTo>
                  <a:lnTo>
                    <a:pt x="1713866" y="1528340"/>
                  </a:lnTo>
                  <a:lnTo>
                    <a:pt x="1700592" y="1577282"/>
                  </a:lnTo>
                  <a:lnTo>
                    <a:pt x="1685729" y="1625183"/>
                  </a:lnTo>
                  <a:lnTo>
                    <a:pt x="1669317" y="1671987"/>
                  </a:lnTo>
                  <a:lnTo>
                    <a:pt x="1651399" y="1717640"/>
                  </a:lnTo>
                  <a:lnTo>
                    <a:pt x="1632018" y="1762084"/>
                  </a:lnTo>
                  <a:lnTo>
                    <a:pt x="1611214" y="1805264"/>
                  </a:lnTo>
                  <a:lnTo>
                    <a:pt x="1589032" y="1847124"/>
                  </a:lnTo>
                  <a:lnTo>
                    <a:pt x="1565512" y="1887609"/>
                  </a:lnTo>
                  <a:lnTo>
                    <a:pt x="1540697" y="1926663"/>
                  </a:lnTo>
                  <a:lnTo>
                    <a:pt x="1514630" y="1964229"/>
                  </a:lnTo>
                  <a:lnTo>
                    <a:pt x="1487352" y="2000253"/>
                  </a:lnTo>
                  <a:lnTo>
                    <a:pt x="1458906" y="2034679"/>
                  </a:lnTo>
                  <a:lnTo>
                    <a:pt x="1429334" y="2067450"/>
                  </a:lnTo>
                  <a:lnTo>
                    <a:pt x="1398678" y="2098511"/>
                  </a:lnTo>
                  <a:lnTo>
                    <a:pt x="1366981" y="2127806"/>
                  </a:lnTo>
                  <a:lnTo>
                    <a:pt x="1334284" y="2155280"/>
                  </a:lnTo>
                  <a:lnTo>
                    <a:pt x="1300630" y="2180876"/>
                  </a:lnTo>
                  <a:lnTo>
                    <a:pt x="1266061" y="2204539"/>
                  </a:lnTo>
                  <a:lnTo>
                    <a:pt x="1230620" y="2226213"/>
                  </a:lnTo>
                  <a:lnTo>
                    <a:pt x="1194348" y="2245842"/>
                  </a:lnTo>
                  <a:lnTo>
                    <a:pt x="1157289" y="2263371"/>
                  </a:lnTo>
                  <a:lnTo>
                    <a:pt x="1119483" y="2278744"/>
                  </a:lnTo>
                  <a:lnTo>
                    <a:pt x="1080973" y="2291904"/>
                  </a:lnTo>
                  <a:lnTo>
                    <a:pt x="1041802" y="2302797"/>
                  </a:lnTo>
                  <a:lnTo>
                    <a:pt x="1002012" y="2311367"/>
                  </a:lnTo>
                  <a:lnTo>
                    <a:pt x="961644" y="2317557"/>
                  </a:lnTo>
                  <a:lnTo>
                    <a:pt x="920742" y="2321311"/>
                  </a:lnTo>
                  <a:lnTo>
                    <a:pt x="879347" y="2322576"/>
                  </a:lnTo>
                  <a:lnTo>
                    <a:pt x="837953" y="2321311"/>
                  </a:lnTo>
                  <a:lnTo>
                    <a:pt x="797051" y="2317557"/>
                  </a:lnTo>
                  <a:lnTo>
                    <a:pt x="756683" y="2311367"/>
                  </a:lnTo>
                  <a:lnTo>
                    <a:pt x="716893" y="2302797"/>
                  </a:lnTo>
                  <a:lnTo>
                    <a:pt x="677722" y="2291904"/>
                  </a:lnTo>
                  <a:lnTo>
                    <a:pt x="639212" y="2278744"/>
                  </a:lnTo>
                  <a:lnTo>
                    <a:pt x="601406" y="2263371"/>
                  </a:lnTo>
                  <a:lnTo>
                    <a:pt x="564347" y="2245842"/>
                  </a:lnTo>
                  <a:lnTo>
                    <a:pt x="528075" y="2226213"/>
                  </a:lnTo>
                  <a:lnTo>
                    <a:pt x="492634" y="2204539"/>
                  </a:lnTo>
                  <a:lnTo>
                    <a:pt x="458065" y="2180876"/>
                  </a:lnTo>
                  <a:lnTo>
                    <a:pt x="424411" y="2155280"/>
                  </a:lnTo>
                  <a:lnTo>
                    <a:pt x="391714" y="2127806"/>
                  </a:lnTo>
                  <a:lnTo>
                    <a:pt x="360017" y="2098511"/>
                  </a:lnTo>
                  <a:lnTo>
                    <a:pt x="329361" y="2067450"/>
                  </a:lnTo>
                  <a:lnTo>
                    <a:pt x="299789" y="2034679"/>
                  </a:lnTo>
                  <a:lnTo>
                    <a:pt x="271343" y="2000253"/>
                  </a:lnTo>
                  <a:lnTo>
                    <a:pt x="244065" y="1964229"/>
                  </a:lnTo>
                  <a:lnTo>
                    <a:pt x="217998" y="1926663"/>
                  </a:lnTo>
                  <a:lnTo>
                    <a:pt x="193183" y="1887609"/>
                  </a:lnTo>
                  <a:lnTo>
                    <a:pt x="169663" y="1847124"/>
                  </a:lnTo>
                  <a:lnTo>
                    <a:pt x="147481" y="1805264"/>
                  </a:lnTo>
                  <a:lnTo>
                    <a:pt x="126677" y="1762084"/>
                  </a:lnTo>
                  <a:lnTo>
                    <a:pt x="107296" y="1717640"/>
                  </a:lnTo>
                  <a:lnTo>
                    <a:pt x="89378" y="1671987"/>
                  </a:lnTo>
                  <a:lnTo>
                    <a:pt x="72966" y="1625183"/>
                  </a:lnTo>
                  <a:lnTo>
                    <a:pt x="58103" y="1577282"/>
                  </a:lnTo>
                  <a:lnTo>
                    <a:pt x="44829" y="1528340"/>
                  </a:lnTo>
                  <a:lnTo>
                    <a:pt x="33189" y="1478413"/>
                  </a:lnTo>
                  <a:lnTo>
                    <a:pt x="23224" y="1427557"/>
                  </a:lnTo>
                  <a:lnTo>
                    <a:pt x="14976" y="1375827"/>
                  </a:lnTo>
                  <a:lnTo>
                    <a:pt x="8487" y="1323279"/>
                  </a:lnTo>
                  <a:lnTo>
                    <a:pt x="3800" y="1269970"/>
                  </a:lnTo>
                  <a:lnTo>
                    <a:pt x="957" y="1215954"/>
                  </a:lnTo>
                  <a:lnTo>
                    <a:pt x="0" y="11612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611879" y="3038856"/>
              <a:ext cx="1564005" cy="2063750"/>
            </a:xfrm>
            <a:custGeom>
              <a:avLst/>
              <a:gdLst/>
              <a:ahLst/>
              <a:cxnLst/>
              <a:rect l="l" t="t" r="r" b="b"/>
              <a:pathLst>
                <a:path w="1564004" h="2063750">
                  <a:moveTo>
                    <a:pt x="781812" y="0"/>
                  </a:moveTo>
                  <a:lnTo>
                    <a:pt x="740289" y="1430"/>
                  </a:lnTo>
                  <a:lnTo>
                    <a:pt x="699331" y="5672"/>
                  </a:lnTo>
                  <a:lnTo>
                    <a:pt x="658991" y="12656"/>
                  </a:lnTo>
                  <a:lnTo>
                    <a:pt x="619324" y="22310"/>
                  </a:lnTo>
                  <a:lnTo>
                    <a:pt x="580384" y="34563"/>
                  </a:lnTo>
                  <a:lnTo>
                    <a:pt x="542225" y="49343"/>
                  </a:lnTo>
                  <a:lnTo>
                    <a:pt x="504901" y="66579"/>
                  </a:lnTo>
                  <a:lnTo>
                    <a:pt x="468465" y="86200"/>
                  </a:lnTo>
                  <a:lnTo>
                    <a:pt x="432972" y="108135"/>
                  </a:lnTo>
                  <a:lnTo>
                    <a:pt x="398476" y="132312"/>
                  </a:lnTo>
                  <a:lnTo>
                    <a:pt x="365031" y="158660"/>
                  </a:lnTo>
                  <a:lnTo>
                    <a:pt x="332691" y="187107"/>
                  </a:lnTo>
                  <a:lnTo>
                    <a:pt x="301509" y="217583"/>
                  </a:lnTo>
                  <a:lnTo>
                    <a:pt x="271541" y="250017"/>
                  </a:lnTo>
                  <a:lnTo>
                    <a:pt x="242839" y="284336"/>
                  </a:lnTo>
                  <a:lnTo>
                    <a:pt x="215459" y="320469"/>
                  </a:lnTo>
                  <a:lnTo>
                    <a:pt x="189453" y="358346"/>
                  </a:lnTo>
                  <a:lnTo>
                    <a:pt x="164876" y="397895"/>
                  </a:lnTo>
                  <a:lnTo>
                    <a:pt x="141783" y="439045"/>
                  </a:lnTo>
                  <a:lnTo>
                    <a:pt x="120226" y="481724"/>
                  </a:lnTo>
                  <a:lnTo>
                    <a:pt x="100261" y="525861"/>
                  </a:lnTo>
                  <a:lnTo>
                    <a:pt x="81941" y="571385"/>
                  </a:lnTo>
                  <a:lnTo>
                    <a:pt x="65319" y="618225"/>
                  </a:lnTo>
                  <a:lnTo>
                    <a:pt x="50451" y="666309"/>
                  </a:lnTo>
                  <a:lnTo>
                    <a:pt x="37390" y="715565"/>
                  </a:lnTo>
                  <a:lnTo>
                    <a:pt x="26190" y="765924"/>
                  </a:lnTo>
                  <a:lnTo>
                    <a:pt x="16906" y="817313"/>
                  </a:lnTo>
                  <a:lnTo>
                    <a:pt x="9590" y="869661"/>
                  </a:lnTo>
                  <a:lnTo>
                    <a:pt x="4298" y="922897"/>
                  </a:lnTo>
                  <a:lnTo>
                    <a:pt x="1083" y="976950"/>
                  </a:lnTo>
                  <a:lnTo>
                    <a:pt x="0" y="1031748"/>
                  </a:lnTo>
                  <a:lnTo>
                    <a:pt x="1083" y="1086545"/>
                  </a:lnTo>
                  <a:lnTo>
                    <a:pt x="4298" y="1140598"/>
                  </a:lnTo>
                  <a:lnTo>
                    <a:pt x="9590" y="1193834"/>
                  </a:lnTo>
                  <a:lnTo>
                    <a:pt x="16906" y="1246182"/>
                  </a:lnTo>
                  <a:lnTo>
                    <a:pt x="26190" y="1297571"/>
                  </a:lnTo>
                  <a:lnTo>
                    <a:pt x="37390" y="1347930"/>
                  </a:lnTo>
                  <a:lnTo>
                    <a:pt x="50451" y="1397186"/>
                  </a:lnTo>
                  <a:lnTo>
                    <a:pt x="65319" y="1445270"/>
                  </a:lnTo>
                  <a:lnTo>
                    <a:pt x="81941" y="1492110"/>
                  </a:lnTo>
                  <a:lnTo>
                    <a:pt x="100261" y="1537634"/>
                  </a:lnTo>
                  <a:lnTo>
                    <a:pt x="120226" y="1581771"/>
                  </a:lnTo>
                  <a:lnTo>
                    <a:pt x="141783" y="1624450"/>
                  </a:lnTo>
                  <a:lnTo>
                    <a:pt x="164876" y="1665600"/>
                  </a:lnTo>
                  <a:lnTo>
                    <a:pt x="189453" y="1705149"/>
                  </a:lnTo>
                  <a:lnTo>
                    <a:pt x="215459" y="1743026"/>
                  </a:lnTo>
                  <a:lnTo>
                    <a:pt x="242839" y="1779159"/>
                  </a:lnTo>
                  <a:lnTo>
                    <a:pt x="271541" y="1813478"/>
                  </a:lnTo>
                  <a:lnTo>
                    <a:pt x="301509" y="1845912"/>
                  </a:lnTo>
                  <a:lnTo>
                    <a:pt x="332691" y="1876388"/>
                  </a:lnTo>
                  <a:lnTo>
                    <a:pt x="365031" y="1904835"/>
                  </a:lnTo>
                  <a:lnTo>
                    <a:pt x="398476" y="1931183"/>
                  </a:lnTo>
                  <a:lnTo>
                    <a:pt x="432972" y="1955360"/>
                  </a:lnTo>
                  <a:lnTo>
                    <a:pt x="468465" y="1977295"/>
                  </a:lnTo>
                  <a:lnTo>
                    <a:pt x="504901" y="1996916"/>
                  </a:lnTo>
                  <a:lnTo>
                    <a:pt x="542225" y="2014152"/>
                  </a:lnTo>
                  <a:lnTo>
                    <a:pt x="580384" y="2028932"/>
                  </a:lnTo>
                  <a:lnTo>
                    <a:pt x="619324" y="2041185"/>
                  </a:lnTo>
                  <a:lnTo>
                    <a:pt x="658991" y="2050839"/>
                  </a:lnTo>
                  <a:lnTo>
                    <a:pt x="699331" y="2057823"/>
                  </a:lnTo>
                  <a:lnTo>
                    <a:pt x="740289" y="2062065"/>
                  </a:lnTo>
                  <a:lnTo>
                    <a:pt x="781812" y="2063496"/>
                  </a:lnTo>
                  <a:lnTo>
                    <a:pt x="823334" y="2062065"/>
                  </a:lnTo>
                  <a:lnTo>
                    <a:pt x="864292" y="2057823"/>
                  </a:lnTo>
                  <a:lnTo>
                    <a:pt x="904632" y="2050839"/>
                  </a:lnTo>
                  <a:lnTo>
                    <a:pt x="944299" y="2041185"/>
                  </a:lnTo>
                  <a:lnTo>
                    <a:pt x="983239" y="2028932"/>
                  </a:lnTo>
                  <a:lnTo>
                    <a:pt x="1021398" y="2014152"/>
                  </a:lnTo>
                  <a:lnTo>
                    <a:pt x="1058722" y="1996916"/>
                  </a:lnTo>
                  <a:lnTo>
                    <a:pt x="1095158" y="1977295"/>
                  </a:lnTo>
                  <a:lnTo>
                    <a:pt x="1130651" y="1955360"/>
                  </a:lnTo>
                  <a:lnTo>
                    <a:pt x="1165147" y="1931183"/>
                  </a:lnTo>
                  <a:lnTo>
                    <a:pt x="1198592" y="1904835"/>
                  </a:lnTo>
                  <a:lnTo>
                    <a:pt x="1230932" y="1876388"/>
                  </a:lnTo>
                  <a:lnTo>
                    <a:pt x="1262114" y="1845912"/>
                  </a:lnTo>
                  <a:lnTo>
                    <a:pt x="1292082" y="1813478"/>
                  </a:lnTo>
                  <a:lnTo>
                    <a:pt x="1320784" y="1779159"/>
                  </a:lnTo>
                  <a:lnTo>
                    <a:pt x="1348164" y="1743026"/>
                  </a:lnTo>
                  <a:lnTo>
                    <a:pt x="1374170" y="1705149"/>
                  </a:lnTo>
                  <a:lnTo>
                    <a:pt x="1398747" y="1665600"/>
                  </a:lnTo>
                  <a:lnTo>
                    <a:pt x="1421840" y="1624450"/>
                  </a:lnTo>
                  <a:lnTo>
                    <a:pt x="1443397" y="1581771"/>
                  </a:lnTo>
                  <a:lnTo>
                    <a:pt x="1463362" y="1537634"/>
                  </a:lnTo>
                  <a:lnTo>
                    <a:pt x="1481682" y="1492110"/>
                  </a:lnTo>
                  <a:lnTo>
                    <a:pt x="1498304" y="1445270"/>
                  </a:lnTo>
                  <a:lnTo>
                    <a:pt x="1513172" y="1397186"/>
                  </a:lnTo>
                  <a:lnTo>
                    <a:pt x="1526233" y="1347930"/>
                  </a:lnTo>
                  <a:lnTo>
                    <a:pt x="1537433" y="1297571"/>
                  </a:lnTo>
                  <a:lnTo>
                    <a:pt x="1546717" y="1246182"/>
                  </a:lnTo>
                  <a:lnTo>
                    <a:pt x="1554033" y="1193834"/>
                  </a:lnTo>
                  <a:lnTo>
                    <a:pt x="1559325" y="1140598"/>
                  </a:lnTo>
                  <a:lnTo>
                    <a:pt x="1562540" y="1086545"/>
                  </a:lnTo>
                  <a:lnTo>
                    <a:pt x="1563624" y="1031748"/>
                  </a:lnTo>
                  <a:lnTo>
                    <a:pt x="1562540" y="976950"/>
                  </a:lnTo>
                  <a:lnTo>
                    <a:pt x="1559325" y="922897"/>
                  </a:lnTo>
                  <a:lnTo>
                    <a:pt x="1554033" y="869661"/>
                  </a:lnTo>
                  <a:lnTo>
                    <a:pt x="1546717" y="817313"/>
                  </a:lnTo>
                  <a:lnTo>
                    <a:pt x="1537433" y="765924"/>
                  </a:lnTo>
                  <a:lnTo>
                    <a:pt x="1526233" y="715565"/>
                  </a:lnTo>
                  <a:lnTo>
                    <a:pt x="1513172" y="666309"/>
                  </a:lnTo>
                  <a:lnTo>
                    <a:pt x="1498304" y="618225"/>
                  </a:lnTo>
                  <a:lnTo>
                    <a:pt x="1481682" y="571385"/>
                  </a:lnTo>
                  <a:lnTo>
                    <a:pt x="1463362" y="525861"/>
                  </a:lnTo>
                  <a:lnTo>
                    <a:pt x="1443397" y="481724"/>
                  </a:lnTo>
                  <a:lnTo>
                    <a:pt x="1421840" y="439045"/>
                  </a:lnTo>
                  <a:lnTo>
                    <a:pt x="1398747" y="397895"/>
                  </a:lnTo>
                  <a:lnTo>
                    <a:pt x="1374170" y="358346"/>
                  </a:lnTo>
                  <a:lnTo>
                    <a:pt x="1348164" y="320469"/>
                  </a:lnTo>
                  <a:lnTo>
                    <a:pt x="1320784" y="284336"/>
                  </a:lnTo>
                  <a:lnTo>
                    <a:pt x="1292082" y="250017"/>
                  </a:lnTo>
                  <a:lnTo>
                    <a:pt x="1262114" y="217583"/>
                  </a:lnTo>
                  <a:lnTo>
                    <a:pt x="1230932" y="187107"/>
                  </a:lnTo>
                  <a:lnTo>
                    <a:pt x="1198592" y="158660"/>
                  </a:lnTo>
                  <a:lnTo>
                    <a:pt x="1165147" y="132312"/>
                  </a:lnTo>
                  <a:lnTo>
                    <a:pt x="1130651" y="108135"/>
                  </a:lnTo>
                  <a:lnTo>
                    <a:pt x="1095158" y="86200"/>
                  </a:lnTo>
                  <a:lnTo>
                    <a:pt x="1058722" y="66579"/>
                  </a:lnTo>
                  <a:lnTo>
                    <a:pt x="1021398" y="49343"/>
                  </a:lnTo>
                  <a:lnTo>
                    <a:pt x="983239" y="34563"/>
                  </a:lnTo>
                  <a:lnTo>
                    <a:pt x="944299" y="22310"/>
                  </a:lnTo>
                  <a:lnTo>
                    <a:pt x="904632" y="12656"/>
                  </a:lnTo>
                  <a:lnTo>
                    <a:pt x="864292" y="5672"/>
                  </a:lnTo>
                  <a:lnTo>
                    <a:pt x="823334" y="1430"/>
                  </a:lnTo>
                  <a:lnTo>
                    <a:pt x="781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611879" y="3038856"/>
              <a:ext cx="1564005" cy="2063750"/>
            </a:xfrm>
            <a:custGeom>
              <a:avLst/>
              <a:gdLst/>
              <a:ahLst/>
              <a:cxnLst/>
              <a:rect l="l" t="t" r="r" b="b"/>
              <a:pathLst>
                <a:path w="1564004" h="2063750">
                  <a:moveTo>
                    <a:pt x="0" y="1031748"/>
                  </a:moveTo>
                  <a:lnTo>
                    <a:pt x="1083" y="976950"/>
                  </a:lnTo>
                  <a:lnTo>
                    <a:pt x="4298" y="922897"/>
                  </a:lnTo>
                  <a:lnTo>
                    <a:pt x="9590" y="869661"/>
                  </a:lnTo>
                  <a:lnTo>
                    <a:pt x="16906" y="817313"/>
                  </a:lnTo>
                  <a:lnTo>
                    <a:pt x="26190" y="765924"/>
                  </a:lnTo>
                  <a:lnTo>
                    <a:pt x="37390" y="715565"/>
                  </a:lnTo>
                  <a:lnTo>
                    <a:pt x="50451" y="666309"/>
                  </a:lnTo>
                  <a:lnTo>
                    <a:pt x="65319" y="618225"/>
                  </a:lnTo>
                  <a:lnTo>
                    <a:pt x="81941" y="571385"/>
                  </a:lnTo>
                  <a:lnTo>
                    <a:pt x="100261" y="525861"/>
                  </a:lnTo>
                  <a:lnTo>
                    <a:pt x="120226" y="481724"/>
                  </a:lnTo>
                  <a:lnTo>
                    <a:pt x="141783" y="439045"/>
                  </a:lnTo>
                  <a:lnTo>
                    <a:pt x="164876" y="397895"/>
                  </a:lnTo>
                  <a:lnTo>
                    <a:pt x="189453" y="358346"/>
                  </a:lnTo>
                  <a:lnTo>
                    <a:pt x="215459" y="320469"/>
                  </a:lnTo>
                  <a:lnTo>
                    <a:pt x="242839" y="284336"/>
                  </a:lnTo>
                  <a:lnTo>
                    <a:pt x="271541" y="250017"/>
                  </a:lnTo>
                  <a:lnTo>
                    <a:pt x="301509" y="217583"/>
                  </a:lnTo>
                  <a:lnTo>
                    <a:pt x="332691" y="187107"/>
                  </a:lnTo>
                  <a:lnTo>
                    <a:pt x="365031" y="158660"/>
                  </a:lnTo>
                  <a:lnTo>
                    <a:pt x="398476" y="132312"/>
                  </a:lnTo>
                  <a:lnTo>
                    <a:pt x="432972" y="108135"/>
                  </a:lnTo>
                  <a:lnTo>
                    <a:pt x="468465" y="86200"/>
                  </a:lnTo>
                  <a:lnTo>
                    <a:pt x="504901" y="66579"/>
                  </a:lnTo>
                  <a:lnTo>
                    <a:pt x="542225" y="49343"/>
                  </a:lnTo>
                  <a:lnTo>
                    <a:pt x="580384" y="34563"/>
                  </a:lnTo>
                  <a:lnTo>
                    <a:pt x="619324" y="22310"/>
                  </a:lnTo>
                  <a:lnTo>
                    <a:pt x="658991" y="12656"/>
                  </a:lnTo>
                  <a:lnTo>
                    <a:pt x="699331" y="5672"/>
                  </a:lnTo>
                  <a:lnTo>
                    <a:pt x="740289" y="1430"/>
                  </a:lnTo>
                  <a:lnTo>
                    <a:pt x="781812" y="0"/>
                  </a:lnTo>
                  <a:lnTo>
                    <a:pt x="823334" y="1430"/>
                  </a:lnTo>
                  <a:lnTo>
                    <a:pt x="864292" y="5672"/>
                  </a:lnTo>
                  <a:lnTo>
                    <a:pt x="904632" y="12656"/>
                  </a:lnTo>
                  <a:lnTo>
                    <a:pt x="944299" y="22310"/>
                  </a:lnTo>
                  <a:lnTo>
                    <a:pt x="983239" y="34563"/>
                  </a:lnTo>
                  <a:lnTo>
                    <a:pt x="1021398" y="49343"/>
                  </a:lnTo>
                  <a:lnTo>
                    <a:pt x="1058722" y="66579"/>
                  </a:lnTo>
                  <a:lnTo>
                    <a:pt x="1095158" y="86200"/>
                  </a:lnTo>
                  <a:lnTo>
                    <a:pt x="1130651" y="108135"/>
                  </a:lnTo>
                  <a:lnTo>
                    <a:pt x="1165147" y="132312"/>
                  </a:lnTo>
                  <a:lnTo>
                    <a:pt x="1198592" y="158660"/>
                  </a:lnTo>
                  <a:lnTo>
                    <a:pt x="1230932" y="187107"/>
                  </a:lnTo>
                  <a:lnTo>
                    <a:pt x="1262114" y="217583"/>
                  </a:lnTo>
                  <a:lnTo>
                    <a:pt x="1292082" y="250017"/>
                  </a:lnTo>
                  <a:lnTo>
                    <a:pt x="1320784" y="284336"/>
                  </a:lnTo>
                  <a:lnTo>
                    <a:pt x="1348164" y="320469"/>
                  </a:lnTo>
                  <a:lnTo>
                    <a:pt x="1374170" y="358346"/>
                  </a:lnTo>
                  <a:lnTo>
                    <a:pt x="1398747" y="397895"/>
                  </a:lnTo>
                  <a:lnTo>
                    <a:pt x="1421840" y="439045"/>
                  </a:lnTo>
                  <a:lnTo>
                    <a:pt x="1443397" y="481724"/>
                  </a:lnTo>
                  <a:lnTo>
                    <a:pt x="1463362" y="525861"/>
                  </a:lnTo>
                  <a:lnTo>
                    <a:pt x="1481682" y="571385"/>
                  </a:lnTo>
                  <a:lnTo>
                    <a:pt x="1498304" y="618225"/>
                  </a:lnTo>
                  <a:lnTo>
                    <a:pt x="1513172" y="666309"/>
                  </a:lnTo>
                  <a:lnTo>
                    <a:pt x="1526233" y="715565"/>
                  </a:lnTo>
                  <a:lnTo>
                    <a:pt x="1537433" y="765924"/>
                  </a:lnTo>
                  <a:lnTo>
                    <a:pt x="1546717" y="817313"/>
                  </a:lnTo>
                  <a:lnTo>
                    <a:pt x="1554033" y="869661"/>
                  </a:lnTo>
                  <a:lnTo>
                    <a:pt x="1559325" y="922897"/>
                  </a:lnTo>
                  <a:lnTo>
                    <a:pt x="1562540" y="976950"/>
                  </a:lnTo>
                  <a:lnTo>
                    <a:pt x="1563624" y="1031748"/>
                  </a:lnTo>
                  <a:lnTo>
                    <a:pt x="1562540" y="1086545"/>
                  </a:lnTo>
                  <a:lnTo>
                    <a:pt x="1559325" y="1140598"/>
                  </a:lnTo>
                  <a:lnTo>
                    <a:pt x="1554033" y="1193834"/>
                  </a:lnTo>
                  <a:lnTo>
                    <a:pt x="1546717" y="1246182"/>
                  </a:lnTo>
                  <a:lnTo>
                    <a:pt x="1537433" y="1297571"/>
                  </a:lnTo>
                  <a:lnTo>
                    <a:pt x="1526233" y="1347930"/>
                  </a:lnTo>
                  <a:lnTo>
                    <a:pt x="1513172" y="1397186"/>
                  </a:lnTo>
                  <a:lnTo>
                    <a:pt x="1498304" y="1445270"/>
                  </a:lnTo>
                  <a:lnTo>
                    <a:pt x="1481682" y="1492110"/>
                  </a:lnTo>
                  <a:lnTo>
                    <a:pt x="1463362" y="1537634"/>
                  </a:lnTo>
                  <a:lnTo>
                    <a:pt x="1443397" y="1581771"/>
                  </a:lnTo>
                  <a:lnTo>
                    <a:pt x="1421840" y="1624450"/>
                  </a:lnTo>
                  <a:lnTo>
                    <a:pt x="1398747" y="1665600"/>
                  </a:lnTo>
                  <a:lnTo>
                    <a:pt x="1374170" y="1705149"/>
                  </a:lnTo>
                  <a:lnTo>
                    <a:pt x="1348164" y="1743026"/>
                  </a:lnTo>
                  <a:lnTo>
                    <a:pt x="1320784" y="1779159"/>
                  </a:lnTo>
                  <a:lnTo>
                    <a:pt x="1292082" y="1813478"/>
                  </a:lnTo>
                  <a:lnTo>
                    <a:pt x="1262114" y="1845912"/>
                  </a:lnTo>
                  <a:lnTo>
                    <a:pt x="1230932" y="1876388"/>
                  </a:lnTo>
                  <a:lnTo>
                    <a:pt x="1198592" y="1904835"/>
                  </a:lnTo>
                  <a:lnTo>
                    <a:pt x="1165147" y="1931183"/>
                  </a:lnTo>
                  <a:lnTo>
                    <a:pt x="1130651" y="1955360"/>
                  </a:lnTo>
                  <a:lnTo>
                    <a:pt x="1095158" y="1977295"/>
                  </a:lnTo>
                  <a:lnTo>
                    <a:pt x="1058722" y="1996916"/>
                  </a:lnTo>
                  <a:lnTo>
                    <a:pt x="1021398" y="2014152"/>
                  </a:lnTo>
                  <a:lnTo>
                    <a:pt x="983239" y="2028932"/>
                  </a:lnTo>
                  <a:lnTo>
                    <a:pt x="944299" y="2041185"/>
                  </a:lnTo>
                  <a:lnTo>
                    <a:pt x="904632" y="2050839"/>
                  </a:lnTo>
                  <a:lnTo>
                    <a:pt x="864292" y="2057823"/>
                  </a:lnTo>
                  <a:lnTo>
                    <a:pt x="823334" y="2062065"/>
                  </a:lnTo>
                  <a:lnTo>
                    <a:pt x="781812" y="2063496"/>
                  </a:lnTo>
                  <a:lnTo>
                    <a:pt x="740289" y="2062065"/>
                  </a:lnTo>
                  <a:lnTo>
                    <a:pt x="699331" y="2057823"/>
                  </a:lnTo>
                  <a:lnTo>
                    <a:pt x="658991" y="2050839"/>
                  </a:lnTo>
                  <a:lnTo>
                    <a:pt x="619324" y="2041185"/>
                  </a:lnTo>
                  <a:lnTo>
                    <a:pt x="580384" y="2028932"/>
                  </a:lnTo>
                  <a:lnTo>
                    <a:pt x="542225" y="2014152"/>
                  </a:lnTo>
                  <a:lnTo>
                    <a:pt x="504901" y="1996916"/>
                  </a:lnTo>
                  <a:lnTo>
                    <a:pt x="468465" y="1977295"/>
                  </a:lnTo>
                  <a:lnTo>
                    <a:pt x="432972" y="1955360"/>
                  </a:lnTo>
                  <a:lnTo>
                    <a:pt x="398476" y="1931183"/>
                  </a:lnTo>
                  <a:lnTo>
                    <a:pt x="365031" y="1904835"/>
                  </a:lnTo>
                  <a:lnTo>
                    <a:pt x="332691" y="1876388"/>
                  </a:lnTo>
                  <a:lnTo>
                    <a:pt x="301509" y="1845912"/>
                  </a:lnTo>
                  <a:lnTo>
                    <a:pt x="271541" y="1813478"/>
                  </a:lnTo>
                  <a:lnTo>
                    <a:pt x="242839" y="1779159"/>
                  </a:lnTo>
                  <a:lnTo>
                    <a:pt x="215459" y="1743026"/>
                  </a:lnTo>
                  <a:lnTo>
                    <a:pt x="189453" y="1705149"/>
                  </a:lnTo>
                  <a:lnTo>
                    <a:pt x="164876" y="1665600"/>
                  </a:lnTo>
                  <a:lnTo>
                    <a:pt x="141783" y="1624450"/>
                  </a:lnTo>
                  <a:lnTo>
                    <a:pt x="120226" y="1581771"/>
                  </a:lnTo>
                  <a:lnTo>
                    <a:pt x="100261" y="1537634"/>
                  </a:lnTo>
                  <a:lnTo>
                    <a:pt x="81941" y="1492110"/>
                  </a:lnTo>
                  <a:lnTo>
                    <a:pt x="65319" y="1445270"/>
                  </a:lnTo>
                  <a:lnTo>
                    <a:pt x="50451" y="1397186"/>
                  </a:lnTo>
                  <a:lnTo>
                    <a:pt x="37390" y="1347930"/>
                  </a:lnTo>
                  <a:lnTo>
                    <a:pt x="26190" y="1297571"/>
                  </a:lnTo>
                  <a:lnTo>
                    <a:pt x="16906" y="1246182"/>
                  </a:lnTo>
                  <a:lnTo>
                    <a:pt x="9590" y="1193834"/>
                  </a:lnTo>
                  <a:lnTo>
                    <a:pt x="4298" y="1140598"/>
                  </a:lnTo>
                  <a:lnTo>
                    <a:pt x="1083" y="1086545"/>
                  </a:lnTo>
                  <a:lnTo>
                    <a:pt x="0" y="10317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709415" y="3169920"/>
              <a:ext cx="1369060" cy="1804670"/>
            </a:xfrm>
            <a:custGeom>
              <a:avLst/>
              <a:gdLst/>
              <a:ahLst/>
              <a:cxnLst/>
              <a:rect l="l" t="t" r="r" b="b"/>
              <a:pathLst>
                <a:path w="1369060" h="1804670">
                  <a:moveTo>
                    <a:pt x="684276" y="0"/>
                  </a:moveTo>
                  <a:lnTo>
                    <a:pt x="642588" y="1646"/>
                  </a:lnTo>
                  <a:lnTo>
                    <a:pt x="601561" y="6524"/>
                  </a:lnTo>
                  <a:lnTo>
                    <a:pt x="561266" y="14537"/>
                  </a:lnTo>
                  <a:lnTo>
                    <a:pt x="521776" y="25592"/>
                  </a:lnTo>
                  <a:lnTo>
                    <a:pt x="483162" y="39595"/>
                  </a:lnTo>
                  <a:lnTo>
                    <a:pt x="445495" y="56450"/>
                  </a:lnTo>
                  <a:lnTo>
                    <a:pt x="408846" y="76064"/>
                  </a:lnTo>
                  <a:lnTo>
                    <a:pt x="373288" y="98342"/>
                  </a:lnTo>
                  <a:lnTo>
                    <a:pt x="338892" y="123189"/>
                  </a:lnTo>
                  <a:lnTo>
                    <a:pt x="305729" y="150512"/>
                  </a:lnTo>
                  <a:lnTo>
                    <a:pt x="273871" y="180216"/>
                  </a:lnTo>
                  <a:lnTo>
                    <a:pt x="243390" y="212206"/>
                  </a:lnTo>
                  <a:lnTo>
                    <a:pt x="214357" y="246387"/>
                  </a:lnTo>
                  <a:lnTo>
                    <a:pt x="186843" y="282667"/>
                  </a:lnTo>
                  <a:lnTo>
                    <a:pt x="160921" y="320949"/>
                  </a:lnTo>
                  <a:lnTo>
                    <a:pt x="136661" y="361140"/>
                  </a:lnTo>
                  <a:lnTo>
                    <a:pt x="114135" y="403145"/>
                  </a:lnTo>
                  <a:lnTo>
                    <a:pt x="93415" y="446870"/>
                  </a:lnTo>
                  <a:lnTo>
                    <a:pt x="74572" y="492221"/>
                  </a:lnTo>
                  <a:lnTo>
                    <a:pt x="57679" y="539102"/>
                  </a:lnTo>
                  <a:lnTo>
                    <a:pt x="42805" y="587420"/>
                  </a:lnTo>
                  <a:lnTo>
                    <a:pt x="30024" y="637080"/>
                  </a:lnTo>
                  <a:lnTo>
                    <a:pt x="19406" y="687988"/>
                  </a:lnTo>
                  <a:lnTo>
                    <a:pt x="11023" y="740049"/>
                  </a:lnTo>
                  <a:lnTo>
                    <a:pt x="4946" y="793169"/>
                  </a:lnTo>
                  <a:lnTo>
                    <a:pt x="1248" y="847253"/>
                  </a:lnTo>
                  <a:lnTo>
                    <a:pt x="0" y="902207"/>
                  </a:lnTo>
                  <a:lnTo>
                    <a:pt x="1248" y="957162"/>
                  </a:lnTo>
                  <a:lnTo>
                    <a:pt x="4946" y="1011246"/>
                  </a:lnTo>
                  <a:lnTo>
                    <a:pt x="11023" y="1064366"/>
                  </a:lnTo>
                  <a:lnTo>
                    <a:pt x="19406" y="1116427"/>
                  </a:lnTo>
                  <a:lnTo>
                    <a:pt x="30024" y="1167335"/>
                  </a:lnTo>
                  <a:lnTo>
                    <a:pt x="42805" y="1216995"/>
                  </a:lnTo>
                  <a:lnTo>
                    <a:pt x="57679" y="1265313"/>
                  </a:lnTo>
                  <a:lnTo>
                    <a:pt x="74572" y="1312194"/>
                  </a:lnTo>
                  <a:lnTo>
                    <a:pt x="93415" y="1357545"/>
                  </a:lnTo>
                  <a:lnTo>
                    <a:pt x="114135" y="1401270"/>
                  </a:lnTo>
                  <a:lnTo>
                    <a:pt x="136661" y="1443275"/>
                  </a:lnTo>
                  <a:lnTo>
                    <a:pt x="160921" y="1483466"/>
                  </a:lnTo>
                  <a:lnTo>
                    <a:pt x="186843" y="1521748"/>
                  </a:lnTo>
                  <a:lnTo>
                    <a:pt x="214357" y="1558028"/>
                  </a:lnTo>
                  <a:lnTo>
                    <a:pt x="243390" y="1592209"/>
                  </a:lnTo>
                  <a:lnTo>
                    <a:pt x="273871" y="1624199"/>
                  </a:lnTo>
                  <a:lnTo>
                    <a:pt x="305729" y="1653903"/>
                  </a:lnTo>
                  <a:lnTo>
                    <a:pt x="338892" y="1681225"/>
                  </a:lnTo>
                  <a:lnTo>
                    <a:pt x="373288" y="1706073"/>
                  </a:lnTo>
                  <a:lnTo>
                    <a:pt x="408846" y="1728351"/>
                  </a:lnTo>
                  <a:lnTo>
                    <a:pt x="445495" y="1747965"/>
                  </a:lnTo>
                  <a:lnTo>
                    <a:pt x="483162" y="1764820"/>
                  </a:lnTo>
                  <a:lnTo>
                    <a:pt x="521776" y="1778823"/>
                  </a:lnTo>
                  <a:lnTo>
                    <a:pt x="561266" y="1789878"/>
                  </a:lnTo>
                  <a:lnTo>
                    <a:pt x="601561" y="1797891"/>
                  </a:lnTo>
                  <a:lnTo>
                    <a:pt x="642588" y="1802769"/>
                  </a:lnTo>
                  <a:lnTo>
                    <a:pt x="684276" y="1804415"/>
                  </a:lnTo>
                  <a:lnTo>
                    <a:pt x="725963" y="1802769"/>
                  </a:lnTo>
                  <a:lnTo>
                    <a:pt x="766990" y="1797891"/>
                  </a:lnTo>
                  <a:lnTo>
                    <a:pt x="807285" y="1789878"/>
                  </a:lnTo>
                  <a:lnTo>
                    <a:pt x="846775" y="1778823"/>
                  </a:lnTo>
                  <a:lnTo>
                    <a:pt x="885389" y="1764820"/>
                  </a:lnTo>
                  <a:lnTo>
                    <a:pt x="923056" y="1747965"/>
                  </a:lnTo>
                  <a:lnTo>
                    <a:pt x="959705" y="1728351"/>
                  </a:lnTo>
                  <a:lnTo>
                    <a:pt x="995263" y="1706073"/>
                  </a:lnTo>
                  <a:lnTo>
                    <a:pt x="1029659" y="1681226"/>
                  </a:lnTo>
                  <a:lnTo>
                    <a:pt x="1062822" y="1653903"/>
                  </a:lnTo>
                  <a:lnTo>
                    <a:pt x="1094680" y="1624199"/>
                  </a:lnTo>
                  <a:lnTo>
                    <a:pt x="1125161" y="1592209"/>
                  </a:lnTo>
                  <a:lnTo>
                    <a:pt x="1154194" y="1558028"/>
                  </a:lnTo>
                  <a:lnTo>
                    <a:pt x="1181708" y="1521748"/>
                  </a:lnTo>
                  <a:lnTo>
                    <a:pt x="1207630" y="1483466"/>
                  </a:lnTo>
                  <a:lnTo>
                    <a:pt x="1231890" y="1443275"/>
                  </a:lnTo>
                  <a:lnTo>
                    <a:pt x="1254416" y="1401270"/>
                  </a:lnTo>
                  <a:lnTo>
                    <a:pt x="1275136" y="1357545"/>
                  </a:lnTo>
                  <a:lnTo>
                    <a:pt x="1293979" y="1312194"/>
                  </a:lnTo>
                  <a:lnTo>
                    <a:pt x="1310872" y="1265313"/>
                  </a:lnTo>
                  <a:lnTo>
                    <a:pt x="1325746" y="1216995"/>
                  </a:lnTo>
                  <a:lnTo>
                    <a:pt x="1338527" y="1167335"/>
                  </a:lnTo>
                  <a:lnTo>
                    <a:pt x="1349145" y="1116427"/>
                  </a:lnTo>
                  <a:lnTo>
                    <a:pt x="1357528" y="1064366"/>
                  </a:lnTo>
                  <a:lnTo>
                    <a:pt x="1363605" y="1011246"/>
                  </a:lnTo>
                  <a:lnTo>
                    <a:pt x="1367303" y="957162"/>
                  </a:lnTo>
                  <a:lnTo>
                    <a:pt x="1368552" y="902207"/>
                  </a:lnTo>
                  <a:lnTo>
                    <a:pt x="1367303" y="847253"/>
                  </a:lnTo>
                  <a:lnTo>
                    <a:pt x="1363605" y="793169"/>
                  </a:lnTo>
                  <a:lnTo>
                    <a:pt x="1357528" y="740049"/>
                  </a:lnTo>
                  <a:lnTo>
                    <a:pt x="1349145" y="687988"/>
                  </a:lnTo>
                  <a:lnTo>
                    <a:pt x="1338527" y="637080"/>
                  </a:lnTo>
                  <a:lnTo>
                    <a:pt x="1325746" y="587420"/>
                  </a:lnTo>
                  <a:lnTo>
                    <a:pt x="1310872" y="539102"/>
                  </a:lnTo>
                  <a:lnTo>
                    <a:pt x="1293979" y="492221"/>
                  </a:lnTo>
                  <a:lnTo>
                    <a:pt x="1275136" y="446870"/>
                  </a:lnTo>
                  <a:lnTo>
                    <a:pt x="1254416" y="403145"/>
                  </a:lnTo>
                  <a:lnTo>
                    <a:pt x="1231890" y="361140"/>
                  </a:lnTo>
                  <a:lnTo>
                    <a:pt x="1207630" y="320949"/>
                  </a:lnTo>
                  <a:lnTo>
                    <a:pt x="1181708" y="282667"/>
                  </a:lnTo>
                  <a:lnTo>
                    <a:pt x="1154194" y="246387"/>
                  </a:lnTo>
                  <a:lnTo>
                    <a:pt x="1125161" y="212206"/>
                  </a:lnTo>
                  <a:lnTo>
                    <a:pt x="1094680" y="180216"/>
                  </a:lnTo>
                  <a:lnTo>
                    <a:pt x="1062822" y="150512"/>
                  </a:lnTo>
                  <a:lnTo>
                    <a:pt x="1029659" y="123189"/>
                  </a:lnTo>
                  <a:lnTo>
                    <a:pt x="995263" y="98342"/>
                  </a:lnTo>
                  <a:lnTo>
                    <a:pt x="959705" y="76064"/>
                  </a:lnTo>
                  <a:lnTo>
                    <a:pt x="923056" y="56450"/>
                  </a:lnTo>
                  <a:lnTo>
                    <a:pt x="885389" y="39595"/>
                  </a:lnTo>
                  <a:lnTo>
                    <a:pt x="846775" y="25592"/>
                  </a:lnTo>
                  <a:lnTo>
                    <a:pt x="807285" y="14537"/>
                  </a:lnTo>
                  <a:lnTo>
                    <a:pt x="766990" y="6524"/>
                  </a:lnTo>
                  <a:lnTo>
                    <a:pt x="725963" y="1646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709415" y="3169920"/>
              <a:ext cx="1369060" cy="1804670"/>
            </a:xfrm>
            <a:custGeom>
              <a:avLst/>
              <a:gdLst/>
              <a:ahLst/>
              <a:cxnLst/>
              <a:rect l="l" t="t" r="r" b="b"/>
              <a:pathLst>
                <a:path w="1369060" h="1804670">
                  <a:moveTo>
                    <a:pt x="0" y="902207"/>
                  </a:moveTo>
                  <a:lnTo>
                    <a:pt x="1248" y="847253"/>
                  </a:lnTo>
                  <a:lnTo>
                    <a:pt x="4946" y="793169"/>
                  </a:lnTo>
                  <a:lnTo>
                    <a:pt x="11023" y="740049"/>
                  </a:lnTo>
                  <a:lnTo>
                    <a:pt x="19406" y="687988"/>
                  </a:lnTo>
                  <a:lnTo>
                    <a:pt x="30024" y="637080"/>
                  </a:lnTo>
                  <a:lnTo>
                    <a:pt x="42805" y="587420"/>
                  </a:lnTo>
                  <a:lnTo>
                    <a:pt x="57679" y="539102"/>
                  </a:lnTo>
                  <a:lnTo>
                    <a:pt x="74572" y="492221"/>
                  </a:lnTo>
                  <a:lnTo>
                    <a:pt x="93415" y="446870"/>
                  </a:lnTo>
                  <a:lnTo>
                    <a:pt x="114135" y="403145"/>
                  </a:lnTo>
                  <a:lnTo>
                    <a:pt x="136661" y="361140"/>
                  </a:lnTo>
                  <a:lnTo>
                    <a:pt x="160921" y="320949"/>
                  </a:lnTo>
                  <a:lnTo>
                    <a:pt x="186843" y="282667"/>
                  </a:lnTo>
                  <a:lnTo>
                    <a:pt x="214357" y="246387"/>
                  </a:lnTo>
                  <a:lnTo>
                    <a:pt x="243390" y="212206"/>
                  </a:lnTo>
                  <a:lnTo>
                    <a:pt x="273871" y="180216"/>
                  </a:lnTo>
                  <a:lnTo>
                    <a:pt x="305729" y="150512"/>
                  </a:lnTo>
                  <a:lnTo>
                    <a:pt x="338892" y="123189"/>
                  </a:lnTo>
                  <a:lnTo>
                    <a:pt x="373288" y="98342"/>
                  </a:lnTo>
                  <a:lnTo>
                    <a:pt x="408846" y="76064"/>
                  </a:lnTo>
                  <a:lnTo>
                    <a:pt x="445495" y="56450"/>
                  </a:lnTo>
                  <a:lnTo>
                    <a:pt x="483162" y="39595"/>
                  </a:lnTo>
                  <a:lnTo>
                    <a:pt x="521776" y="25592"/>
                  </a:lnTo>
                  <a:lnTo>
                    <a:pt x="561266" y="14537"/>
                  </a:lnTo>
                  <a:lnTo>
                    <a:pt x="601561" y="6524"/>
                  </a:lnTo>
                  <a:lnTo>
                    <a:pt x="642588" y="1646"/>
                  </a:lnTo>
                  <a:lnTo>
                    <a:pt x="684276" y="0"/>
                  </a:lnTo>
                  <a:lnTo>
                    <a:pt x="725963" y="1646"/>
                  </a:lnTo>
                  <a:lnTo>
                    <a:pt x="766990" y="6524"/>
                  </a:lnTo>
                  <a:lnTo>
                    <a:pt x="807285" y="14537"/>
                  </a:lnTo>
                  <a:lnTo>
                    <a:pt x="846775" y="25592"/>
                  </a:lnTo>
                  <a:lnTo>
                    <a:pt x="885389" y="39595"/>
                  </a:lnTo>
                  <a:lnTo>
                    <a:pt x="923056" y="56450"/>
                  </a:lnTo>
                  <a:lnTo>
                    <a:pt x="959705" y="76064"/>
                  </a:lnTo>
                  <a:lnTo>
                    <a:pt x="995263" y="98342"/>
                  </a:lnTo>
                  <a:lnTo>
                    <a:pt x="1029659" y="123189"/>
                  </a:lnTo>
                  <a:lnTo>
                    <a:pt x="1062822" y="150512"/>
                  </a:lnTo>
                  <a:lnTo>
                    <a:pt x="1094680" y="180216"/>
                  </a:lnTo>
                  <a:lnTo>
                    <a:pt x="1125161" y="212206"/>
                  </a:lnTo>
                  <a:lnTo>
                    <a:pt x="1154194" y="246387"/>
                  </a:lnTo>
                  <a:lnTo>
                    <a:pt x="1181708" y="282667"/>
                  </a:lnTo>
                  <a:lnTo>
                    <a:pt x="1207630" y="320949"/>
                  </a:lnTo>
                  <a:lnTo>
                    <a:pt x="1231890" y="361140"/>
                  </a:lnTo>
                  <a:lnTo>
                    <a:pt x="1254416" y="403145"/>
                  </a:lnTo>
                  <a:lnTo>
                    <a:pt x="1275136" y="446870"/>
                  </a:lnTo>
                  <a:lnTo>
                    <a:pt x="1293979" y="492221"/>
                  </a:lnTo>
                  <a:lnTo>
                    <a:pt x="1310872" y="539102"/>
                  </a:lnTo>
                  <a:lnTo>
                    <a:pt x="1325746" y="587420"/>
                  </a:lnTo>
                  <a:lnTo>
                    <a:pt x="1338527" y="637080"/>
                  </a:lnTo>
                  <a:lnTo>
                    <a:pt x="1349145" y="687988"/>
                  </a:lnTo>
                  <a:lnTo>
                    <a:pt x="1357528" y="740049"/>
                  </a:lnTo>
                  <a:lnTo>
                    <a:pt x="1363605" y="793169"/>
                  </a:lnTo>
                  <a:lnTo>
                    <a:pt x="1367303" y="847253"/>
                  </a:lnTo>
                  <a:lnTo>
                    <a:pt x="1368552" y="902207"/>
                  </a:lnTo>
                  <a:lnTo>
                    <a:pt x="1367303" y="957162"/>
                  </a:lnTo>
                  <a:lnTo>
                    <a:pt x="1363605" y="1011246"/>
                  </a:lnTo>
                  <a:lnTo>
                    <a:pt x="1357528" y="1064366"/>
                  </a:lnTo>
                  <a:lnTo>
                    <a:pt x="1349145" y="1116427"/>
                  </a:lnTo>
                  <a:lnTo>
                    <a:pt x="1338527" y="1167335"/>
                  </a:lnTo>
                  <a:lnTo>
                    <a:pt x="1325746" y="1216995"/>
                  </a:lnTo>
                  <a:lnTo>
                    <a:pt x="1310872" y="1265313"/>
                  </a:lnTo>
                  <a:lnTo>
                    <a:pt x="1293979" y="1312194"/>
                  </a:lnTo>
                  <a:lnTo>
                    <a:pt x="1275136" y="1357545"/>
                  </a:lnTo>
                  <a:lnTo>
                    <a:pt x="1254416" y="1401270"/>
                  </a:lnTo>
                  <a:lnTo>
                    <a:pt x="1231890" y="1443275"/>
                  </a:lnTo>
                  <a:lnTo>
                    <a:pt x="1207630" y="1483466"/>
                  </a:lnTo>
                  <a:lnTo>
                    <a:pt x="1181708" y="1521748"/>
                  </a:lnTo>
                  <a:lnTo>
                    <a:pt x="1154194" y="1558028"/>
                  </a:lnTo>
                  <a:lnTo>
                    <a:pt x="1125161" y="1592209"/>
                  </a:lnTo>
                  <a:lnTo>
                    <a:pt x="1094680" y="1624199"/>
                  </a:lnTo>
                  <a:lnTo>
                    <a:pt x="1062822" y="1653903"/>
                  </a:lnTo>
                  <a:lnTo>
                    <a:pt x="1029659" y="1681226"/>
                  </a:lnTo>
                  <a:lnTo>
                    <a:pt x="995263" y="1706073"/>
                  </a:lnTo>
                  <a:lnTo>
                    <a:pt x="959705" y="1728351"/>
                  </a:lnTo>
                  <a:lnTo>
                    <a:pt x="923056" y="1747965"/>
                  </a:lnTo>
                  <a:lnTo>
                    <a:pt x="885389" y="1764820"/>
                  </a:lnTo>
                  <a:lnTo>
                    <a:pt x="846775" y="1778823"/>
                  </a:lnTo>
                  <a:lnTo>
                    <a:pt x="807285" y="1789878"/>
                  </a:lnTo>
                  <a:lnTo>
                    <a:pt x="766990" y="1797891"/>
                  </a:lnTo>
                  <a:lnTo>
                    <a:pt x="725963" y="1802769"/>
                  </a:lnTo>
                  <a:lnTo>
                    <a:pt x="684276" y="1804415"/>
                  </a:lnTo>
                  <a:lnTo>
                    <a:pt x="642588" y="1802769"/>
                  </a:lnTo>
                  <a:lnTo>
                    <a:pt x="601561" y="1797891"/>
                  </a:lnTo>
                  <a:lnTo>
                    <a:pt x="561266" y="1789878"/>
                  </a:lnTo>
                  <a:lnTo>
                    <a:pt x="521776" y="1778823"/>
                  </a:lnTo>
                  <a:lnTo>
                    <a:pt x="483162" y="1764820"/>
                  </a:lnTo>
                  <a:lnTo>
                    <a:pt x="445495" y="1747965"/>
                  </a:lnTo>
                  <a:lnTo>
                    <a:pt x="408846" y="1728351"/>
                  </a:lnTo>
                  <a:lnTo>
                    <a:pt x="373288" y="1706073"/>
                  </a:lnTo>
                  <a:lnTo>
                    <a:pt x="338892" y="1681225"/>
                  </a:lnTo>
                  <a:lnTo>
                    <a:pt x="305729" y="1653903"/>
                  </a:lnTo>
                  <a:lnTo>
                    <a:pt x="273871" y="1624199"/>
                  </a:lnTo>
                  <a:lnTo>
                    <a:pt x="243390" y="1592209"/>
                  </a:lnTo>
                  <a:lnTo>
                    <a:pt x="214357" y="1558028"/>
                  </a:lnTo>
                  <a:lnTo>
                    <a:pt x="186843" y="1521748"/>
                  </a:lnTo>
                  <a:lnTo>
                    <a:pt x="160921" y="1483466"/>
                  </a:lnTo>
                  <a:lnTo>
                    <a:pt x="136661" y="1443275"/>
                  </a:lnTo>
                  <a:lnTo>
                    <a:pt x="114135" y="1401270"/>
                  </a:lnTo>
                  <a:lnTo>
                    <a:pt x="93415" y="1357545"/>
                  </a:lnTo>
                  <a:lnTo>
                    <a:pt x="74572" y="1312194"/>
                  </a:lnTo>
                  <a:lnTo>
                    <a:pt x="57679" y="1265313"/>
                  </a:lnTo>
                  <a:lnTo>
                    <a:pt x="42805" y="1216995"/>
                  </a:lnTo>
                  <a:lnTo>
                    <a:pt x="30024" y="1167335"/>
                  </a:lnTo>
                  <a:lnTo>
                    <a:pt x="19406" y="1116427"/>
                  </a:lnTo>
                  <a:lnTo>
                    <a:pt x="11023" y="1064366"/>
                  </a:lnTo>
                  <a:lnTo>
                    <a:pt x="4946" y="1011246"/>
                  </a:lnTo>
                  <a:lnTo>
                    <a:pt x="1248" y="957162"/>
                  </a:lnTo>
                  <a:lnTo>
                    <a:pt x="0" y="902207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810000" y="3297936"/>
              <a:ext cx="1167765" cy="1545590"/>
            </a:xfrm>
            <a:custGeom>
              <a:avLst/>
              <a:gdLst/>
              <a:ahLst/>
              <a:cxnLst/>
              <a:rect l="l" t="t" r="r" b="b"/>
              <a:pathLst>
                <a:path w="1167764" h="1545589">
                  <a:moveTo>
                    <a:pt x="583691" y="0"/>
                  </a:moveTo>
                  <a:lnTo>
                    <a:pt x="542011" y="1940"/>
                  </a:lnTo>
                  <a:lnTo>
                    <a:pt x="501121" y="7673"/>
                  </a:lnTo>
                  <a:lnTo>
                    <a:pt x="461120" y="17068"/>
                  </a:lnTo>
                  <a:lnTo>
                    <a:pt x="422107" y="29995"/>
                  </a:lnTo>
                  <a:lnTo>
                    <a:pt x="384181" y="46323"/>
                  </a:lnTo>
                  <a:lnTo>
                    <a:pt x="347440" y="65920"/>
                  </a:lnTo>
                  <a:lnTo>
                    <a:pt x="311983" y="88657"/>
                  </a:lnTo>
                  <a:lnTo>
                    <a:pt x="277910" y="114402"/>
                  </a:lnTo>
                  <a:lnTo>
                    <a:pt x="245319" y="143025"/>
                  </a:lnTo>
                  <a:lnTo>
                    <a:pt x="214308" y="174395"/>
                  </a:lnTo>
                  <a:lnTo>
                    <a:pt x="184978" y="208380"/>
                  </a:lnTo>
                  <a:lnTo>
                    <a:pt x="157426" y="244852"/>
                  </a:lnTo>
                  <a:lnTo>
                    <a:pt x="131751" y="283677"/>
                  </a:lnTo>
                  <a:lnTo>
                    <a:pt x="108052" y="324727"/>
                  </a:lnTo>
                  <a:lnTo>
                    <a:pt x="86429" y="367869"/>
                  </a:lnTo>
                  <a:lnTo>
                    <a:pt x="66979" y="412974"/>
                  </a:lnTo>
                  <a:lnTo>
                    <a:pt x="49802" y="459911"/>
                  </a:lnTo>
                  <a:lnTo>
                    <a:pt x="34996" y="508548"/>
                  </a:lnTo>
                  <a:lnTo>
                    <a:pt x="22661" y="558755"/>
                  </a:lnTo>
                  <a:lnTo>
                    <a:pt x="12895" y="610401"/>
                  </a:lnTo>
                  <a:lnTo>
                    <a:pt x="5797" y="663356"/>
                  </a:lnTo>
                  <a:lnTo>
                    <a:pt x="1465" y="717488"/>
                  </a:lnTo>
                  <a:lnTo>
                    <a:pt x="0" y="772668"/>
                  </a:lnTo>
                  <a:lnTo>
                    <a:pt x="1465" y="827847"/>
                  </a:lnTo>
                  <a:lnTo>
                    <a:pt x="5797" y="881979"/>
                  </a:lnTo>
                  <a:lnTo>
                    <a:pt x="12895" y="934934"/>
                  </a:lnTo>
                  <a:lnTo>
                    <a:pt x="22661" y="986580"/>
                  </a:lnTo>
                  <a:lnTo>
                    <a:pt x="34996" y="1036787"/>
                  </a:lnTo>
                  <a:lnTo>
                    <a:pt x="49802" y="1085424"/>
                  </a:lnTo>
                  <a:lnTo>
                    <a:pt x="66979" y="1132361"/>
                  </a:lnTo>
                  <a:lnTo>
                    <a:pt x="86429" y="1177466"/>
                  </a:lnTo>
                  <a:lnTo>
                    <a:pt x="108052" y="1220608"/>
                  </a:lnTo>
                  <a:lnTo>
                    <a:pt x="131751" y="1261658"/>
                  </a:lnTo>
                  <a:lnTo>
                    <a:pt x="157426" y="1300483"/>
                  </a:lnTo>
                  <a:lnTo>
                    <a:pt x="184978" y="1336955"/>
                  </a:lnTo>
                  <a:lnTo>
                    <a:pt x="214308" y="1370940"/>
                  </a:lnTo>
                  <a:lnTo>
                    <a:pt x="245319" y="1402310"/>
                  </a:lnTo>
                  <a:lnTo>
                    <a:pt x="277910" y="1430933"/>
                  </a:lnTo>
                  <a:lnTo>
                    <a:pt x="311983" y="1456678"/>
                  </a:lnTo>
                  <a:lnTo>
                    <a:pt x="347440" y="1479415"/>
                  </a:lnTo>
                  <a:lnTo>
                    <a:pt x="384181" y="1499012"/>
                  </a:lnTo>
                  <a:lnTo>
                    <a:pt x="422107" y="1515340"/>
                  </a:lnTo>
                  <a:lnTo>
                    <a:pt x="461120" y="1528267"/>
                  </a:lnTo>
                  <a:lnTo>
                    <a:pt x="501121" y="1537662"/>
                  </a:lnTo>
                  <a:lnTo>
                    <a:pt x="542011" y="1543395"/>
                  </a:lnTo>
                  <a:lnTo>
                    <a:pt x="583691" y="1545336"/>
                  </a:lnTo>
                  <a:lnTo>
                    <a:pt x="625372" y="1543395"/>
                  </a:lnTo>
                  <a:lnTo>
                    <a:pt x="666262" y="1537662"/>
                  </a:lnTo>
                  <a:lnTo>
                    <a:pt x="706263" y="1528267"/>
                  </a:lnTo>
                  <a:lnTo>
                    <a:pt x="745276" y="1515340"/>
                  </a:lnTo>
                  <a:lnTo>
                    <a:pt x="783202" y="1499012"/>
                  </a:lnTo>
                  <a:lnTo>
                    <a:pt x="819943" y="1479415"/>
                  </a:lnTo>
                  <a:lnTo>
                    <a:pt x="855400" y="1456678"/>
                  </a:lnTo>
                  <a:lnTo>
                    <a:pt x="889473" y="1430933"/>
                  </a:lnTo>
                  <a:lnTo>
                    <a:pt x="922064" y="1402310"/>
                  </a:lnTo>
                  <a:lnTo>
                    <a:pt x="953075" y="1370940"/>
                  </a:lnTo>
                  <a:lnTo>
                    <a:pt x="982405" y="1336955"/>
                  </a:lnTo>
                  <a:lnTo>
                    <a:pt x="1009957" y="1300483"/>
                  </a:lnTo>
                  <a:lnTo>
                    <a:pt x="1035632" y="1261658"/>
                  </a:lnTo>
                  <a:lnTo>
                    <a:pt x="1059331" y="1220608"/>
                  </a:lnTo>
                  <a:lnTo>
                    <a:pt x="1080954" y="1177466"/>
                  </a:lnTo>
                  <a:lnTo>
                    <a:pt x="1100404" y="1132361"/>
                  </a:lnTo>
                  <a:lnTo>
                    <a:pt x="1117581" y="1085424"/>
                  </a:lnTo>
                  <a:lnTo>
                    <a:pt x="1132387" y="1036787"/>
                  </a:lnTo>
                  <a:lnTo>
                    <a:pt x="1144722" y="986580"/>
                  </a:lnTo>
                  <a:lnTo>
                    <a:pt x="1154488" y="934934"/>
                  </a:lnTo>
                  <a:lnTo>
                    <a:pt x="1161586" y="881979"/>
                  </a:lnTo>
                  <a:lnTo>
                    <a:pt x="1165918" y="827847"/>
                  </a:lnTo>
                  <a:lnTo>
                    <a:pt x="1167384" y="772668"/>
                  </a:lnTo>
                  <a:lnTo>
                    <a:pt x="1165918" y="717488"/>
                  </a:lnTo>
                  <a:lnTo>
                    <a:pt x="1161586" y="663356"/>
                  </a:lnTo>
                  <a:lnTo>
                    <a:pt x="1154488" y="610401"/>
                  </a:lnTo>
                  <a:lnTo>
                    <a:pt x="1144722" y="558755"/>
                  </a:lnTo>
                  <a:lnTo>
                    <a:pt x="1132387" y="508548"/>
                  </a:lnTo>
                  <a:lnTo>
                    <a:pt x="1117581" y="459911"/>
                  </a:lnTo>
                  <a:lnTo>
                    <a:pt x="1100404" y="412974"/>
                  </a:lnTo>
                  <a:lnTo>
                    <a:pt x="1080954" y="367869"/>
                  </a:lnTo>
                  <a:lnTo>
                    <a:pt x="1059331" y="324727"/>
                  </a:lnTo>
                  <a:lnTo>
                    <a:pt x="1035632" y="283677"/>
                  </a:lnTo>
                  <a:lnTo>
                    <a:pt x="1009957" y="244852"/>
                  </a:lnTo>
                  <a:lnTo>
                    <a:pt x="982405" y="208380"/>
                  </a:lnTo>
                  <a:lnTo>
                    <a:pt x="953075" y="174395"/>
                  </a:lnTo>
                  <a:lnTo>
                    <a:pt x="922064" y="143025"/>
                  </a:lnTo>
                  <a:lnTo>
                    <a:pt x="889473" y="114402"/>
                  </a:lnTo>
                  <a:lnTo>
                    <a:pt x="855400" y="88657"/>
                  </a:lnTo>
                  <a:lnTo>
                    <a:pt x="819943" y="65920"/>
                  </a:lnTo>
                  <a:lnTo>
                    <a:pt x="783202" y="46323"/>
                  </a:lnTo>
                  <a:lnTo>
                    <a:pt x="745276" y="29995"/>
                  </a:lnTo>
                  <a:lnTo>
                    <a:pt x="706263" y="17068"/>
                  </a:lnTo>
                  <a:lnTo>
                    <a:pt x="666262" y="7673"/>
                  </a:lnTo>
                  <a:lnTo>
                    <a:pt x="625372" y="1940"/>
                  </a:lnTo>
                  <a:lnTo>
                    <a:pt x="583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810000" y="3297936"/>
              <a:ext cx="1167765" cy="1545590"/>
            </a:xfrm>
            <a:custGeom>
              <a:avLst/>
              <a:gdLst/>
              <a:ahLst/>
              <a:cxnLst/>
              <a:rect l="l" t="t" r="r" b="b"/>
              <a:pathLst>
                <a:path w="1167764" h="1545589">
                  <a:moveTo>
                    <a:pt x="0" y="772668"/>
                  </a:moveTo>
                  <a:lnTo>
                    <a:pt x="1465" y="717488"/>
                  </a:lnTo>
                  <a:lnTo>
                    <a:pt x="5797" y="663356"/>
                  </a:lnTo>
                  <a:lnTo>
                    <a:pt x="12895" y="610401"/>
                  </a:lnTo>
                  <a:lnTo>
                    <a:pt x="22661" y="558755"/>
                  </a:lnTo>
                  <a:lnTo>
                    <a:pt x="34996" y="508548"/>
                  </a:lnTo>
                  <a:lnTo>
                    <a:pt x="49802" y="459911"/>
                  </a:lnTo>
                  <a:lnTo>
                    <a:pt x="66979" y="412974"/>
                  </a:lnTo>
                  <a:lnTo>
                    <a:pt x="86429" y="367869"/>
                  </a:lnTo>
                  <a:lnTo>
                    <a:pt x="108052" y="324727"/>
                  </a:lnTo>
                  <a:lnTo>
                    <a:pt x="131751" y="283677"/>
                  </a:lnTo>
                  <a:lnTo>
                    <a:pt x="157426" y="244852"/>
                  </a:lnTo>
                  <a:lnTo>
                    <a:pt x="184978" y="208380"/>
                  </a:lnTo>
                  <a:lnTo>
                    <a:pt x="214308" y="174395"/>
                  </a:lnTo>
                  <a:lnTo>
                    <a:pt x="245319" y="143025"/>
                  </a:lnTo>
                  <a:lnTo>
                    <a:pt x="277910" y="114402"/>
                  </a:lnTo>
                  <a:lnTo>
                    <a:pt x="311983" y="88657"/>
                  </a:lnTo>
                  <a:lnTo>
                    <a:pt x="347440" y="65920"/>
                  </a:lnTo>
                  <a:lnTo>
                    <a:pt x="384181" y="46323"/>
                  </a:lnTo>
                  <a:lnTo>
                    <a:pt x="422107" y="29995"/>
                  </a:lnTo>
                  <a:lnTo>
                    <a:pt x="461120" y="17068"/>
                  </a:lnTo>
                  <a:lnTo>
                    <a:pt x="501121" y="7673"/>
                  </a:lnTo>
                  <a:lnTo>
                    <a:pt x="542011" y="1940"/>
                  </a:lnTo>
                  <a:lnTo>
                    <a:pt x="583691" y="0"/>
                  </a:lnTo>
                  <a:lnTo>
                    <a:pt x="625372" y="1940"/>
                  </a:lnTo>
                  <a:lnTo>
                    <a:pt x="666262" y="7673"/>
                  </a:lnTo>
                  <a:lnTo>
                    <a:pt x="706263" y="17068"/>
                  </a:lnTo>
                  <a:lnTo>
                    <a:pt x="745276" y="29995"/>
                  </a:lnTo>
                  <a:lnTo>
                    <a:pt x="783202" y="46323"/>
                  </a:lnTo>
                  <a:lnTo>
                    <a:pt x="819943" y="65920"/>
                  </a:lnTo>
                  <a:lnTo>
                    <a:pt x="855400" y="88657"/>
                  </a:lnTo>
                  <a:lnTo>
                    <a:pt x="889473" y="114402"/>
                  </a:lnTo>
                  <a:lnTo>
                    <a:pt x="922064" y="143025"/>
                  </a:lnTo>
                  <a:lnTo>
                    <a:pt x="953075" y="174395"/>
                  </a:lnTo>
                  <a:lnTo>
                    <a:pt x="982405" y="208380"/>
                  </a:lnTo>
                  <a:lnTo>
                    <a:pt x="1009957" y="244852"/>
                  </a:lnTo>
                  <a:lnTo>
                    <a:pt x="1035632" y="283677"/>
                  </a:lnTo>
                  <a:lnTo>
                    <a:pt x="1059331" y="324727"/>
                  </a:lnTo>
                  <a:lnTo>
                    <a:pt x="1080954" y="367869"/>
                  </a:lnTo>
                  <a:lnTo>
                    <a:pt x="1100404" y="412974"/>
                  </a:lnTo>
                  <a:lnTo>
                    <a:pt x="1117581" y="459911"/>
                  </a:lnTo>
                  <a:lnTo>
                    <a:pt x="1132387" y="508548"/>
                  </a:lnTo>
                  <a:lnTo>
                    <a:pt x="1144722" y="558755"/>
                  </a:lnTo>
                  <a:lnTo>
                    <a:pt x="1154488" y="610401"/>
                  </a:lnTo>
                  <a:lnTo>
                    <a:pt x="1161586" y="663356"/>
                  </a:lnTo>
                  <a:lnTo>
                    <a:pt x="1165918" y="717488"/>
                  </a:lnTo>
                  <a:lnTo>
                    <a:pt x="1167384" y="772668"/>
                  </a:lnTo>
                  <a:lnTo>
                    <a:pt x="1165918" y="827847"/>
                  </a:lnTo>
                  <a:lnTo>
                    <a:pt x="1161586" y="881979"/>
                  </a:lnTo>
                  <a:lnTo>
                    <a:pt x="1154488" y="934934"/>
                  </a:lnTo>
                  <a:lnTo>
                    <a:pt x="1144722" y="986580"/>
                  </a:lnTo>
                  <a:lnTo>
                    <a:pt x="1132387" y="1036787"/>
                  </a:lnTo>
                  <a:lnTo>
                    <a:pt x="1117581" y="1085424"/>
                  </a:lnTo>
                  <a:lnTo>
                    <a:pt x="1100404" y="1132361"/>
                  </a:lnTo>
                  <a:lnTo>
                    <a:pt x="1080954" y="1177466"/>
                  </a:lnTo>
                  <a:lnTo>
                    <a:pt x="1059331" y="1220608"/>
                  </a:lnTo>
                  <a:lnTo>
                    <a:pt x="1035632" y="1261658"/>
                  </a:lnTo>
                  <a:lnTo>
                    <a:pt x="1009957" y="1300483"/>
                  </a:lnTo>
                  <a:lnTo>
                    <a:pt x="982405" y="1336955"/>
                  </a:lnTo>
                  <a:lnTo>
                    <a:pt x="953075" y="1370940"/>
                  </a:lnTo>
                  <a:lnTo>
                    <a:pt x="922064" y="1402310"/>
                  </a:lnTo>
                  <a:lnTo>
                    <a:pt x="889473" y="1430933"/>
                  </a:lnTo>
                  <a:lnTo>
                    <a:pt x="855400" y="1456678"/>
                  </a:lnTo>
                  <a:lnTo>
                    <a:pt x="819943" y="1479415"/>
                  </a:lnTo>
                  <a:lnTo>
                    <a:pt x="783202" y="1499012"/>
                  </a:lnTo>
                  <a:lnTo>
                    <a:pt x="745276" y="1515340"/>
                  </a:lnTo>
                  <a:lnTo>
                    <a:pt x="706263" y="1528267"/>
                  </a:lnTo>
                  <a:lnTo>
                    <a:pt x="666262" y="1537662"/>
                  </a:lnTo>
                  <a:lnTo>
                    <a:pt x="625372" y="1543395"/>
                  </a:lnTo>
                  <a:lnTo>
                    <a:pt x="583691" y="1545336"/>
                  </a:lnTo>
                  <a:lnTo>
                    <a:pt x="542011" y="1543395"/>
                  </a:lnTo>
                  <a:lnTo>
                    <a:pt x="501121" y="1537662"/>
                  </a:lnTo>
                  <a:lnTo>
                    <a:pt x="461120" y="1528267"/>
                  </a:lnTo>
                  <a:lnTo>
                    <a:pt x="422107" y="1515340"/>
                  </a:lnTo>
                  <a:lnTo>
                    <a:pt x="384181" y="1499012"/>
                  </a:lnTo>
                  <a:lnTo>
                    <a:pt x="347440" y="1479415"/>
                  </a:lnTo>
                  <a:lnTo>
                    <a:pt x="311983" y="1456678"/>
                  </a:lnTo>
                  <a:lnTo>
                    <a:pt x="277910" y="1430933"/>
                  </a:lnTo>
                  <a:lnTo>
                    <a:pt x="245319" y="1402310"/>
                  </a:lnTo>
                  <a:lnTo>
                    <a:pt x="214308" y="1370940"/>
                  </a:lnTo>
                  <a:lnTo>
                    <a:pt x="184978" y="1336955"/>
                  </a:lnTo>
                  <a:lnTo>
                    <a:pt x="157426" y="1300483"/>
                  </a:lnTo>
                  <a:lnTo>
                    <a:pt x="131751" y="1261658"/>
                  </a:lnTo>
                  <a:lnTo>
                    <a:pt x="108052" y="1220608"/>
                  </a:lnTo>
                  <a:lnTo>
                    <a:pt x="86429" y="1177466"/>
                  </a:lnTo>
                  <a:lnTo>
                    <a:pt x="66979" y="1132361"/>
                  </a:lnTo>
                  <a:lnTo>
                    <a:pt x="49802" y="1085424"/>
                  </a:lnTo>
                  <a:lnTo>
                    <a:pt x="34996" y="1036787"/>
                  </a:lnTo>
                  <a:lnTo>
                    <a:pt x="22661" y="986580"/>
                  </a:lnTo>
                  <a:lnTo>
                    <a:pt x="12895" y="934934"/>
                  </a:lnTo>
                  <a:lnTo>
                    <a:pt x="5797" y="881979"/>
                  </a:lnTo>
                  <a:lnTo>
                    <a:pt x="1465" y="827847"/>
                  </a:lnTo>
                  <a:lnTo>
                    <a:pt x="0" y="7726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05200" y="2752344"/>
              <a:ext cx="1777364" cy="1652270"/>
            </a:xfrm>
            <a:custGeom>
              <a:avLst/>
              <a:gdLst/>
              <a:ahLst/>
              <a:cxnLst/>
              <a:rect l="l" t="t" r="r" b="b"/>
              <a:pathLst>
                <a:path w="1777364" h="1652270">
                  <a:moveTo>
                    <a:pt x="1776983" y="0"/>
                  </a:moveTo>
                  <a:lnTo>
                    <a:pt x="0" y="0"/>
                  </a:lnTo>
                  <a:lnTo>
                    <a:pt x="0" y="1652015"/>
                  </a:lnTo>
                  <a:lnTo>
                    <a:pt x="1776983" y="1652015"/>
                  </a:lnTo>
                  <a:lnTo>
                    <a:pt x="1776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015988" y="2386329"/>
              <a:ext cx="1376045" cy="509270"/>
            </a:xfrm>
            <a:custGeom>
              <a:avLst/>
              <a:gdLst/>
              <a:ahLst/>
              <a:cxnLst/>
              <a:rect l="l" t="t" r="r" b="b"/>
              <a:pathLst>
                <a:path w="1376045" h="509269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0370"/>
                  </a:lnTo>
                  <a:lnTo>
                    <a:pt x="25400" y="420370"/>
                  </a:lnTo>
                  <a:lnTo>
                    <a:pt x="12700" y="420370"/>
                  </a:lnTo>
                  <a:lnTo>
                    <a:pt x="0" y="420370"/>
                  </a:lnTo>
                  <a:lnTo>
                    <a:pt x="0" y="451358"/>
                  </a:lnTo>
                  <a:lnTo>
                    <a:pt x="12700" y="451358"/>
                  </a:lnTo>
                  <a:lnTo>
                    <a:pt x="12700" y="496570"/>
                  </a:lnTo>
                  <a:lnTo>
                    <a:pt x="1286764" y="496570"/>
                  </a:lnTo>
                  <a:lnTo>
                    <a:pt x="1286764" y="509270"/>
                  </a:lnTo>
                  <a:lnTo>
                    <a:pt x="1375664" y="509270"/>
                  </a:lnTo>
                  <a:lnTo>
                    <a:pt x="1375664" y="48387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952488" y="2322576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1350263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1350263" y="484632"/>
                  </a:lnTo>
                  <a:lnTo>
                    <a:pt x="1350263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952488" y="2322576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0" y="484632"/>
                  </a:moveTo>
                  <a:lnTo>
                    <a:pt x="1350263" y="484632"/>
                  </a:lnTo>
                  <a:lnTo>
                    <a:pt x="1350263" y="0"/>
                  </a:lnTo>
                  <a:lnTo>
                    <a:pt x="0" y="0"/>
                  </a:lnTo>
                  <a:lnTo>
                    <a:pt x="0" y="48463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44500" y="2309876"/>
            <a:ext cx="1452245" cy="586105"/>
            <a:chOff x="444500" y="2309876"/>
            <a:chExt cx="1452245" cy="586105"/>
          </a:xfrm>
        </p:grpSpPr>
        <p:sp>
          <p:nvSpPr>
            <p:cNvPr id="16" name="object 16"/>
            <p:cNvSpPr/>
            <p:nvPr/>
          </p:nvSpPr>
          <p:spPr>
            <a:xfrm>
              <a:off x="520700" y="2386329"/>
              <a:ext cx="1376045" cy="509270"/>
            </a:xfrm>
            <a:custGeom>
              <a:avLst/>
              <a:gdLst/>
              <a:ahLst/>
              <a:cxnLst/>
              <a:rect l="l" t="t" r="r" b="b"/>
              <a:pathLst>
                <a:path w="1376045" h="509269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0370"/>
                  </a:lnTo>
                  <a:lnTo>
                    <a:pt x="25400" y="420370"/>
                  </a:lnTo>
                  <a:lnTo>
                    <a:pt x="12700" y="420370"/>
                  </a:lnTo>
                  <a:lnTo>
                    <a:pt x="0" y="420370"/>
                  </a:lnTo>
                  <a:lnTo>
                    <a:pt x="0" y="451358"/>
                  </a:lnTo>
                  <a:lnTo>
                    <a:pt x="12700" y="451358"/>
                  </a:lnTo>
                  <a:lnTo>
                    <a:pt x="12700" y="496570"/>
                  </a:lnTo>
                  <a:lnTo>
                    <a:pt x="1286764" y="496570"/>
                  </a:lnTo>
                  <a:lnTo>
                    <a:pt x="1286764" y="509270"/>
                  </a:lnTo>
                  <a:lnTo>
                    <a:pt x="1375664" y="509270"/>
                  </a:lnTo>
                  <a:lnTo>
                    <a:pt x="1375664" y="48387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00" y="2322576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1350264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1350264" y="484632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57200" y="2322576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0" y="484632"/>
                  </a:moveTo>
                  <a:lnTo>
                    <a:pt x="1350264" y="484632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463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67155" y="2362580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OLTU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4500" y="2824988"/>
            <a:ext cx="1452245" cy="1616710"/>
            <a:chOff x="444500" y="2824988"/>
            <a:chExt cx="1452245" cy="1616710"/>
          </a:xfrm>
        </p:grpSpPr>
        <p:sp>
          <p:nvSpPr>
            <p:cNvPr id="21" name="object 21"/>
            <p:cNvSpPr/>
            <p:nvPr/>
          </p:nvSpPr>
          <p:spPr>
            <a:xfrm>
              <a:off x="520700" y="2900679"/>
              <a:ext cx="1376045" cy="513080"/>
            </a:xfrm>
            <a:custGeom>
              <a:avLst/>
              <a:gdLst/>
              <a:ahLst/>
              <a:cxnLst/>
              <a:rect l="l" t="t" r="r" b="b"/>
              <a:pathLst>
                <a:path w="1376045" h="513079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4180"/>
                  </a:lnTo>
                  <a:lnTo>
                    <a:pt x="25400" y="424180"/>
                  </a:lnTo>
                  <a:lnTo>
                    <a:pt x="12700" y="424180"/>
                  </a:lnTo>
                  <a:lnTo>
                    <a:pt x="0" y="424180"/>
                  </a:lnTo>
                  <a:lnTo>
                    <a:pt x="0" y="455168"/>
                  </a:lnTo>
                  <a:lnTo>
                    <a:pt x="12700" y="455168"/>
                  </a:lnTo>
                  <a:lnTo>
                    <a:pt x="12700" y="500380"/>
                  </a:lnTo>
                  <a:lnTo>
                    <a:pt x="1286764" y="500380"/>
                  </a:lnTo>
                  <a:lnTo>
                    <a:pt x="1286764" y="513080"/>
                  </a:lnTo>
                  <a:lnTo>
                    <a:pt x="1375664" y="513080"/>
                  </a:lnTo>
                  <a:lnTo>
                    <a:pt x="1375664" y="48768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57200" y="2837688"/>
              <a:ext cx="1350645" cy="487680"/>
            </a:xfrm>
            <a:custGeom>
              <a:avLst/>
              <a:gdLst/>
              <a:ahLst/>
              <a:cxnLst/>
              <a:rect l="l" t="t" r="r" b="b"/>
              <a:pathLst>
                <a:path w="1350645" h="487679">
                  <a:moveTo>
                    <a:pt x="1350264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1350264" y="487679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57200" y="2837688"/>
              <a:ext cx="1350645" cy="487680"/>
            </a:xfrm>
            <a:custGeom>
              <a:avLst/>
              <a:gdLst/>
              <a:ahLst/>
              <a:cxnLst/>
              <a:rect l="l" t="t" r="r" b="b"/>
              <a:pathLst>
                <a:path w="1350645" h="487679">
                  <a:moveTo>
                    <a:pt x="0" y="487679"/>
                  </a:moveTo>
                  <a:lnTo>
                    <a:pt x="1350264" y="487679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767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20700" y="3418839"/>
              <a:ext cx="1376045" cy="508000"/>
            </a:xfrm>
            <a:custGeom>
              <a:avLst/>
              <a:gdLst/>
              <a:ahLst/>
              <a:cxnLst/>
              <a:rect l="l" t="t" r="r" b="b"/>
              <a:pathLst>
                <a:path w="1376045" h="508000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19100"/>
                  </a:lnTo>
                  <a:lnTo>
                    <a:pt x="25400" y="419100"/>
                  </a:lnTo>
                  <a:lnTo>
                    <a:pt x="12700" y="419100"/>
                  </a:lnTo>
                  <a:lnTo>
                    <a:pt x="0" y="419100"/>
                  </a:lnTo>
                  <a:lnTo>
                    <a:pt x="0" y="449072"/>
                  </a:lnTo>
                  <a:lnTo>
                    <a:pt x="12700" y="449072"/>
                  </a:lnTo>
                  <a:lnTo>
                    <a:pt x="12700" y="495300"/>
                  </a:lnTo>
                  <a:lnTo>
                    <a:pt x="1286764" y="495300"/>
                  </a:lnTo>
                  <a:lnTo>
                    <a:pt x="1286764" y="508000"/>
                  </a:lnTo>
                  <a:lnTo>
                    <a:pt x="1375664" y="508000"/>
                  </a:lnTo>
                  <a:lnTo>
                    <a:pt x="1375664" y="48260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57200" y="3355848"/>
              <a:ext cx="1350645" cy="481965"/>
            </a:xfrm>
            <a:custGeom>
              <a:avLst/>
              <a:gdLst/>
              <a:ahLst/>
              <a:cxnLst/>
              <a:rect l="l" t="t" r="r" b="b"/>
              <a:pathLst>
                <a:path w="1350645" h="481964">
                  <a:moveTo>
                    <a:pt x="1350264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350264" y="481583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57200" y="3355848"/>
              <a:ext cx="1350645" cy="481965"/>
            </a:xfrm>
            <a:custGeom>
              <a:avLst/>
              <a:gdLst/>
              <a:ahLst/>
              <a:cxnLst/>
              <a:rect l="l" t="t" r="r" b="b"/>
              <a:pathLst>
                <a:path w="1350645" h="481964">
                  <a:moveTo>
                    <a:pt x="0" y="481583"/>
                  </a:moveTo>
                  <a:lnTo>
                    <a:pt x="1350264" y="481583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158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20700" y="3931919"/>
              <a:ext cx="1376045" cy="509270"/>
            </a:xfrm>
            <a:custGeom>
              <a:avLst/>
              <a:gdLst/>
              <a:ahLst/>
              <a:cxnLst/>
              <a:rect l="l" t="t" r="r" b="b"/>
              <a:pathLst>
                <a:path w="1376045" h="509270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0370"/>
                  </a:lnTo>
                  <a:lnTo>
                    <a:pt x="25400" y="420370"/>
                  </a:lnTo>
                  <a:lnTo>
                    <a:pt x="12700" y="420370"/>
                  </a:lnTo>
                  <a:lnTo>
                    <a:pt x="0" y="420370"/>
                  </a:lnTo>
                  <a:lnTo>
                    <a:pt x="0" y="483870"/>
                  </a:lnTo>
                  <a:lnTo>
                    <a:pt x="0" y="509270"/>
                  </a:lnTo>
                  <a:lnTo>
                    <a:pt x="1375664" y="509270"/>
                  </a:lnTo>
                  <a:lnTo>
                    <a:pt x="1375664" y="48387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57200" y="3867912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1350264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50264" y="484631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57200" y="3867912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0" y="484631"/>
                  </a:moveTo>
                  <a:lnTo>
                    <a:pt x="1350264" y="484631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33044" y="2878582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34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2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140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1799" y="3369690"/>
            <a:ext cx="403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8 -</a:t>
            </a:r>
            <a:r>
              <a:rPr kumimoji="0" sz="12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1799" y="3885692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2 -</a:t>
            </a:r>
            <a:r>
              <a:rPr kumimoji="0" sz="12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64856" y="2362580"/>
            <a:ext cx="422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OLTU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939788" y="2824988"/>
            <a:ext cx="1452245" cy="1616710"/>
            <a:chOff x="6939788" y="2824988"/>
            <a:chExt cx="1452245" cy="1616710"/>
          </a:xfrm>
        </p:grpSpPr>
        <p:sp>
          <p:nvSpPr>
            <p:cNvPr id="35" name="object 35"/>
            <p:cNvSpPr/>
            <p:nvPr/>
          </p:nvSpPr>
          <p:spPr>
            <a:xfrm>
              <a:off x="7015988" y="2900679"/>
              <a:ext cx="1376045" cy="513080"/>
            </a:xfrm>
            <a:custGeom>
              <a:avLst/>
              <a:gdLst/>
              <a:ahLst/>
              <a:cxnLst/>
              <a:rect l="l" t="t" r="r" b="b"/>
              <a:pathLst>
                <a:path w="1376045" h="513079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4180"/>
                  </a:lnTo>
                  <a:lnTo>
                    <a:pt x="25400" y="424180"/>
                  </a:lnTo>
                  <a:lnTo>
                    <a:pt x="12700" y="424180"/>
                  </a:lnTo>
                  <a:lnTo>
                    <a:pt x="0" y="424180"/>
                  </a:lnTo>
                  <a:lnTo>
                    <a:pt x="0" y="455168"/>
                  </a:lnTo>
                  <a:lnTo>
                    <a:pt x="12700" y="455168"/>
                  </a:lnTo>
                  <a:lnTo>
                    <a:pt x="12700" y="500380"/>
                  </a:lnTo>
                  <a:lnTo>
                    <a:pt x="1286764" y="500380"/>
                  </a:lnTo>
                  <a:lnTo>
                    <a:pt x="1286764" y="513080"/>
                  </a:lnTo>
                  <a:lnTo>
                    <a:pt x="1375664" y="513080"/>
                  </a:lnTo>
                  <a:lnTo>
                    <a:pt x="1375664" y="48768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952488" y="2837688"/>
              <a:ext cx="1350645" cy="487680"/>
            </a:xfrm>
            <a:custGeom>
              <a:avLst/>
              <a:gdLst/>
              <a:ahLst/>
              <a:cxnLst/>
              <a:rect l="l" t="t" r="r" b="b"/>
              <a:pathLst>
                <a:path w="1350645" h="487679">
                  <a:moveTo>
                    <a:pt x="1350263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1350263" y="487679"/>
                  </a:lnTo>
                  <a:lnTo>
                    <a:pt x="1350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952488" y="2837688"/>
              <a:ext cx="1350645" cy="487680"/>
            </a:xfrm>
            <a:custGeom>
              <a:avLst/>
              <a:gdLst/>
              <a:ahLst/>
              <a:cxnLst/>
              <a:rect l="l" t="t" r="r" b="b"/>
              <a:pathLst>
                <a:path w="1350645" h="487679">
                  <a:moveTo>
                    <a:pt x="0" y="487679"/>
                  </a:moveTo>
                  <a:lnTo>
                    <a:pt x="1350263" y="487679"/>
                  </a:lnTo>
                  <a:lnTo>
                    <a:pt x="1350263" y="0"/>
                  </a:lnTo>
                  <a:lnTo>
                    <a:pt x="0" y="0"/>
                  </a:lnTo>
                  <a:lnTo>
                    <a:pt x="0" y="48767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015988" y="3418839"/>
              <a:ext cx="1376045" cy="508000"/>
            </a:xfrm>
            <a:custGeom>
              <a:avLst/>
              <a:gdLst/>
              <a:ahLst/>
              <a:cxnLst/>
              <a:rect l="l" t="t" r="r" b="b"/>
              <a:pathLst>
                <a:path w="1376045" h="508000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19100"/>
                  </a:lnTo>
                  <a:lnTo>
                    <a:pt x="25400" y="419100"/>
                  </a:lnTo>
                  <a:lnTo>
                    <a:pt x="12700" y="419100"/>
                  </a:lnTo>
                  <a:lnTo>
                    <a:pt x="0" y="419100"/>
                  </a:lnTo>
                  <a:lnTo>
                    <a:pt x="0" y="449072"/>
                  </a:lnTo>
                  <a:lnTo>
                    <a:pt x="12700" y="449072"/>
                  </a:lnTo>
                  <a:lnTo>
                    <a:pt x="12700" y="495300"/>
                  </a:lnTo>
                  <a:lnTo>
                    <a:pt x="1286764" y="495300"/>
                  </a:lnTo>
                  <a:lnTo>
                    <a:pt x="1286764" y="508000"/>
                  </a:lnTo>
                  <a:lnTo>
                    <a:pt x="1375664" y="508000"/>
                  </a:lnTo>
                  <a:lnTo>
                    <a:pt x="1375664" y="48260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952488" y="3355848"/>
              <a:ext cx="1350645" cy="481965"/>
            </a:xfrm>
            <a:custGeom>
              <a:avLst/>
              <a:gdLst/>
              <a:ahLst/>
              <a:cxnLst/>
              <a:rect l="l" t="t" r="r" b="b"/>
              <a:pathLst>
                <a:path w="1350645" h="481964">
                  <a:moveTo>
                    <a:pt x="1350263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350263" y="481583"/>
                  </a:lnTo>
                  <a:lnTo>
                    <a:pt x="1350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952488" y="3355848"/>
              <a:ext cx="1350645" cy="481965"/>
            </a:xfrm>
            <a:custGeom>
              <a:avLst/>
              <a:gdLst/>
              <a:ahLst/>
              <a:cxnLst/>
              <a:rect l="l" t="t" r="r" b="b"/>
              <a:pathLst>
                <a:path w="1350645" h="481964">
                  <a:moveTo>
                    <a:pt x="0" y="481583"/>
                  </a:moveTo>
                  <a:lnTo>
                    <a:pt x="1350263" y="481583"/>
                  </a:lnTo>
                  <a:lnTo>
                    <a:pt x="1350263" y="0"/>
                  </a:lnTo>
                  <a:lnTo>
                    <a:pt x="0" y="0"/>
                  </a:lnTo>
                  <a:lnTo>
                    <a:pt x="0" y="48158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015988" y="3931919"/>
              <a:ext cx="1376045" cy="509270"/>
            </a:xfrm>
            <a:custGeom>
              <a:avLst/>
              <a:gdLst/>
              <a:ahLst/>
              <a:cxnLst/>
              <a:rect l="l" t="t" r="r" b="b"/>
              <a:pathLst>
                <a:path w="1376045" h="509270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0370"/>
                  </a:lnTo>
                  <a:lnTo>
                    <a:pt x="25400" y="420370"/>
                  </a:lnTo>
                  <a:lnTo>
                    <a:pt x="12700" y="420370"/>
                  </a:lnTo>
                  <a:lnTo>
                    <a:pt x="0" y="420370"/>
                  </a:lnTo>
                  <a:lnTo>
                    <a:pt x="0" y="483870"/>
                  </a:lnTo>
                  <a:lnTo>
                    <a:pt x="0" y="509270"/>
                  </a:lnTo>
                  <a:lnTo>
                    <a:pt x="1375664" y="509270"/>
                  </a:lnTo>
                  <a:lnTo>
                    <a:pt x="1375664" y="48387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952488" y="3867912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1350263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50263" y="484631"/>
                  </a:lnTo>
                  <a:lnTo>
                    <a:pt x="1350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952488" y="3867912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0" y="484631"/>
                  </a:moveTo>
                  <a:lnTo>
                    <a:pt x="1350263" y="484631"/>
                  </a:lnTo>
                  <a:lnTo>
                    <a:pt x="1350263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231126" y="2878582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34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2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140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29805" y="3369690"/>
            <a:ext cx="403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8 -</a:t>
            </a:r>
            <a:r>
              <a:rPr kumimoji="0" sz="12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29805" y="3885692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2 -</a:t>
            </a:r>
            <a:r>
              <a:rPr kumimoji="0" sz="12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9495" y="4431791"/>
            <a:ext cx="1085215" cy="399415"/>
          </a:xfrm>
          <a:custGeom>
            <a:avLst/>
            <a:gdLst/>
            <a:ahLst/>
            <a:cxnLst/>
            <a:rect l="l" t="t" r="r" b="b"/>
            <a:pathLst>
              <a:path w="1085215" h="399414">
                <a:moveTo>
                  <a:pt x="0" y="0"/>
                </a:moveTo>
                <a:lnTo>
                  <a:pt x="0" y="399287"/>
                </a:lnTo>
              </a:path>
              <a:path w="1085215" h="399414">
                <a:moveTo>
                  <a:pt x="100584" y="0"/>
                </a:moveTo>
                <a:lnTo>
                  <a:pt x="100584" y="399287"/>
                </a:lnTo>
              </a:path>
              <a:path w="1085215" h="399414">
                <a:moveTo>
                  <a:pt x="1085088" y="0"/>
                </a:moveTo>
                <a:lnTo>
                  <a:pt x="1085088" y="3992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916427" y="2309876"/>
            <a:ext cx="5213350" cy="2527935"/>
            <a:chOff x="2916427" y="2309876"/>
            <a:chExt cx="5213350" cy="2527935"/>
          </a:xfrm>
        </p:grpSpPr>
        <p:sp>
          <p:nvSpPr>
            <p:cNvPr id="49" name="object 49"/>
            <p:cNvSpPr/>
            <p:nvPr/>
          </p:nvSpPr>
          <p:spPr>
            <a:xfrm>
              <a:off x="7037831" y="4431792"/>
              <a:ext cx="1085215" cy="399415"/>
            </a:xfrm>
            <a:custGeom>
              <a:avLst/>
              <a:gdLst/>
              <a:ahLst/>
              <a:cxnLst/>
              <a:rect l="l" t="t" r="r" b="b"/>
              <a:pathLst>
                <a:path w="1085215" h="399414">
                  <a:moveTo>
                    <a:pt x="0" y="0"/>
                  </a:moveTo>
                  <a:lnTo>
                    <a:pt x="0" y="399287"/>
                  </a:lnTo>
                </a:path>
                <a:path w="1085215" h="399414">
                  <a:moveTo>
                    <a:pt x="97536" y="0"/>
                  </a:moveTo>
                  <a:lnTo>
                    <a:pt x="97536" y="399287"/>
                  </a:lnTo>
                </a:path>
                <a:path w="1085215" h="399414">
                  <a:moveTo>
                    <a:pt x="1085088" y="0"/>
                  </a:moveTo>
                  <a:lnTo>
                    <a:pt x="1085088" y="39928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2992628" y="2386329"/>
              <a:ext cx="1376045" cy="509270"/>
            </a:xfrm>
            <a:custGeom>
              <a:avLst/>
              <a:gdLst/>
              <a:ahLst/>
              <a:cxnLst/>
              <a:rect l="l" t="t" r="r" b="b"/>
              <a:pathLst>
                <a:path w="1376045" h="509269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0370"/>
                  </a:lnTo>
                  <a:lnTo>
                    <a:pt x="25400" y="420370"/>
                  </a:lnTo>
                  <a:lnTo>
                    <a:pt x="12700" y="420370"/>
                  </a:lnTo>
                  <a:lnTo>
                    <a:pt x="0" y="420370"/>
                  </a:lnTo>
                  <a:lnTo>
                    <a:pt x="0" y="451358"/>
                  </a:lnTo>
                  <a:lnTo>
                    <a:pt x="12700" y="451358"/>
                  </a:lnTo>
                  <a:lnTo>
                    <a:pt x="12700" y="496570"/>
                  </a:lnTo>
                  <a:lnTo>
                    <a:pt x="1286764" y="496570"/>
                  </a:lnTo>
                  <a:lnTo>
                    <a:pt x="1286764" y="509270"/>
                  </a:lnTo>
                  <a:lnTo>
                    <a:pt x="1375664" y="509270"/>
                  </a:lnTo>
                  <a:lnTo>
                    <a:pt x="1375664" y="48387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929127" y="2322576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1350264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1350264" y="484632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929127" y="2322576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0" y="484632"/>
                  </a:moveTo>
                  <a:lnTo>
                    <a:pt x="1350264" y="484632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463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339972" y="2362580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OLTU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916427" y="2824988"/>
            <a:ext cx="1452245" cy="1616710"/>
            <a:chOff x="2916427" y="2824988"/>
            <a:chExt cx="1452245" cy="1616710"/>
          </a:xfrm>
        </p:grpSpPr>
        <p:sp>
          <p:nvSpPr>
            <p:cNvPr id="55" name="object 55"/>
            <p:cNvSpPr/>
            <p:nvPr/>
          </p:nvSpPr>
          <p:spPr>
            <a:xfrm>
              <a:off x="2992628" y="2900679"/>
              <a:ext cx="1376045" cy="513080"/>
            </a:xfrm>
            <a:custGeom>
              <a:avLst/>
              <a:gdLst/>
              <a:ahLst/>
              <a:cxnLst/>
              <a:rect l="l" t="t" r="r" b="b"/>
              <a:pathLst>
                <a:path w="1376045" h="513079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4180"/>
                  </a:lnTo>
                  <a:lnTo>
                    <a:pt x="25400" y="424180"/>
                  </a:lnTo>
                  <a:lnTo>
                    <a:pt x="12700" y="424180"/>
                  </a:lnTo>
                  <a:lnTo>
                    <a:pt x="0" y="424180"/>
                  </a:lnTo>
                  <a:lnTo>
                    <a:pt x="0" y="455168"/>
                  </a:lnTo>
                  <a:lnTo>
                    <a:pt x="12700" y="455168"/>
                  </a:lnTo>
                  <a:lnTo>
                    <a:pt x="12700" y="500380"/>
                  </a:lnTo>
                  <a:lnTo>
                    <a:pt x="1286764" y="500380"/>
                  </a:lnTo>
                  <a:lnTo>
                    <a:pt x="1286764" y="513080"/>
                  </a:lnTo>
                  <a:lnTo>
                    <a:pt x="1375664" y="513080"/>
                  </a:lnTo>
                  <a:lnTo>
                    <a:pt x="1375664" y="48768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929127" y="2837688"/>
              <a:ext cx="1350645" cy="487680"/>
            </a:xfrm>
            <a:custGeom>
              <a:avLst/>
              <a:gdLst/>
              <a:ahLst/>
              <a:cxnLst/>
              <a:rect l="l" t="t" r="r" b="b"/>
              <a:pathLst>
                <a:path w="1350645" h="487679">
                  <a:moveTo>
                    <a:pt x="1350264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1350264" y="487679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929127" y="2837688"/>
              <a:ext cx="1350645" cy="487680"/>
            </a:xfrm>
            <a:custGeom>
              <a:avLst/>
              <a:gdLst/>
              <a:ahLst/>
              <a:cxnLst/>
              <a:rect l="l" t="t" r="r" b="b"/>
              <a:pathLst>
                <a:path w="1350645" h="487679">
                  <a:moveTo>
                    <a:pt x="0" y="487679"/>
                  </a:moveTo>
                  <a:lnTo>
                    <a:pt x="1350264" y="487679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767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992628" y="3418839"/>
              <a:ext cx="1376045" cy="508000"/>
            </a:xfrm>
            <a:custGeom>
              <a:avLst/>
              <a:gdLst/>
              <a:ahLst/>
              <a:cxnLst/>
              <a:rect l="l" t="t" r="r" b="b"/>
              <a:pathLst>
                <a:path w="1376045" h="508000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19100"/>
                  </a:lnTo>
                  <a:lnTo>
                    <a:pt x="25400" y="419100"/>
                  </a:lnTo>
                  <a:lnTo>
                    <a:pt x="12700" y="419100"/>
                  </a:lnTo>
                  <a:lnTo>
                    <a:pt x="0" y="419100"/>
                  </a:lnTo>
                  <a:lnTo>
                    <a:pt x="0" y="449072"/>
                  </a:lnTo>
                  <a:lnTo>
                    <a:pt x="12700" y="449072"/>
                  </a:lnTo>
                  <a:lnTo>
                    <a:pt x="12700" y="495300"/>
                  </a:lnTo>
                  <a:lnTo>
                    <a:pt x="1286764" y="495300"/>
                  </a:lnTo>
                  <a:lnTo>
                    <a:pt x="1286764" y="508000"/>
                  </a:lnTo>
                  <a:lnTo>
                    <a:pt x="1375664" y="508000"/>
                  </a:lnTo>
                  <a:lnTo>
                    <a:pt x="1375664" y="48260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929127" y="3355848"/>
              <a:ext cx="1350645" cy="481965"/>
            </a:xfrm>
            <a:custGeom>
              <a:avLst/>
              <a:gdLst/>
              <a:ahLst/>
              <a:cxnLst/>
              <a:rect l="l" t="t" r="r" b="b"/>
              <a:pathLst>
                <a:path w="1350645" h="481964">
                  <a:moveTo>
                    <a:pt x="1350264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350264" y="481583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2929127" y="3355848"/>
              <a:ext cx="1350645" cy="481965"/>
            </a:xfrm>
            <a:custGeom>
              <a:avLst/>
              <a:gdLst/>
              <a:ahLst/>
              <a:cxnLst/>
              <a:rect l="l" t="t" r="r" b="b"/>
              <a:pathLst>
                <a:path w="1350645" h="481964">
                  <a:moveTo>
                    <a:pt x="0" y="481583"/>
                  </a:moveTo>
                  <a:lnTo>
                    <a:pt x="1350264" y="481583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158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2992628" y="3931919"/>
              <a:ext cx="1376045" cy="509270"/>
            </a:xfrm>
            <a:custGeom>
              <a:avLst/>
              <a:gdLst/>
              <a:ahLst/>
              <a:cxnLst/>
              <a:rect l="l" t="t" r="r" b="b"/>
              <a:pathLst>
                <a:path w="1376045" h="509270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0370"/>
                  </a:lnTo>
                  <a:lnTo>
                    <a:pt x="25400" y="420370"/>
                  </a:lnTo>
                  <a:lnTo>
                    <a:pt x="12700" y="420370"/>
                  </a:lnTo>
                  <a:lnTo>
                    <a:pt x="0" y="420370"/>
                  </a:lnTo>
                  <a:lnTo>
                    <a:pt x="0" y="483870"/>
                  </a:lnTo>
                  <a:lnTo>
                    <a:pt x="0" y="509270"/>
                  </a:lnTo>
                  <a:lnTo>
                    <a:pt x="1375664" y="509270"/>
                  </a:lnTo>
                  <a:lnTo>
                    <a:pt x="1375664" y="48387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2929127" y="3867912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1350264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50264" y="484631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2929127" y="3867912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0" y="484631"/>
                  </a:moveTo>
                  <a:lnTo>
                    <a:pt x="1350264" y="484631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205860" y="2878582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34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2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140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304666" y="3369690"/>
            <a:ext cx="403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8 -</a:t>
            </a:r>
            <a:r>
              <a:rPr kumimoji="0" sz="12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304666" y="3885692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2 -</a:t>
            </a:r>
            <a:r>
              <a:rPr kumimoji="0" sz="12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592828" y="2309876"/>
            <a:ext cx="1452245" cy="586105"/>
            <a:chOff x="4592828" y="2309876"/>
            <a:chExt cx="1452245" cy="586105"/>
          </a:xfrm>
        </p:grpSpPr>
        <p:sp>
          <p:nvSpPr>
            <p:cNvPr id="68" name="object 68"/>
            <p:cNvSpPr/>
            <p:nvPr/>
          </p:nvSpPr>
          <p:spPr>
            <a:xfrm>
              <a:off x="4669028" y="2386329"/>
              <a:ext cx="1376045" cy="509270"/>
            </a:xfrm>
            <a:custGeom>
              <a:avLst/>
              <a:gdLst/>
              <a:ahLst/>
              <a:cxnLst/>
              <a:rect l="l" t="t" r="r" b="b"/>
              <a:pathLst>
                <a:path w="1376045" h="509269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0370"/>
                  </a:lnTo>
                  <a:lnTo>
                    <a:pt x="25400" y="420370"/>
                  </a:lnTo>
                  <a:lnTo>
                    <a:pt x="12700" y="420370"/>
                  </a:lnTo>
                  <a:lnTo>
                    <a:pt x="0" y="420370"/>
                  </a:lnTo>
                  <a:lnTo>
                    <a:pt x="0" y="451358"/>
                  </a:lnTo>
                  <a:lnTo>
                    <a:pt x="12700" y="451358"/>
                  </a:lnTo>
                  <a:lnTo>
                    <a:pt x="12700" y="496570"/>
                  </a:lnTo>
                  <a:lnTo>
                    <a:pt x="1286764" y="496570"/>
                  </a:lnTo>
                  <a:lnTo>
                    <a:pt x="1286764" y="509270"/>
                  </a:lnTo>
                  <a:lnTo>
                    <a:pt x="1375664" y="509270"/>
                  </a:lnTo>
                  <a:lnTo>
                    <a:pt x="1375664" y="48387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4605528" y="2322576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1350264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1350264" y="484632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605528" y="2322576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0" y="484632"/>
                  </a:moveTo>
                  <a:lnTo>
                    <a:pt x="1350264" y="484632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463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017642" y="2362580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OLTU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592828" y="2824988"/>
            <a:ext cx="1452245" cy="1616710"/>
            <a:chOff x="4592828" y="2824988"/>
            <a:chExt cx="1452245" cy="1616710"/>
          </a:xfrm>
        </p:grpSpPr>
        <p:sp>
          <p:nvSpPr>
            <p:cNvPr id="73" name="object 73"/>
            <p:cNvSpPr/>
            <p:nvPr/>
          </p:nvSpPr>
          <p:spPr>
            <a:xfrm>
              <a:off x="4669028" y="2900679"/>
              <a:ext cx="1376045" cy="513080"/>
            </a:xfrm>
            <a:custGeom>
              <a:avLst/>
              <a:gdLst/>
              <a:ahLst/>
              <a:cxnLst/>
              <a:rect l="l" t="t" r="r" b="b"/>
              <a:pathLst>
                <a:path w="1376045" h="513079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4180"/>
                  </a:lnTo>
                  <a:lnTo>
                    <a:pt x="25400" y="424180"/>
                  </a:lnTo>
                  <a:lnTo>
                    <a:pt x="12700" y="424180"/>
                  </a:lnTo>
                  <a:lnTo>
                    <a:pt x="0" y="424180"/>
                  </a:lnTo>
                  <a:lnTo>
                    <a:pt x="0" y="455168"/>
                  </a:lnTo>
                  <a:lnTo>
                    <a:pt x="12700" y="455168"/>
                  </a:lnTo>
                  <a:lnTo>
                    <a:pt x="12700" y="500380"/>
                  </a:lnTo>
                  <a:lnTo>
                    <a:pt x="1286764" y="500380"/>
                  </a:lnTo>
                  <a:lnTo>
                    <a:pt x="1286764" y="513080"/>
                  </a:lnTo>
                  <a:lnTo>
                    <a:pt x="1375664" y="513080"/>
                  </a:lnTo>
                  <a:lnTo>
                    <a:pt x="1375664" y="48768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4605528" y="2837688"/>
              <a:ext cx="1350645" cy="487680"/>
            </a:xfrm>
            <a:custGeom>
              <a:avLst/>
              <a:gdLst/>
              <a:ahLst/>
              <a:cxnLst/>
              <a:rect l="l" t="t" r="r" b="b"/>
              <a:pathLst>
                <a:path w="1350645" h="487679">
                  <a:moveTo>
                    <a:pt x="1350264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1350264" y="487679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4605528" y="2837688"/>
              <a:ext cx="1350645" cy="487680"/>
            </a:xfrm>
            <a:custGeom>
              <a:avLst/>
              <a:gdLst/>
              <a:ahLst/>
              <a:cxnLst/>
              <a:rect l="l" t="t" r="r" b="b"/>
              <a:pathLst>
                <a:path w="1350645" h="487679">
                  <a:moveTo>
                    <a:pt x="0" y="487679"/>
                  </a:moveTo>
                  <a:lnTo>
                    <a:pt x="1350264" y="487679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767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669028" y="3418839"/>
              <a:ext cx="1376045" cy="508000"/>
            </a:xfrm>
            <a:custGeom>
              <a:avLst/>
              <a:gdLst/>
              <a:ahLst/>
              <a:cxnLst/>
              <a:rect l="l" t="t" r="r" b="b"/>
              <a:pathLst>
                <a:path w="1376045" h="508000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19100"/>
                  </a:lnTo>
                  <a:lnTo>
                    <a:pt x="25400" y="419100"/>
                  </a:lnTo>
                  <a:lnTo>
                    <a:pt x="12700" y="419100"/>
                  </a:lnTo>
                  <a:lnTo>
                    <a:pt x="0" y="419100"/>
                  </a:lnTo>
                  <a:lnTo>
                    <a:pt x="0" y="449072"/>
                  </a:lnTo>
                  <a:lnTo>
                    <a:pt x="12700" y="449072"/>
                  </a:lnTo>
                  <a:lnTo>
                    <a:pt x="12700" y="495300"/>
                  </a:lnTo>
                  <a:lnTo>
                    <a:pt x="1286764" y="495300"/>
                  </a:lnTo>
                  <a:lnTo>
                    <a:pt x="1286764" y="508000"/>
                  </a:lnTo>
                  <a:lnTo>
                    <a:pt x="1375664" y="508000"/>
                  </a:lnTo>
                  <a:lnTo>
                    <a:pt x="1375664" y="48260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4605528" y="3355848"/>
              <a:ext cx="1350645" cy="481965"/>
            </a:xfrm>
            <a:custGeom>
              <a:avLst/>
              <a:gdLst/>
              <a:ahLst/>
              <a:cxnLst/>
              <a:rect l="l" t="t" r="r" b="b"/>
              <a:pathLst>
                <a:path w="1350645" h="481964">
                  <a:moveTo>
                    <a:pt x="1350264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350264" y="481583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4605528" y="3355848"/>
              <a:ext cx="1350645" cy="481965"/>
            </a:xfrm>
            <a:custGeom>
              <a:avLst/>
              <a:gdLst/>
              <a:ahLst/>
              <a:cxnLst/>
              <a:rect l="l" t="t" r="r" b="b"/>
              <a:pathLst>
                <a:path w="1350645" h="481964">
                  <a:moveTo>
                    <a:pt x="0" y="481583"/>
                  </a:moveTo>
                  <a:lnTo>
                    <a:pt x="1350264" y="481583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158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4669028" y="3931919"/>
              <a:ext cx="1376045" cy="509270"/>
            </a:xfrm>
            <a:custGeom>
              <a:avLst/>
              <a:gdLst/>
              <a:ahLst/>
              <a:cxnLst/>
              <a:rect l="l" t="t" r="r" b="b"/>
              <a:pathLst>
                <a:path w="1376045" h="509270">
                  <a:moveTo>
                    <a:pt x="1375664" y="0"/>
                  </a:moveTo>
                  <a:lnTo>
                    <a:pt x="1286764" y="0"/>
                  </a:lnTo>
                  <a:lnTo>
                    <a:pt x="1286764" y="12700"/>
                  </a:lnTo>
                  <a:lnTo>
                    <a:pt x="1286764" y="25400"/>
                  </a:lnTo>
                  <a:lnTo>
                    <a:pt x="1286764" y="420370"/>
                  </a:lnTo>
                  <a:lnTo>
                    <a:pt x="25400" y="420370"/>
                  </a:lnTo>
                  <a:lnTo>
                    <a:pt x="12700" y="420370"/>
                  </a:lnTo>
                  <a:lnTo>
                    <a:pt x="0" y="420370"/>
                  </a:lnTo>
                  <a:lnTo>
                    <a:pt x="0" y="483870"/>
                  </a:lnTo>
                  <a:lnTo>
                    <a:pt x="0" y="509270"/>
                  </a:lnTo>
                  <a:lnTo>
                    <a:pt x="1375664" y="509270"/>
                  </a:lnTo>
                  <a:lnTo>
                    <a:pt x="1375664" y="483870"/>
                  </a:lnTo>
                  <a:lnTo>
                    <a:pt x="1375664" y="25400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4605528" y="3867912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1350264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50264" y="484631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4605528" y="3867912"/>
              <a:ext cx="1350645" cy="485140"/>
            </a:xfrm>
            <a:custGeom>
              <a:avLst/>
              <a:gdLst/>
              <a:ahLst/>
              <a:cxnLst/>
              <a:rect l="l" t="t" r="r" b="b"/>
              <a:pathLst>
                <a:path w="1350645" h="485139">
                  <a:moveTo>
                    <a:pt x="0" y="484631"/>
                  </a:moveTo>
                  <a:lnTo>
                    <a:pt x="1350264" y="484631"/>
                  </a:lnTo>
                  <a:lnTo>
                    <a:pt x="1350264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4883530" y="2878582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34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2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140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982209" y="3369690"/>
            <a:ext cx="403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8 -</a:t>
            </a:r>
            <a:r>
              <a:rPr kumimoji="0" sz="12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982209" y="3885692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2 -</a:t>
            </a:r>
            <a:r>
              <a:rPr kumimoji="0" sz="12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972055" y="2450592"/>
            <a:ext cx="835660" cy="0"/>
          </a:xfrm>
          <a:custGeom>
            <a:avLst/>
            <a:gdLst/>
            <a:ahLst/>
            <a:cxnLst/>
            <a:rect l="l" t="t" r="r" b="b"/>
            <a:pathLst>
              <a:path w="835660">
                <a:moveTo>
                  <a:pt x="0" y="0"/>
                </a:moveTo>
                <a:lnTo>
                  <a:pt x="8351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72055" y="2599944"/>
            <a:ext cx="835660" cy="0"/>
          </a:xfrm>
          <a:custGeom>
            <a:avLst/>
            <a:gdLst/>
            <a:ahLst/>
            <a:cxnLst/>
            <a:rect l="l" t="t" r="r" b="b"/>
            <a:pathLst>
              <a:path w="835660">
                <a:moveTo>
                  <a:pt x="0" y="0"/>
                </a:moveTo>
                <a:lnTo>
                  <a:pt x="8351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011423" y="2450592"/>
            <a:ext cx="3904615" cy="2380615"/>
          </a:xfrm>
          <a:custGeom>
            <a:avLst/>
            <a:gdLst/>
            <a:ahLst/>
            <a:cxnLst/>
            <a:rect l="l" t="t" r="r" b="b"/>
            <a:pathLst>
              <a:path w="3904615" h="2380615">
                <a:moveTo>
                  <a:pt x="3066288" y="0"/>
                </a:moveTo>
                <a:lnTo>
                  <a:pt x="3904487" y="0"/>
                </a:lnTo>
              </a:path>
              <a:path w="3904615" h="2380615">
                <a:moveTo>
                  <a:pt x="3066288" y="149352"/>
                </a:moveTo>
                <a:lnTo>
                  <a:pt x="3904487" y="149352"/>
                </a:lnTo>
              </a:path>
              <a:path w="3904615" h="2380615">
                <a:moveTo>
                  <a:pt x="0" y="1981200"/>
                </a:moveTo>
                <a:lnTo>
                  <a:pt x="0" y="2380488"/>
                </a:lnTo>
              </a:path>
              <a:path w="3904615" h="2380615">
                <a:moveTo>
                  <a:pt x="100583" y="1981200"/>
                </a:moveTo>
                <a:lnTo>
                  <a:pt x="100583" y="2380488"/>
                </a:lnTo>
              </a:path>
              <a:path w="3904615" h="2380615">
                <a:moveTo>
                  <a:pt x="198119" y="1981200"/>
                </a:moveTo>
                <a:lnTo>
                  <a:pt x="198119" y="2380488"/>
                </a:lnTo>
              </a:path>
              <a:path w="3904615" h="2380615">
                <a:moveTo>
                  <a:pt x="295655" y="1981200"/>
                </a:moveTo>
                <a:lnTo>
                  <a:pt x="295655" y="2380488"/>
                </a:lnTo>
              </a:path>
              <a:path w="3904615" h="2380615">
                <a:moveTo>
                  <a:pt x="2557272" y="1981200"/>
                </a:moveTo>
                <a:lnTo>
                  <a:pt x="2557272" y="2380488"/>
                </a:lnTo>
              </a:path>
              <a:path w="3904615" h="2380615">
                <a:moveTo>
                  <a:pt x="2657855" y="1981200"/>
                </a:moveTo>
                <a:lnTo>
                  <a:pt x="2657855" y="2380488"/>
                </a:lnTo>
              </a:path>
              <a:path w="3904615" h="2380615">
                <a:moveTo>
                  <a:pt x="2755391" y="1981200"/>
                </a:moveTo>
                <a:lnTo>
                  <a:pt x="2755391" y="2380488"/>
                </a:lnTo>
              </a:path>
              <a:path w="3904615" h="2380615">
                <a:moveTo>
                  <a:pt x="2852928" y="1981200"/>
                </a:moveTo>
                <a:lnTo>
                  <a:pt x="2852928" y="23804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105660" y="2063242"/>
            <a:ext cx="4387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main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887473" y="2628722"/>
            <a:ext cx="75374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stand-</a:t>
            </a:r>
            <a:r>
              <a:rPr kumimoji="0" sz="14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908429" y="1629918"/>
            <a:ext cx="8801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140</a:t>
            </a:r>
            <a:r>
              <a:rPr kumimoji="0" sz="1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Mbit/s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017133" y="1629918"/>
            <a:ext cx="8801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140</a:t>
            </a:r>
            <a:r>
              <a:rPr kumimoji="0" sz="1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Mbit/s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760844" y="5541060"/>
            <a:ext cx="18307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Line</a:t>
            </a:r>
            <a:r>
              <a:rPr kumimoji="0" sz="1400" b="1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Terminating</a:t>
            </a:r>
            <a:r>
              <a:rPr kumimoji="0" sz="14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Unit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547998" y="5541060"/>
            <a:ext cx="17945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Drop</a:t>
            </a:r>
            <a:r>
              <a:rPr kumimoji="0" sz="1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&amp;</a:t>
            </a:r>
            <a:r>
              <a:rPr kumimoji="0" sz="14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Insert</a:t>
            </a:r>
            <a:r>
              <a:rPr kumimoji="0" sz="14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996176" y="4968951"/>
            <a:ext cx="111125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1,2</a:t>
            </a:r>
            <a:r>
              <a:rPr kumimoji="0" sz="1000" b="1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.................</a:t>
            </a:r>
            <a:r>
              <a:rPr kumimoji="0" sz="1000" b="1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64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74116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SDH/PDH</a:t>
            </a:r>
            <a:r>
              <a:rPr spc="-185" dirty="0"/>
              <a:t> </a:t>
            </a:r>
            <a:r>
              <a:rPr spc="-10" dirty="0"/>
              <a:t>Comparison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562949"/>
            <a:ext cx="7759700" cy="385889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PDH</a:t>
            </a:r>
            <a:r>
              <a:rPr kumimoji="0" sz="21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has</a:t>
            </a:r>
            <a:r>
              <a:rPr kumimoji="0" sz="21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some</a:t>
            </a:r>
            <a:r>
              <a:rPr kumimoji="0" sz="21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1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disadvantages.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A812E"/>
              </a:buClr>
              <a:buSzPct val="6052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Inability</a:t>
            </a:r>
            <a:r>
              <a:rPr kumimoji="0" sz="19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9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identify</a:t>
            </a:r>
            <a:r>
              <a:rPr kumimoji="0" sz="1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individual</a:t>
            </a:r>
            <a:r>
              <a:rPr kumimoji="0" sz="19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9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9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9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higher</a:t>
            </a:r>
            <a:r>
              <a:rPr kumimoji="0" sz="19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order</a:t>
            </a:r>
            <a:r>
              <a:rPr kumimoji="0" sz="19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</a:t>
            </a:r>
            <a:r>
              <a:rPr kumimoji="0" sz="19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stream.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6052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Insufficient</a:t>
            </a:r>
            <a:r>
              <a:rPr kumimoji="0" sz="19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capacity</a:t>
            </a:r>
            <a:r>
              <a:rPr kumimoji="0" sz="19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9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r>
              <a:rPr kumimoji="0" sz="19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management.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A812E"/>
              </a:buClr>
              <a:buSzPct val="6052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There</a:t>
            </a:r>
            <a:r>
              <a:rPr kumimoji="0" sz="19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9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19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hierarchies</a:t>
            </a:r>
            <a:r>
              <a:rPr kumimoji="0" sz="19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</a:t>
            </a:r>
            <a:r>
              <a:rPr kumimoji="0" sz="19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around the</a:t>
            </a:r>
            <a:r>
              <a:rPr kumimoji="0" sz="19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world.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ts val="2170"/>
              </a:lnSpc>
              <a:spcBef>
                <a:spcPts val="220"/>
              </a:spcBef>
              <a:spcAft>
                <a:spcPts val="0"/>
              </a:spcAft>
              <a:buClr>
                <a:srgbClr val="3A812E"/>
              </a:buClr>
              <a:buSzPct val="6052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Specialized</a:t>
            </a:r>
            <a:r>
              <a:rPr kumimoji="0" sz="19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interface</a:t>
            </a:r>
            <a:r>
              <a:rPr kumimoji="0" sz="19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equipment</a:t>
            </a:r>
            <a:r>
              <a:rPr kumimoji="0" sz="19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9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required</a:t>
            </a:r>
            <a:r>
              <a:rPr kumimoji="0" sz="19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9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inter-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work</a:t>
            </a:r>
            <a:r>
              <a:rPr kumimoji="0" sz="19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two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ts val="21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hierarchies.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SDH</a:t>
            </a:r>
            <a:r>
              <a:rPr kumimoji="0" sz="21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has</a:t>
            </a:r>
            <a:r>
              <a:rPr kumimoji="0" sz="21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some</a:t>
            </a:r>
            <a:r>
              <a:rPr kumimoji="0" sz="2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advantages</a:t>
            </a:r>
            <a:r>
              <a:rPr kumimoji="0" sz="2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over</a:t>
            </a:r>
            <a:r>
              <a:rPr kumimoji="0" sz="21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PDH</a:t>
            </a:r>
            <a:r>
              <a:rPr kumimoji="0" sz="21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1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networks.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A812E"/>
              </a:buClr>
              <a:buSzPct val="6052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</a:t>
            </a:r>
            <a:r>
              <a:rPr kumimoji="0" sz="19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</a:t>
            </a:r>
            <a:r>
              <a:rPr kumimoji="0" sz="19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rates.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A812E"/>
              </a:buClr>
              <a:buSzPct val="6052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Simplified</a:t>
            </a:r>
            <a:r>
              <a:rPr kumimoji="0" sz="19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add</a:t>
            </a:r>
            <a:r>
              <a:rPr kumimoji="0" sz="19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&amp;</a:t>
            </a:r>
            <a:r>
              <a:rPr kumimoji="0" sz="1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drop</a:t>
            </a:r>
            <a:r>
              <a:rPr kumimoji="0" sz="19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function.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A812E"/>
              </a:buClr>
              <a:buSzPct val="6052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Defined</a:t>
            </a:r>
            <a:r>
              <a:rPr kumimoji="0" sz="19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easy</a:t>
            </a:r>
            <a:r>
              <a:rPr kumimoji="0" sz="19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standard</a:t>
            </a:r>
            <a:r>
              <a:rPr kumimoji="0" sz="19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interconnection.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A812E"/>
              </a:buClr>
              <a:buSzPct val="6052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Reliability.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A812E"/>
              </a:buClr>
              <a:buSzPct val="6052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9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Future-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proof</a:t>
            </a:r>
            <a:r>
              <a:rPr kumimoji="0" sz="19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platform</a:t>
            </a:r>
            <a:r>
              <a:rPr kumimoji="0" sz="19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9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new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services.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73797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SONET/SDH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67774"/>
            <a:ext cx="8667750" cy="418655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21005" marR="0" lvl="0" indent="-408305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2100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SDH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155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Mbps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270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x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9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x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frame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125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microseconds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SDH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multiplexing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261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x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x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9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synchronous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payload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envelope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(SPE)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Payloads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carry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many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types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traffic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Header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bytes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framing,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parity,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channels,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error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monitoring,</a:t>
            </a:r>
            <a:r>
              <a:rPr kumimoji="0" sz="16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IDs,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clocking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synchronization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Standards: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4nxSTM-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STM-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1: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155.52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Mbps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STM-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4: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622.08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Mbps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STM-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16: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2.5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Gbps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STM-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64: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10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Gbps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STM-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256: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40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Gbps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2903" y="4310783"/>
            <a:ext cx="5073777" cy="17520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684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263" y="2362198"/>
            <a:ext cx="5888736" cy="44683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80930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The</a:t>
            </a:r>
            <a:r>
              <a:rPr spc="-5" dirty="0"/>
              <a:t> </a:t>
            </a:r>
            <a:r>
              <a:rPr spc="-35" dirty="0"/>
              <a:t>internet</a:t>
            </a:r>
            <a:r>
              <a:rPr spc="-5" dirty="0"/>
              <a:t> </a:t>
            </a:r>
            <a:r>
              <a:rPr spc="-60" dirty="0"/>
              <a:t>becomes</a:t>
            </a:r>
            <a:r>
              <a:rPr spc="-25" dirty="0"/>
              <a:t> </a:t>
            </a:r>
            <a:r>
              <a:rPr spc="-160" dirty="0"/>
              <a:t>a</a:t>
            </a:r>
            <a:r>
              <a:rPr spc="-10" dirty="0"/>
              <a:t> </a:t>
            </a:r>
            <a:r>
              <a:rPr spc="-125" dirty="0"/>
              <a:t>global</a:t>
            </a:r>
            <a:r>
              <a:rPr spc="10" dirty="0"/>
              <a:t> </a:t>
            </a:r>
            <a:r>
              <a:rPr spc="-55" dirty="0"/>
              <a:t>network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13</a:t>
            </a:fld>
            <a:endParaRPr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536244" y="1628013"/>
            <a:ext cx="76003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1993,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internet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still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dominated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States,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becoming a truly global </a:t>
            </a:r>
            <a:r>
              <a:rPr sz="1800" spc="-5" dirty="0">
                <a:latin typeface="Arial MT"/>
                <a:cs typeface="Arial MT"/>
              </a:rPr>
              <a:t>network. This </a:t>
            </a:r>
            <a:r>
              <a:rPr sz="1800" dirty="0">
                <a:latin typeface="Arial MT"/>
                <a:cs typeface="Arial MT"/>
              </a:rPr>
              <a:t>is a map of information flow on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Usenet,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bulletin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board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application.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SDH</a:t>
            </a:r>
            <a:r>
              <a:rPr spc="-155" dirty="0"/>
              <a:t> </a:t>
            </a:r>
            <a:r>
              <a:rPr dirty="0"/>
              <a:t>Network</a:t>
            </a:r>
            <a:r>
              <a:rPr spc="-105" dirty="0"/>
              <a:t> </a:t>
            </a:r>
            <a:r>
              <a:rPr spc="-10" dirty="0"/>
              <a:t>Elements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4495798"/>
            <a:ext cx="5477256" cy="22859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386" y="2181286"/>
            <a:ext cx="2649034" cy="7725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25" y="3362254"/>
            <a:ext cx="2895600" cy="7804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1148" y="1514507"/>
            <a:ext cx="3458944" cy="13817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96818" y="3009928"/>
            <a:ext cx="4399508" cy="130525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84203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SDH</a:t>
            </a:r>
            <a:r>
              <a:rPr spc="-110" dirty="0"/>
              <a:t> </a:t>
            </a:r>
            <a:r>
              <a:rPr spc="-10" dirty="0"/>
              <a:t>Add/Drop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37" y="2114143"/>
            <a:ext cx="5935178" cy="34663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04474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61722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4312920"/>
            <a:ext cx="8696325" cy="1868805"/>
            <a:chOff x="0" y="4312920"/>
            <a:chExt cx="8696325" cy="1868805"/>
          </a:xfrm>
        </p:grpSpPr>
        <p:sp>
          <p:nvSpPr>
            <p:cNvPr id="5" name="object 5"/>
            <p:cNvSpPr/>
            <p:nvPr/>
          </p:nvSpPr>
          <p:spPr>
            <a:xfrm>
              <a:off x="8104631" y="6172200"/>
              <a:ext cx="582295" cy="0"/>
            </a:xfrm>
            <a:custGeom>
              <a:avLst/>
              <a:gdLst/>
              <a:ahLst/>
              <a:cxnLst/>
              <a:rect l="l" t="t" r="r" b="b"/>
              <a:pathLst>
                <a:path w="582295">
                  <a:moveTo>
                    <a:pt x="0" y="0"/>
                  </a:moveTo>
                  <a:lnTo>
                    <a:pt x="582168" y="0"/>
                  </a:lnTo>
                </a:path>
              </a:pathLst>
            </a:custGeom>
            <a:ln w="1905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312920"/>
              <a:ext cx="1542415" cy="731520"/>
            </a:xfrm>
            <a:custGeom>
              <a:avLst/>
              <a:gdLst/>
              <a:ahLst/>
              <a:cxnLst/>
              <a:rect l="l" t="t" r="r" b="b"/>
              <a:pathLst>
                <a:path w="1542415" h="731520">
                  <a:moveTo>
                    <a:pt x="1542288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1542288" y="731519"/>
                  </a:lnTo>
                  <a:lnTo>
                    <a:pt x="154228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07307" y="6455155"/>
            <a:ext cx="9309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45500" y="6449974"/>
            <a:ext cx="1657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89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Typical</a:t>
            </a:r>
            <a:r>
              <a:rPr spc="-155" dirty="0"/>
              <a:t> </a:t>
            </a:r>
            <a:r>
              <a:rPr dirty="0"/>
              <a:t>Network</a:t>
            </a:r>
            <a:r>
              <a:rPr spc="-114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4334332"/>
            <a:ext cx="1138555" cy="674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Wingdings"/>
                <a:cs typeface="Wingdings"/>
              </a:rPr>
              <a:t></a:t>
            </a:r>
            <a:r>
              <a:rPr kumimoji="0" sz="2800" b="0" i="0" u="none" strike="noStrike" kern="0" cap="none" spc="5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1+1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APS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Terminal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Mux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6361" y="1802892"/>
            <a:ext cx="7707630" cy="4156710"/>
            <a:chOff x="606361" y="1802892"/>
            <a:chExt cx="7707630" cy="4156710"/>
          </a:xfrm>
        </p:grpSpPr>
        <p:sp>
          <p:nvSpPr>
            <p:cNvPr id="12" name="object 12"/>
            <p:cNvSpPr/>
            <p:nvPr/>
          </p:nvSpPr>
          <p:spPr>
            <a:xfrm>
              <a:off x="611123" y="5487924"/>
              <a:ext cx="1234440" cy="466725"/>
            </a:xfrm>
            <a:custGeom>
              <a:avLst/>
              <a:gdLst/>
              <a:ahLst/>
              <a:cxnLst/>
              <a:rect l="l" t="t" r="r" b="b"/>
              <a:pathLst>
                <a:path w="1234439" h="466725">
                  <a:moveTo>
                    <a:pt x="0" y="466344"/>
                  </a:moveTo>
                  <a:lnTo>
                    <a:pt x="1234439" y="466344"/>
                  </a:lnTo>
                  <a:lnTo>
                    <a:pt x="1234439" y="0"/>
                  </a:lnTo>
                  <a:lnTo>
                    <a:pt x="0" y="0"/>
                  </a:lnTo>
                  <a:lnTo>
                    <a:pt x="0" y="4663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9529" y="1802892"/>
              <a:ext cx="6743890" cy="413918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92302" y="5519115"/>
            <a:ext cx="1067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8003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Typical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Nodes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37435" y="2074544"/>
            <a:ext cx="2127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55138" y="2074544"/>
            <a:ext cx="3092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2469" y="2074544"/>
            <a:ext cx="3092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53385" y="3028949"/>
            <a:ext cx="9334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PDH</a:t>
            </a:r>
            <a:r>
              <a:rPr kumimoji="0" sz="1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Tributaries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7810" y="1710689"/>
            <a:ext cx="7931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Terminal</a:t>
            </a:r>
            <a:r>
              <a:rPr kumimoji="0" sz="1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Mux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60091" y="1710689"/>
            <a:ext cx="12947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Linear</a:t>
            </a:r>
            <a:r>
              <a:rPr kumimoji="0" sz="10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Add/Drop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Muxe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40604" y="1735516"/>
            <a:ext cx="64135" cy="14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89266" y="2155732"/>
            <a:ext cx="970280" cy="48387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0" marR="26670" lvl="0" indent="0" algn="ctr" defTabSz="91440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Dual-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Ring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Add/Drop</a:t>
            </a:r>
            <a:r>
              <a:rPr kumimoji="0" sz="10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Muxes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50690" y="3230625"/>
            <a:ext cx="5416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Standard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02435" y="3906977"/>
            <a:ext cx="243204" cy="4826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1+1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24765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22042" y="3906977"/>
            <a:ext cx="309245" cy="4826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5720" marR="0" lvl="0" indent="0" defTabSz="91440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1+1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0295" y="3906977"/>
            <a:ext cx="309245" cy="4826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5720" marR="0" lvl="0" indent="0" defTabSz="91440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1+1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59483" y="3647897"/>
            <a:ext cx="79375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Terminal</a:t>
            </a:r>
            <a:r>
              <a:rPr kumimoji="0" sz="1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Mux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61589" y="3424257"/>
            <a:ext cx="1967864" cy="40322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967105" marR="0" lvl="0" indent="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STM-1/OC-3</a:t>
            </a:r>
            <a:r>
              <a:rPr kumimoji="0" sz="1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Link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Linear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Add/Drop</a:t>
            </a:r>
            <a:r>
              <a:rPr kumimoji="0" sz="1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Muxes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91985" y="3163950"/>
            <a:ext cx="328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CCW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64194" y="4132834"/>
            <a:ext cx="23749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CW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44539" y="4191076"/>
            <a:ext cx="32829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CCW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59502" y="2193112"/>
            <a:ext cx="30988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63359" y="2132787"/>
            <a:ext cx="30924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59502" y="3527247"/>
            <a:ext cx="30988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61482" y="4737861"/>
            <a:ext cx="3092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12838" y="1739264"/>
            <a:ext cx="9334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PDH</a:t>
            </a:r>
            <a:r>
              <a:rPr kumimoji="0" sz="1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Tributaries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41918" y="3477005"/>
            <a:ext cx="631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PDH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Tributaries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30161" y="4396181"/>
            <a:ext cx="75247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995" marR="5080" lvl="0" indent="-201930" defTabSz="914400" eaLnBrk="1" fontAlgn="auto" latinLnBrk="0" hangingPunct="1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STM-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1/OC-</a:t>
            </a:r>
            <a:r>
              <a:rPr kumimoji="0" sz="1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 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RING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16171" y="4882565"/>
            <a:ext cx="1013460" cy="4826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57785" marR="0" lvl="0" indent="0" defTabSz="91440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Linear</a:t>
            </a:r>
            <a:r>
              <a:rPr kumimoji="0" sz="1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1+1</a:t>
            </a:r>
            <a:r>
              <a:rPr kumimoji="0" sz="1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APS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STM-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1/OC-3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Link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54214" y="3939032"/>
            <a:ext cx="3092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52134" y="5331967"/>
            <a:ext cx="3092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30414" y="5220716"/>
            <a:ext cx="3098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ADM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97293" y="3043174"/>
            <a:ext cx="236854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CW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20289" y="5028133"/>
            <a:ext cx="93345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PDH</a:t>
            </a:r>
            <a:r>
              <a:rPr kumimoji="0" sz="1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Tributaries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90309" y="3488893"/>
            <a:ext cx="395605" cy="483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51435" defTabSz="914400" eaLnBrk="1" fontAlgn="auto" latinLnBrk="0" hangingPunct="1">
              <a:lnSpc>
                <a:spcPct val="150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Ring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Bridge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140445" y="5895847"/>
            <a:ext cx="9334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PDH</a:t>
            </a:r>
            <a:r>
              <a:rPr kumimoji="0" sz="1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Tributaries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39917" y="5933033"/>
            <a:ext cx="2946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PDH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72278" y="6085433"/>
            <a:ext cx="6318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Tributaries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038600" y="1371600"/>
            <a:ext cx="2286000" cy="518159"/>
          </a:xfrm>
          <a:custGeom>
            <a:avLst/>
            <a:gdLst/>
            <a:ahLst/>
            <a:cxnLst/>
            <a:rect l="l" t="t" r="r" b="b"/>
            <a:pathLst>
              <a:path w="2286000" h="518160">
                <a:moveTo>
                  <a:pt x="2286000" y="0"/>
                </a:moveTo>
                <a:lnTo>
                  <a:pt x="0" y="0"/>
                </a:lnTo>
                <a:lnTo>
                  <a:pt x="0" y="518160"/>
                </a:lnTo>
                <a:lnTo>
                  <a:pt x="2286000" y="518160"/>
                </a:lnTo>
                <a:lnTo>
                  <a:pt x="228600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38600" y="1371600"/>
            <a:ext cx="2286000" cy="51815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710" marR="0" lvl="0" indent="0" defTabSz="914400" eaLnBrk="1" fontAlgn="auto" latinLnBrk="0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Wingdings"/>
                <a:cs typeface="Wingdings"/>
              </a:rPr>
              <a:t>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Linear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Add/Drop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Mux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910584" y="1797939"/>
            <a:ext cx="4194175" cy="4984115"/>
            <a:chOff x="3910584" y="1797939"/>
            <a:chExt cx="4194175" cy="498411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0584" y="1797939"/>
              <a:ext cx="160781" cy="24117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943600" y="6050278"/>
              <a:ext cx="2161540" cy="731520"/>
            </a:xfrm>
            <a:custGeom>
              <a:avLst/>
              <a:gdLst/>
              <a:ahLst/>
              <a:cxnLst/>
              <a:rect l="l" t="t" r="r" b="b"/>
              <a:pathLst>
                <a:path w="2161540" h="731520">
                  <a:moveTo>
                    <a:pt x="2161031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2161031" y="731519"/>
                  </a:lnTo>
                  <a:lnTo>
                    <a:pt x="216103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943600" y="6073546"/>
            <a:ext cx="2161540" cy="6743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3345" marR="255270" lvl="0" indent="0" defTabSz="914400" eaLnBrk="1" fontAlgn="auto" latinLnBrk="0" hangingPunct="1">
              <a:lnSpc>
                <a:spcPct val="101699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Wingdings"/>
                <a:cs typeface="Wingdings"/>
              </a:rPr>
              <a:t></a:t>
            </a:r>
            <a:r>
              <a:rPr kumimoji="0" sz="2800" b="0" i="0" u="none" strike="noStrike" kern="0" cap="none" spc="-33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Dual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Ring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(UPSR)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Add/Drop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Mux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28600" y="1892807"/>
            <a:ext cx="6108700" cy="4305300"/>
            <a:chOff x="228600" y="1892807"/>
            <a:chExt cx="6108700" cy="4305300"/>
          </a:xfrm>
        </p:grpSpPr>
        <p:sp>
          <p:nvSpPr>
            <p:cNvPr id="56" name="object 56"/>
            <p:cNvSpPr/>
            <p:nvPr/>
          </p:nvSpPr>
          <p:spPr>
            <a:xfrm>
              <a:off x="6202045" y="5574792"/>
              <a:ext cx="135255" cy="622935"/>
            </a:xfrm>
            <a:custGeom>
              <a:avLst/>
              <a:gdLst/>
              <a:ahLst/>
              <a:cxnLst/>
              <a:rect l="l" t="t" r="r" b="b"/>
              <a:pathLst>
                <a:path w="135254" h="622935">
                  <a:moveTo>
                    <a:pt x="43867" y="74118"/>
                  </a:moveTo>
                  <a:lnTo>
                    <a:pt x="31299" y="76213"/>
                  </a:lnTo>
                  <a:lnTo>
                    <a:pt x="122427" y="622833"/>
                  </a:lnTo>
                  <a:lnTo>
                    <a:pt x="134874" y="620750"/>
                  </a:lnTo>
                  <a:lnTo>
                    <a:pt x="43867" y="74118"/>
                  </a:lnTo>
                  <a:close/>
                </a:path>
                <a:path w="135254" h="622935">
                  <a:moveTo>
                    <a:pt x="25018" y="0"/>
                  </a:moveTo>
                  <a:lnTo>
                    <a:pt x="0" y="81432"/>
                  </a:lnTo>
                  <a:lnTo>
                    <a:pt x="31299" y="76213"/>
                  </a:lnTo>
                  <a:lnTo>
                    <a:pt x="29209" y="63677"/>
                  </a:lnTo>
                  <a:lnTo>
                    <a:pt x="41782" y="61595"/>
                  </a:lnTo>
                  <a:lnTo>
                    <a:pt x="69866" y="61595"/>
                  </a:lnTo>
                  <a:lnTo>
                    <a:pt x="25018" y="0"/>
                  </a:lnTo>
                  <a:close/>
                </a:path>
                <a:path w="135254" h="622935">
                  <a:moveTo>
                    <a:pt x="41782" y="61595"/>
                  </a:moveTo>
                  <a:lnTo>
                    <a:pt x="29209" y="63677"/>
                  </a:lnTo>
                  <a:lnTo>
                    <a:pt x="31299" y="76213"/>
                  </a:lnTo>
                  <a:lnTo>
                    <a:pt x="43867" y="74118"/>
                  </a:lnTo>
                  <a:lnTo>
                    <a:pt x="41782" y="61595"/>
                  </a:lnTo>
                  <a:close/>
                </a:path>
                <a:path w="135254" h="622935">
                  <a:moveTo>
                    <a:pt x="69866" y="61595"/>
                  </a:moveTo>
                  <a:lnTo>
                    <a:pt x="41782" y="61595"/>
                  </a:lnTo>
                  <a:lnTo>
                    <a:pt x="43867" y="74118"/>
                  </a:lnTo>
                  <a:lnTo>
                    <a:pt x="75183" y="68897"/>
                  </a:lnTo>
                  <a:lnTo>
                    <a:pt x="69866" y="61595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28600" y="1892807"/>
              <a:ext cx="1365885" cy="731520"/>
            </a:xfrm>
            <a:custGeom>
              <a:avLst/>
              <a:gdLst/>
              <a:ahLst/>
              <a:cxnLst/>
              <a:rect l="l" t="t" r="r" b="b"/>
              <a:pathLst>
                <a:path w="1365885" h="731519">
                  <a:moveTo>
                    <a:pt x="1365504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1365504" y="731520"/>
                  </a:lnTo>
                  <a:lnTo>
                    <a:pt x="1365504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07340" y="1913966"/>
            <a:ext cx="1076960" cy="674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Wingdings"/>
                <a:cs typeface="Wingdings"/>
              </a:rPr>
              <a:t>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Wingdings"/>
              <a:cs typeface="Wingding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Terminal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 MT"/>
                <a:cs typeface="Arial MT"/>
              </a:rPr>
              <a:t> Mux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29131" y="2076957"/>
            <a:ext cx="672465" cy="2501265"/>
          </a:xfrm>
          <a:custGeom>
            <a:avLst/>
            <a:gdLst/>
            <a:ahLst/>
            <a:cxnLst/>
            <a:rect l="l" t="t" r="r" b="b"/>
            <a:pathLst>
              <a:path w="672464" h="2501265">
                <a:moveTo>
                  <a:pt x="672236" y="2312162"/>
                </a:moveTo>
                <a:lnTo>
                  <a:pt x="588670" y="2295398"/>
                </a:lnTo>
                <a:lnTo>
                  <a:pt x="597027" y="2326043"/>
                </a:lnTo>
                <a:lnTo>
                  <a:pt x="0" y="2488946"/>
                </a:lnTo>
                <a:lnTo>
                  <a:pt x="3352" y="2501138"/>
                </a:lnTo>
                <a:lnTo>
                  <a:pt x="600392" y="2338374"/>
                </a:lnTo>
                <a:lnTo>
                  <a:pt x="608736" y="2368931"/>
                </a:lnTo>
                <a:lnTo>
                  <a:pt x="660438" y="2322703"/>
                </a:lnTo>
                <a:lnTo>
                  <a:pt x="672236" y="2312162"/>
                </a:lnTo>
                <a:close/>
              </a:path>
              <a:path w="672464" h="2501265">
                <a:moveTo>
                  <a:pt x="672236" y="10922"/>
                </a:moveTo>
                <a:lnTo>
                  <a:pt x="587781" y="0"/>
                </a:lnTo>
                <a:lnTo>
                  <a:pt x="598182" y="29946"/>
                </a:lnTo>
                <a:lnTo>
                  <a:pt x="258724" y="148209"/>
                </a:lnTo>
                <a:lnTo>
                  <a:pt x="262788" y="160147"/>
                </a:lnTo>
                <a:lnTo>
                  <a:pt x="602373" y="42011"/>
                </a:lnTo>
                <a:lnTo>
                  <a:pt x="612800" y="72009"/>
                </a:lnTo>
                <a:lnTo>
                  <a:pt x="657771" y="25781"/>
                </a:lnTo>
                <a:lnTo>
                  <a:pt x="672236" y="10922"/>
                </a:lnTo>
                <a:close/>
              </a:path>
            </a:pathLst>
          </a:custGeom>
          <a:solidFill>
            <a:srgbClr val="3A812E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71184" y="2604592"/>
            <a:ext cx="82105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 marR="5080" lvl="0" indent="-238125" defTabSz="914400" eaLnBrk="1" fontAlgn="auto" latinLnBrk="0" hangingPunct="1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STM-</a:t>
            </a:r>
            <a:r>
              <a:rPr kumimoji="0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4/OC-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12 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RING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203715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0007" y="6483775"/>
            <a:ext cx="44786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7685" algn="l"/>
              </a:tabLst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800" b="0" i="0" u="none" strike="noStrike" kern="0" cap="none" spc="-120" normalizeH="0" baseline="23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91</a:t>
            </a:r>
            <a:endParaRPr kumimoji="0" sz="1800" b="0" i="0" u="none" strike="noStrike" kern="0" cap="none" spc="0" normalizeH="0" baseline="2314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4279" y="3026662"/>
            <a:ext cx="5227320" cy="37551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Switching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244" y="1573844"/>
            <a:ext cx="6085205" cy="284416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Circuit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Dedicated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path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established</a:t>
            </a:r>
            <a:r>
              <a:rPr kumimoji="0" sz="16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between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destination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Long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set-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time: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O(10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sec)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congestion</a:t>
            </a:r>
            <a:r>
              <a:rPr kumimoji="0" sz="16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change: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guaranteed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bandwidth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1102995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extra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random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delay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while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established.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Only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transport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delay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Unused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bandwidth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wasted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317373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Transparent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format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framing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mode.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(road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vs.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railroad)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489011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7713" y="1417022"/>
            <a:ext cx="4075777" cy="41812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Switching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267674"/>
            <a:ext cx="3771265" cy="28174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Store-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forward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technique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dedicated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path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42545" lvl="1" indent="-326390" defTabSz="914400" eaLnBrk="1" fontAlgn="auto" latinLnBrk="0" hangingPunct="1">
              <a:lnSpc>
                <a:spcPts val="1730"/>
              </a:lnSpc>
              <a:spcBef>
                <a:spcPts val="41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Packet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size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should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limited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order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block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switches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and/or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overflow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buffers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349885" lvl="1" indent="-326390" defTabSz="914400" eaLnBrk="1" fontAlgn="auto" latinLnBrk="0" hangingPunct="1">
              <a:lnSpc>
                <a:spcPts val="173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First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packet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forwarded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while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second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received.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conversion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easy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751205" lvl="1" indent="-326390" defTabSz="914400" eaLnBrk="1" fontAlgn="auto" latinLnBrk="0" hangingPunct="1">
              <a:lnSpc>
                <a:spcPts val="1730"/>
              </a:lnSpc>
              <a:spcBef>
                <a:spcPts val="409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Delivery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order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may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guaranteed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4319015"/>
            <a:ext cx="4928616" cy="23865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6161712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135" dirty="0"/>
              <a:t> </a:t>
            </a:r>
            <a:r>
              <a:rPr spc="-10" dirty="0"/>
              <a:t>Economy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" y="1441702"/>
            <a:ext cx="8619744" cy="52913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93</a:t>
            </a:r>
          </a:p>
        </p:txBody>
      </p:sp>
    </p:spTree>
    <p:extLst>
      <p:ext uri="{BB962C8B-B14F-4D97-AF65-F5344CB8AC3E}">
        <p14:creationId xmlns:p14="http://schemas.microsoft.com/office/powerpoint/2010/main" val="6481077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417319"/>
            <a:ext cx="8503920" cy="49469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135" dirty="0"/>
              <a:t> </a:t>
            </a:r>
            <a:r>
              <a:rPr spc="-10" dirty="0"/>
              <a:t>Economy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94</a:t>
            </a:r>
          </a:p>
        </p:txBody>
      </p:sp>
    </p:spTree>
    <p:extLst>
      <p:ext uri="{BB962C8B-B14F-4D97-AF65-F5344CB8AC3E}">
        <p14:creationId xmlns:p14="http://schemas.microsoft.com/office/powerpoint/2010/main" val="862808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135" dirty="0"/>
              <a:t> </a:t>
            </a:r>
            <a:r>
              <a:rPr spc="-10" dirty="0"/>
              <a:t>Economy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2286000"/>
            <a:ext cx="7323318" cy="38039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6881098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" y="1228344"/>
            <a:ext cx="8467344" cy="51998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135" dirty="0"/>
              <a:t> </a:t>
            </a:r>
            <a:r>
              <a:rPr spc="-10" dirty="0"/>
              <a:t>Economy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32997250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Trend</a:t>
            </a:r>
            <a:r>
              <a:rPr spc="-5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spc="-10" dirty="0"/>
              <a:t>Usage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990598"/>
            <a:ext cx="5943600" cy="58369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97</a:t>
            </a:r>
          </a:p>
        </p:txBody>
      </p:sp>
    </p:spTree>
    <p:extLst>
      <p:ext uri="{BB962C8B-B14F-4D97-AF65-F5344CB8AC3E}">
        <p14:creationId xmlns:p14="http://schemas.microsoft.com/office/powerpoint/2010/main" val="348693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The</a:t>
            </a:r>
            <a:r>
              <a:rPr spc="-15" dirty="0"/>
              <a:t> </a:t>
            </a:r>
            <a:r>
              <a:rPr spc="-75" dirty="0"/>
              <a:t>privatization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-3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35" dirty="0"/>
              <a:t>internet </a:t>
            </a:r>
            <a:r>
              <a:rPr spc="-1035" dirty="0"/>
              <a:t> </a:t>
            </a:r>
            <a:r>
              <a:rPr spc="-50" dirty="0"/>
              <a:t>backbone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812673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600" spc="5" dirty="0">
                <a:latin typeface="Arial MT"/>
                <a:cs typeface="Arial MT"/>
              </a:rPr>
              <a:t>In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1994,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internet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backbone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was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privatized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several</a:t>
            </a:r>
            <a:r>
              <a:rPr sz="1600" dirty="0">
                <a:latin typeface="Arial MT"/>
                <a:cs typeface="Arial MT"/>
              </a:rPr>
              <a:t> competitive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providers.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029967"/>
            <a:ext cx="6833616" cy="482803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14</a:t>
            </a:fld>
            <a:endParaRPr spc="-4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135" dirty="0"/>
              <a:t> </a:t>
            </a:r>
            <a:r>
              <a:rPr spc="-10" dirty="0"/>
              <a:t>Networks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7550" y="1663924"/>
            <a:ext cx="5608116" cy="43430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98</a:t>
            </a:r>
          </a:p>
        </p:txBody>
      </p:sp>
    </p:spTree>
    <p:extLst>
      <p:ext uri="{BB962C8B-B14F-4D97-AF65-F5344CB8AC3E}">
        <p14:creationId xmlns:p14="http://schemas.microsoft.com/office/powerpoint/2010/main" val="12699076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412" y="4396740"/>
            <a:ext cx="4814382" cy="1371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90" dirty="0"/>
              <a:t> </a:t>
            </a:r>
            <a:r>
              <a:rPr dirty="0"/>
              <a:t>Phone</a:t>
            </a:r>
            <a:r>
              <a:rPr spc="-110" dirty="0"/>
              <a:t> </a:t>
            </a:r>
            <a:r>
              <a:rPr spc="-10" dirty="0"/>
              <a:t>System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99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244" y="1566204"/>
            <a:ext cx="8064500" cy="206311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First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Generation: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Started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push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talk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many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(Police,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Taxi’s)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ts val="2050"/>
              </a:lnSpc>
              <a:spcBef>
                <a:spcPts val="22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1960,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Improved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Telephone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(IMTS)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was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installed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separate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DS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high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power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transmitter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23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150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450MHz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ts val="205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Problems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capacity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(Low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number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channels)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interference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653572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</a:t>
            </a:r>
            <a:r>
              <a:rPr spc="-6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dirty="0"/>
              <a:t>Cellular</a:t>
            </a:r>
            <a:r>
              <a:rPr spc="-6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73844"/>
            <a:ext cx="7982584" cy="268478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Single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hop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wireless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connectivity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wired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world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Space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divided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cells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base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 responsible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communicate</a:t>
            </a:r>
            <a:r>
              <a:rPr kumimoji="0" sz="16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hosts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cell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hosts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change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cells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while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occurs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when a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host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starts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communicating</a:t>
            </a:r>
            <a:r>
              <a:rPr kumimoji="0" sz="16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via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new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base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Factors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determining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cell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size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No.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support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technologies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0600" y="3227832"/>
            <a:ext cx="8077200" cy="2901950"/>
            <a:chOff x="990600" y="3227832"/>
            <a:chExt cx="8077200" cy="2901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4239768"/>
              <a:ext cx="2310383" cy="1889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4567" y="3227832"/>
              <a:ext cx="4523232" cy="28559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8457451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4038598"/>
            <a:ext cx="1676400" cy="27249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90" dirty="0"/>
              <a:t> </a:t>
            </a:r>
            <a:r>
              <a:rPr dirty="0"/>
              <a:t>Phone</a:t>
            </a:r>
            <a:r>
              <a:rPr spc="-110" dirty="0"/>
              <a:t> </a:t>
            </a:r>
            <a:r>
              <a:rPr spc="-10" dirty="0"/>
              <a:t>System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244" y="1566204"/>
            <a:ext cx="8340090" cy="236537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Advanced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Phone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(AMPS)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(1982)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Divide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radio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cells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avoid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interference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allow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re-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Cells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around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10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km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wide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base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talk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Base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center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(BSC)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464184" lvl="1" indent="-326390" defTabSz="914400" eaLnBrk="1" fontAlgn="auto" latinLnBrk="0" hangingPunct="1">
              <a:lnSpc>
                <a:spcPts val="1939"/>
              </a:lnSpc>
              <a:spcBef>
                <a:spcPts val="46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BSC’s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talk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Center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(MSC)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the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PSTN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ts val="2055"/>
              </a:lnSpc>
              <a:spcBef>
                <a:spcPts val="19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832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upstream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829-849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MHz,</a:t>
            </a:r>
            <a:r>
              <a:rPr kumimoji="0" sz="18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832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downstream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869-894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30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kHz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wide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273352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90" dirty="0"/>
              <a:t> </a:t>
            </a:r>
            <a:r>
              <a:rPr dirty="0"/>
              <a:t>Phone</a:t>
            </a:r>
            <a:r>
              <a:rPr spc="-110" dirty="0"/>
              <a:t> </a:t>
            </a:r>
            <a:r>
              <a:rPr spc="-10" dirty="0"/>
              <a:t>System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421022"/>
            <a:ext cx="3783329" cy="27463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Control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(Base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Mobile)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manage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(21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Paging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(Base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Mobile)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alert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32385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</a:t>
            </a:r>
            <a:r>
              <a:rPr kumimoji="0" sz="16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(Bi-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directional)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setup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assignment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5080" lvl="1" indent="-3263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(Bi-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directional)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voice,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fax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(usually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around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45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due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re-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7464" y="1399413"/>
            <a:ext cx="1696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handling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1888" y="1722500"/>
            <a:ext cx="4211955" cy="41738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8455" marR="120014" lvl="0" indent="-32639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When</a:t>
            </a:r>
            <a:r>
              <a:rPr kumimoji="0" sz="16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handset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powered on,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scans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control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most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powerful signal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broadcasts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its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32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serial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number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3845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phone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number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digital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format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BTS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reports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will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decide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3845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should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accepted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38455" marR="6985" lvl="0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When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 dialing,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 decides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upon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availability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connects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call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should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also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handle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roaming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3845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handoff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38455" marR="216535" lvl="0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incoming</a:t>
            </a:r>
            <a:r>
              <a:rPr kumimoji="0" sz="16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call,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handset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should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continuously</a:t>
            </a:r>
            <a:r>
              <a:rPr kumimoji="0" sz="16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monitor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paging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respond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through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control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when 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request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comes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8849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Hand</a:t>
            </a:r>
            <a:r>
              <a:rPr spc="-125" dirty="0"/>
              <a:t> </a:t>
            </a:r>
            <a:r>
              <a:rPr spc="-25" dirty="0"/>
              <a:t>off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6245860" cy="4467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1805305" lvl="0" indent="-34480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necessary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when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moves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another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initiated: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monitors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level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Handoff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occurs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if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level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falls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below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threshold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Increases load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Monitor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level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Determine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target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handoff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assisted: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periodically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transmits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beacon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Mobile,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hearing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stronger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beacon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new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BS,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sends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greeting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changes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routing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tables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make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new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default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gateway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new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identity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old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New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acknowledges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greeting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begins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route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mobile’s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Intersystem: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moves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across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areas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controlled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MSC’s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Handled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similar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assisted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case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additional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HLR/VLR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effort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9619" y="1305589"/>
            <a:ext cx="3263594" cy="22723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103</a:t>
            </a:r>
          </a:p>
        </p:txBody>
      </p:sp>
    </p:spTree>
    <p:extLst>
      <p:ext uri="{BB962C8B-B14F-4D97-AF65-F5344CB8AC3E}">
        <p14:creationId xmlns:p14="http://schemas.microsoft.com/office/powerpoint/2010/main" val="16237639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35" dirty="0"/>
              <a:t> </a:t>
            </a:r>
            <a:r>
              <a:rPr dirty="0"/>
              <a:t>Phone</a:t>
            </a:r>
            <a:r>
              <a:rPr spc="-60" dirty="0"/>
              <a:t> </a:t>
            </a:r>
            <a:r>
              <a:rPr dirty="0"/>
              <a:t>System</a:t>
            </a:r>
            <a:r>
              <a:rPr spc="-55" dirty="0"/>
              <a:t> </a:t>
            </a:r>
            <a:r>
              <a:rPr dirty="0"/>
              <a:t>-</a:t>
            </a:r>
            <a:r>
              <a:rPr spc="-60" dirty="0"/>
              <a:t> </a:t>
            </a:r>
            <a:r>
              <a:rPr spc="-25" dirty="0"/>
              <a:t>2G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66366"/>
            <a:ext cx="8002905" cy="377697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D-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AMPS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54,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IS-135,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backward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compatible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AMPS.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same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30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kHz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AMPS.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Therefore,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D-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AMPS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(Sometimes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PCS)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AMPS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coexist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same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new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was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opened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D-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AMPS: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1850-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1910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1930-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1990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8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much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smaller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phone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size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longer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battery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life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were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developed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AMPS</a:t>
            </a:r>
            <a:r>
              <a:rPr kumimoji="0" sz="18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Vocoder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compress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down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8kbps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less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508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 Monitors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Rx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quality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requests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handover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another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base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there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0967" y="5029198"/>
            <a:ext cx="2618232" cy="174345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104</a:t>
            </a:r>
          </a:p>
        </p:txBody>
      </p:sp>
    </p:spTree>
    <p:extLst>
      <p:ext uri="{BB962C8B-B14F-4D97-AF65-F5344CB8AC3E}">
        <p14:creationId xmlns:p14="http://schemas.microsoft.com/office/powerpoint/2010/main" val="25405651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35" dirty="0"/>
              <a:t> </a:t>
            </a:r>
            <a:r>
              <a:rPr dirty="0"/>
              <a:t>Phone</a:t>
            </a:r>
            <a:r>
              <a:rPr spc="-60" dirty="0"/>
              <a:t> </a:t>
            </a:r>
            <a:r>
              <a:rPr dirty="0"/>
              <a:t>System</a:t>
            </a:r>
            <a:r>
              <a:rPr spc="-55" dirty="0"/>
              <a:t> </a:t>
            </a:r>
            <a:r>
              <a:rPr dirty="0"/>
              <a:t>-</a:t>
            </a:r>
            <a:r>
              <a:rPr spc="-60" dirty="0"/>
              <a:t> </a:t>
            </a:r>
            <a:r>
              <a:rPr spc="-25" dirty="0"/>
              <a:t>GSM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66366"/>
            <a:ext cx="5655945" cy="1379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GSM: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Global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Developed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Europe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1990s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Second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generation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offer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760" y="3886248"/>
            <a:ext cx="5208083" cy="20104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105</a:t>
            </a:r>
          </a:p>
        </p:txBody>
      </p:sp>
    </p:spTree>
    <p:extLst>
      <p:ext uri="{BB962C8B-B14F-4D97-AF65-F5344CB8AC3E}">
        <p14:creationId xmlns:p14="http://schemas.microsoft.com/office/powerpoint/2010/main" val="32962509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2965704"/>
            <a:ext cx="5486400" cy="3154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Core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Network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244" y="1505731"/>
            <a:ext cx="3453129" cy="253873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Main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tasks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core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86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Routing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Locating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Mobility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management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Signaling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other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232679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8984" y="1627632"/>
            <a:ext cx="2688336" cy="3745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90" dirty="0"/>
              <a:t> </a:t>
            </a:r>
            <a:r>
              <a:rPr dirty="0"/>
              <a:t>Switching</a:t>
            </a:r>
            <a:r>
              <a:rPr spc="-114" dirty="0"/>
              <a:t> </a:t>
            </a:r>
            <a:r>
              <a:rPr dirty="0"/>
              <a:t>Center</a:t>
            </a:r>
            <a:r>
              <a:rPr spc="-130" dirty="0"/>
              <a:t> </a:t>
            </a:r>
            <a:r>
              <a:rPr spc="-10" dirty="0"/>
              <a:t>(MSC)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4500" y="1566366"/>
            <a:ext cx="8255000" cy="46005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518795" marR="0" lvl="0" indent="-414655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51879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Specific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functions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64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kbit/s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Paging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forwarding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Termination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SS7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(signaling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no.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7)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Mobility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specific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Location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registration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forwarding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location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information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Support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short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(SMS)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Generation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forwarding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accounting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0" marR="5680075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billing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information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44170" marR="5628005" lvl="0" indent="-344170" algn="r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441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functions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Additional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functions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mobility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support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Interworking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functions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via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Gateway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(GMSC)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>
                <a:tab pos="448309" algn="l"/>
                <a:tab pos="774700" algn="l"/>
                <a:tab pos="8241665" algn="l"/>
              </a:tabLst>
              <a:defRPr/>
            </a:pPr>
            <a:r>
              <a:rPr kumimoji="0" sz="1050" b="0" i="0" u="heavy" strike="noStrike" kern="0" cap="none" spc="0" normalizeH="0" baseline="0" noProof="0" dirty="0">
                <a:ln>
                  <a:noFill/>
                </a:ln>
                <a:solidFill>
                  <a:srgbClr val="3A812E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	</a:t>
            </a:r>
            <a:r>
              <a:rPr kumimoji="0" sz="1050" b="0" i="0" u="heavy" strike="noStrike" kern="0" cap="none" spc="-50" normalizeH="0" baseline="0" noProof="0" dirty="0">
                <a:ln>
                  <a:noFill/>
                </a:ln>
                <a:solidFill>
                  <a:srgbClr val="3A812E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Wingdings"/>
                <a:cs typeface="Wingdings"/>
              </a:rPr>
              <a:t></a:t>
            </a:r>
            <a:r>
              <a:rPr kumimoji="0" sz="1050" b="0" i="0" u="heavy" strike="noStrike" kern="0" cap="none" spc="0" normalizeH="0" baseline="0" noProof="0" dirty="0">
                <a:ln>
                  <a:noFill/>
                </a:ln>
                <a:solidFill>
                  <a:srgbClr val="3A812E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	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Integration</a:t>
            </a:r>
            <a:r>
              <a:rPr kumimoji="0" sz="1800" b="0" i="0" u="heavy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of</a:t>
            </a:r>
            <a:r>
              <a:rPr kumimoji="0" sz="1800" b="0" i="0" u="heavy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several</a:t>
            </a:r>
            <a:r>
              <a:rPr kumimoji="0" sz="1800" b="0" i="0" u="heavy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databases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5170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346646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40" dirty="0"/>
              <a:t> </a:t>
            </a:r>
            <a:r>
              <a:rPr spc="10" dirty="0"/>
              <a:t>Growth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37488"/>
            <a:ext cx="8229600" cy="49442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15</a:t>
            </a:fld>
            <a:endParaRPr spc="-40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Home</a:t>
            </a:r>
            <a:r>
              <a:rPr spc="-100" dirty="0"/>
              <a:t> </a:t>
            </a:r>
            <a:r>
              <a:rPr dirty="0"/>
              <a:t>Location</a:t>
            </a:r>
            <a:r>
              <a:rPr spc="-140" dirty="0"/>
              <a:t> </a:t>
            </a:r>
            <a:r>
              <a:rPr dirty="0"/>
              <a:t>Register</a:t>
            </a:r>
            <a:r>
              <a:rPr spc="-95" dirty="0"/>
              <a:t> </a:t>
            </a:r>
            <a:r>
              <a:rPr spc="-10" dirty="0"/>
              <a:t>(HLR)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8014334" cy="4294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Central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master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database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contains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every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subscribed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operator,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includes: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Subscriber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IMSI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International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Subscriber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Identity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List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subscribed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parameters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restrictions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Location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Current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MSC/VLR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address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Responsibilities</a:t>
            </a:r>
            <a:r>
              <a:rPr kumimoji="0" sz="20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HLR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include: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Management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 service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profiles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Mapping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subscriber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identities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(MSISDN,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IMSI)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Supplementary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control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profile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updates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Execution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 supplementary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logic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e.g. incoming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barred.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Passing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subscription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records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VLR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861270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Visitor</a:t>
            </a:r>
            <a:r>
              <a:rPr spc="-110" dirty="0"/>
              <a:t> </a:t>
            </a:r>
            <a:r>
              <a:rPr dirty="0"/>
              <a:t>Location</a:t>
            </a:r>
            <a:r>
              <a:rPr spc="-105" dirty="0"/>
              <a:t> </a:t>
            </a:r>
            <a:r>
              <a:rPr dirty="0"/>
              <a:t>Register</a:t>
            </a:r>
            <a:r>
              <a:rPr spc="-70" dirty="0"/>
              <a:t> </a:t>
            </a:r>
            <a:r>
              <a:rPr spc="-10" dirty="0"/>
              <a:t>(VLR)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109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47388"/>
            <a:ext cx="7274559" cy="377634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41959" marR="0" lvl="0" indent="-429259" defTabSz="91440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441959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Local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database: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about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all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currently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domain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VLR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Includes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roamers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non-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roamers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Associated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Responsibilities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VLR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include: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Executing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supplementary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programs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(outgoing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barred)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Initiating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authentication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ciphering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Initiating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paging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Passing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location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information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HLR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278939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SMS</a:t>
            </a:r>
            <a:r>
              <a:rPr spc="-50" dirty="0"/>
              <a:t> </a:t>
            </a:r>
            <a:r>
              <a:rPr dirty="0"/>
              <a:t>Center</a:t>
            </a:r>
            <a:r>
              <a:rPr spc="-30" dirty="0"/>
              <a:t> </a:t>
            </a:r>
            <a:r>
              <a:rPr spc="-10" dirty="0"/>
              <a:t>(SMSC)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87169"/>
            <a:ext cx="7948295" cy="21177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SMSC: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stores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forwards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SME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(Short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Entity)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receiving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short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short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center,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VLR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(Visitor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Location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Register)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which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contains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temporary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information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about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mobile,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(mobile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identification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cell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where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currently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situated)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31115" lvl="0" indent="-34480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information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form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VLR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able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information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(short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message)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corresponding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(Base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System,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BSC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+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BTSs),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which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transmits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short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515620" lvl="0" indent="-34480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If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receiving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not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available,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stored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SMSC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(based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operator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policies)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will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delivered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when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becomes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available.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0096" y="3718559"/>
            <a:ext cx="6083808" cy="30784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19904837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NSS</a:t>
            </a:r>
            <a:r>
              <a:rPr spc="-20" dirty="0"/>
              <a:t> </a:t>
            </a:r>
            <a:r>
              <a:rPr spc="-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413966"/>
            <a:ext cx="7649209" cy="46920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Gateway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MSC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fixed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259207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Request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routing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information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 the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HLR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routes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 connection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 local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MSC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Authentication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Center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(AuC)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(Associated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HLR)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Supports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authentication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encryption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mechanisms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Ki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subscriber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secret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authentication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key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A3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authentication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algorithm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A8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cipher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key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generation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algorithm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Equipment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Identity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Register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(EIR)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Stores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stations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IMEI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(International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Equipment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Identity)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White-list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allowed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without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restrictions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Black-list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locked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(stolen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type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approved)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Gray-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under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observation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possible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problems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990600"/>
            <a:ext cx="3081805" cy="17708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13490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GSM</a:t>
            </a:r>
            <a:r>
              <a:rPr spc="-70" dirty="0"/>
              <a:t> </a:t>
            </a:r>
            <a:r>
              <a:rPr dirty="0"/>
              <a:t>Call</a:t>
            </a:r>
            <a:r>
              <a:rPr spc="-45" dirty="0"/>
              <a:t> </a:t>
            </a:r>
            <a:r>
              <a:rPr spc="-10" dirty="0"/>
              <a:t>Process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281578"/>
            <a:ext cx="4251325" cy="431673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GSM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Traffic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Signaling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Signaling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Broadcast</a:t>
            </a:r>
            <a:r>
              <a:rPr kumimoji="0" sz="1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Outputting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identity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base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ts val="1595"/>
              </a:lnSpc>
              <a:spcBef>
                <a:spcPts val="17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checks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strength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4415" marR="0" lvl="0" indent="0" defTabSz="914400" eaLnBrk="1" fontAlgn="auto" latinLnBrk="0" hangingPunct="1">
              <a:lnSpc>
                <a:spcPts val="15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if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moved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another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cell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25755" marR="1788160" lvl="1" indent="-325755" algn="r" defTabSz="91440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32575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Dedicated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0520" marR="1814830" lvl="2" indent="-350520" algn="r" defTabSz="91440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052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Location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updating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Registration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setup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Common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Control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4415" marR="124460" lvl="2" indent="-351155" defTabSz="914400" eaLnBrk="1" fontAlgn="auto" latinLnBrk="0" hangingPunct="1">
              <a:lnSpc>
                <a:spcPts val="1510"/>
              </a:lnSpc>
              <a:spcBef>
                <a:spcPts val="36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441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Paging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(of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incoming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calls);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monitors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this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4415" marR="93345" lvl="2" indent="-351155" defTabSz="914400" eaLnBrk="1" fontAlgn="auto" latinLnBrk="0" hangingPunct="1">
              <a:lnSpc>
                <a:spcPts val="1510"/>
              </a:lnSpc>
              <a:spcBef>
                <a:spcPts val="34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441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Random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channel,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slotted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Aloha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request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slot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dedicated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channel,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set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new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call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grant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8464" y="1260415"/>
            <a:ext cx="3928745" cy="30289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Setting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5080" lvl="1" indent="-32639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requests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dedicated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channel#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16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random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channel;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this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only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where we can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collisions;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very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shortly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29718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Base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grants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channel#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grant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Setup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dedicated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Start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conversation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agreed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regular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843208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Evolution</a:t>
            </a:r>
            <a:r>
              <a:rPr spc="-65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spc="-35" dirty="0"/>
              <a:t>2G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1597532"/>
            <a:ext cx="8255000" cy="45967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448309" marR="334010" lvl="0" indent="-344805" defTabSz="914400" eaLnBrk="1" fontAlgn="auto" latinLnBrk="0" hangingPunct="1">
              <a:lnSpc>
                <a:spcPct val="90100"/>
              </a:lnSpc>
              <a:spcBef>
                <a:spcPts val="33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48309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demand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connectivity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mobiles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increased.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Several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steps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were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taken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define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standards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support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ing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2G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448309" marR="0" lvl="0" indent="-344170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48309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General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Packet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Radio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(GPRS)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packet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oriented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 service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2G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ts val="205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GPRS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provides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56–114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kbit/second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unused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0" indent="0" defTabSz="91440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slots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GSM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Slots are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reserved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IP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traffic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based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demand.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311150" lvl="1" indent="-326390" defTabSz="914400" eaLnBrk="1" fontAlgn="auto" latinLnBrk="0" hangingPunct="1">
              <a:lnSpc>
                <a:spcPct val="901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GPRS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best-effort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service,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implying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variable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throughput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latency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depend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number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other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sharing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service concurrently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448309" marR="0" lvl="0" indent="-344170" defTabSz="91440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48309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Enhanced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Global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Evolution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(EDGE)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ts val="2050"/>
              </a:lnSpc>
              <a:spcBef>
                <a:spcPts val="2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EDGE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digital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phone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technology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allows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improved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0" indent="0" defTabSz="91440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backward-compatible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extension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GSM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ts val="2050"/>
              </a:lnSpc>
              <a:spcBef>
                <a:spcPts val="22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Peak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bit-rates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 1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Mbit/s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typical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bit-rates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400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kbit/s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  <a:tab pos="8241665" algn="l"/>
              </a:tabLst>
              <a:defRPr/>
            </a:pP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r>
              <a:rPr kumimoji="0" sz="1800" b="0" i="0" u="sng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expected.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635600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Third</a:t>
            </a:r>
            <a:r>
              <a:rPr sz="3600" spc="-85" dirty="0"/>
              <a:t> </a:t>
            </a:r>
            <a:r>
              <a:rPr sz="3600" dirty="0"/>
              <a:t>Generation</a:t>
            </a:r>
            <a:r>
              <a:rPr sz="3600" spc="-25" dirty="0"/>
              <a:t> </a:t>
            </a:r>
            <a:r>
              <a:rPr sz="3600" dirty="0"/>
              <a:t>Mobile</a:t>
            </a:r>
            <a:r>
              <a:rPr sz="3600" spc="-40" dirty="0"/>
              <a:t> </a:t>
            </a:r>
            <a:r>
              <a:rPr sz="3600" dirty="0"/>
              <a:t>Systems</a:t>
            </a:r>
            <a:r>
              <a:rPr sz="3600" spc="-5" dirty="0"/>
              <a:t> </a:t>
            </a:r>
            <a:r>
              <a:rPr sz="3600" spc="-20" dirty="0"/>
              <a:t>(3G)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1566204"/>
            <a:ext cx="8255000" cy="460756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448309" marR="0" lvl="0" indent="-34417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48309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Initial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Objectives: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quality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messaging,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multimedia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internet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 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 Mbps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fixed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384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kbps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448309" marR="0" lvl="0" indent="-344170" defTabSz="914400" eaLnBrk="1" fontAlgn="auto" latinLnBrk="0" hangingPunct="1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48309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Three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main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standards: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Wideband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CDMA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125220" marR="0" lvl="2" indent="-35052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1252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Developed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mostly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Europe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125220" marR="0" lvl="2" indent="-350520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1252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Runs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5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125220" marR="0" lvl="2" indent="-35052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1252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work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GSM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but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backward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compatible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CDMA2000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125220" marR="0" lvl="2" indent="-35052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1252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Developed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mostly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125220" marR="0" lvl="2" indent="-350520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1252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5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bandwidth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125220" marR="0" lvl="2" indent="-350520" defTabSz="914400" eaLnBrk="1" fontAlgn="auto" latinLnBrk="0" hangingPunct="1">
              <a:lnSpc>
                <a:spcPts val="1825"/>
              </a:lnSpc>
              <a:spcBef>
                <a:spcPts val="19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1252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Designed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interwork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IS-95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which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2G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CDMA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standard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North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125855" marR="0" lvl="0" indent="0" defTabSz="91440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America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TD-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SCDMA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  <a:tab pos="1125220" algn="l"/>
                <a:tab pos="8241665" algn="l"/>
              </a:tabLst>
              <a:defRPr/>
            </a:pPr>
            <a:r>
              <a:rPr kumimoji="0" sz="1000" b="0" i="0" u="heavy" strike="noStrike" kern="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	</a:t>
            </a:r>
            <a:r>
              <a:rPr kumimoji="0" sz="1000" b="0" i="0" u="heavy" strike="noStrike" kern="0" cap="none" spc="-5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Wingdings"/>
                <a:cs typeface="Wingdings"/>
              </a:rPr>
              <a:t></a:t>
            </a:r>
            <a:r>
              <a:rPr kumimoji="0" sz="1000" b="0" i="0" u="heavy" strike="noStrike" kern="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	</a:t>
            </a:r>
            <a:r>
              <a:rPr kumimoji="0" sz="16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Chinese</a:t>
            </a:r>
            <a:r>
              <a:rPr kumimoji="0" sz="1600" b="0" i="0" u="heavy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6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version</a:t>
            </a:r>
            <a:r>
              <a:rPr kumimoji="0" sz="1600" b="0" i="0" u="heavy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6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of</a:t>
            </a:r>
            <a:r>
              <a:rPr kumimoji="0" sz="1600" b="0" i="0" u="heavy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6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3G</a:t>
            </a:r>
            <a:r>
              <a:rPr kumimoji="0" sz="1600" b="0" i="0" u="heavy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600" b="0" i="0" u="heavy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systems</a:t>
            </a:r>
            <a:r>
              <a:rPr kumimoji="0" sz="16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55582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527" y="1600200"/>
            <a:ext cx="7552944" cy="45293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Evolution</a:t>
            </a:r>
            <a:r>
              <a:rPr spc="-6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Mobile</a:t>
            </a:r>
            <a:r>
              <a:rPr spc="-55" dirty="0"/>
              <a:t> </a:t>
            </a:r>
            <a:r>
              <a:rPr spc="-10" dirty="0"/>
              <a:t>Standards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115</a:t>
            </a:r>
          </a:p>
        </p:txBody>
      </p:sp>
    </p:spTree>
    <p:extLst>
      <p:ext uri="{BB962C8B-B14F-4D97-AF65-F5344CB8AC3E}">
        <p14:creationId xmlns:p14="http://schemas.microsoft.com/office/powerpoint/2010/main" val="24648927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75" dirty="0"/>
              <a:t> </a:t>
            </a:r>
            <a:r>
              <a:rPr dirty="0"/>
              <a:t>Term</a:t>
            </a:r>
            <a:r>
              <a:rPr spc="-80" dirty="0"/>
              <a:t> </a:t>
            </a:r>
            <a:r>
              <a:rPr dirty="0"/>
              <a:t>Evolution</a:t>
            </a:r>
            <a:r>
              <a:rPr spc="-60" dirty="0"/>
              <a:t> </a:t>
            </a:r>
            <a:r>
              <a:rPr spc="-10" dirty="0"/>
              <a:t>(LTE)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1566366"/>
            <a:ext cx="8255000" cy="46183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448309" marR="0" lvl="0" indent="-344170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48309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LTE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specification: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432434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Downlink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peak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 least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100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Mbit/s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 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single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antenna,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Peak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download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326.4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Mbit/s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4x4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antennae,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 172.8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Mbit/s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2x2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antennae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(utilizing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20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spectrum)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33655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Peak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upload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86.4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Mbit/s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every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20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spectrum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single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antenna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32258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RAN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round-trip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less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than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10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ms.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Sub-5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ms latency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small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IP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packets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Scalable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carrier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bandwidths,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1.4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20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456565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Five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terminal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classes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have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been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defined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 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voice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centric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class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up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terminal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supports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peak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rates.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All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terminals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will be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able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process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20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MHz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bandwidth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47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Supports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both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division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duplexing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(FDD)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division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774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duplexing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(TDD).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>
                <a:tab pos="448309" algn="l"/>
                <a:tab pos="774700" algn="l"/>
                <a:tab pos="8241665" algn="l"/>
              </a:tabLst>
              <a:defRPr/>
            </a:pPr>
            <a:r>
              <a:rPr kumimoji="0" sz="1050" b="0" i="0" u="heavy" strike="noStrike" kern="0" cap="none" spc="0" normalizeH="0" baseline="0" noProof="0" dirty="0">
                <a:ln>
                  <a:noFill/>
                </a:ln>
                <a:solidFill>
                  <a:srgbClr val="3A812E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	</a:t>
            </a:r>
            <a:r>
              <a:rPr kumimoji="0" sz="1050" b="0" i="0" u="heavy" strike="noStrike" kern="0" cap="none" spc="-50" normalizeH="0" baseline="0" noProof="0" dirty="0">
                <a:ln>
                  <a:noFill/>
                </a:ln>
                <a:solidFill>
                  <a:srgbClr val="3A812E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Wingdings"/>
                <a:cs typeface="Wingdings"/>
              </a:rPr>
              <a:t></a:t>
            </a:r>
            <a:r>
              <a:rPr kumimoji="0" sz="1050" b="0" i="0" u="heavy" strike="noStrike" kern="0" cap="none" spc="0" normalizeH="0" baseline="0" noProof="0" dirty="0">
                <a:ln>
                  <a:noFill/>
                </a:ln>
                <a:solidFill>
                  <a:srgbClr val="3A812E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	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Simpler</a:t>
            </a:r>
            <a:r>
              <a:rPr kumimoji="0" sz="1800" b="0" i="0" u="heavy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core</a:t>
            </a:r>
            <a:r>
              <a:rPr kumimoji="0" sz="1800" b="0" i="0" u="heavy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network</a:t>
            </a:r>
            <a:r>
              <a:rPr kumimoji="0" sz="1800" b="0" i="0" u="heavy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architecture</a:t>
            </a:r>
            <a:r>
              <a:rPr kumimoji="0" sz="1800" b="0" i="0" u="heavy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resulting</a:t>
            </a:r>
            <a:r>
              <a:rPr kumimoji="0" sz="1800" b="0" i="0" u="heavy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in low</a:t>
            </a:r>
            <a:r>
              <a:rPr kumimoji="0" sz="1800" b="0" i="0" u="heavy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operating</a:t>
            </a:r>
            <a:r>
              <a:rPr kumimoji="0" sz="1800" b="0" i="0" u="heavy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kumimoji="0" sz="1800" b="0" i="0" u="heavy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cost</a:t>
            </a:r>
            <a:r>
              <a:rPr kumimoji="0" sz="18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5445067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7" y="210311"/>
            <a:ext cx="8863584" cy="5980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117</a:t>
            </a:r>
          </a:p>
        </p:txBody>
      </p:sp>
    </p:spTree>
    <p:extLst>
      <p:ext uri="{BB962C8B-B14F-4D97-AF65-F5344CB8AC3E}">
        <p14:creationId xmlns:p14="http://schemas.microsoft.com/office/powerpoint/2010/main" val="179553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346646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40" dirty="0"/>
              <a:t> </a:t>
            </a:r>
            <a:r>
              <a:rPr spc="10" dirty="0"/>
              <a:t>Growth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5" y="2209800"/>
            <a:ext cx="8857488" cy="34381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16</a:t>
            </a:fld>
            <a:endParaRPr spc="-40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7" y="152400"/>
            <a:ext cx="9015984" cy="5715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118</a:t>
            </a:r>
          </a:p>
        </p:txBody>
      </p:sp>
    </p:spTree>
    <p:extLst>
      <p:ext uri="{BB962C8B-B14F-4D97-AF65-F5344CB8AC3E}">
        <p14:creationId xmlns:p14="http://schemas.microsoft.com/office/powerpoint/2010/main" val="315802092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Evolved</a:t>
            </a:r>
            <a:r>
              <a:rPr spc="-65" dirty="0"/>
              <a:t> </a:t>
            </a:r>
            <a:r>
              <a:rPr dirty="0"/>
              <a:t>Packet</a:t>
            </a:r>
            <a:r>
              <a:rPr spc="-100" dirty="0"/>
              <a:t> </a:t>
            </a:r>
            <a:r>
              <a:rPr dirty="0"/>
              <a:t>Core</a:t>
            </a:r>
            <a:r>
              <a:rPr spc="-70" dirty="0"/>
              <a:t> </a:t>
            </a:r>
            <a:r>
              <a:rPr spc="-10" dirty="0"/>
              <a:t>(EPC)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79904"/>
            <a:ext cx="8229600" cy="31699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119</a:t>
            </a:r>
          </a:p>
        </p:txBody>
      </p:sp>
    </p:spTree>
    <p:extLst>
      <p:ext uri="{BB962C8B-B14F-4D97-AF65-F5344CB8AC3E}">
        <p14:creationId xmlns:p14="http://schemas.microsoft.com/office/powerpoint/2010/main" val="191608397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Mobility</a:t>
            </a:r>
            <a:r>
              <a:rPr spc="-100" dirty="0"/>
              <a:t> </a:t>
            </a:r>
            <a:r>
              <a:rPr dirty="0"/>
              <a:t>Management</a:t>
            </a:r>
            <a:r>
              <a:rPr spc="-30" dirty="0"/>
              <a:t> </a:t>
            </a:r>
            <a:r>
              <a:rPr dirty="0"/>
              <a:t>Entity</a:t>
            </a:r>
            <a:r>
              <a:rPr spc="-135" dirty="0"/>
              <a:t> </a:t>
            </a:r>
            <a:r>
              <a:rPr spc="-10" dirty="0"/>
              <a:t>(MME)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1612"/>
            <a:ext cx="8064500" cy="3517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293370" lvl="0" indent="-344805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MME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important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controller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node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the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LTE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network.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responsible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for: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3A812E"/>
              </a:buClr>
              <a:buSzPct val="6041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Idle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(User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Equipment)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tracking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3A812E"/>
              </a:buClr>
              <a:buSzPct val="6041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Paging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procedure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such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re-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3A812E"/>
              </a:buClr>
              <a:buSzPct val="6041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Bearer</a:t>
            </a:r>
            <a:r>
              <a:rPr kumimoji="0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activation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deactivation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process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3A812E"/>
              </a:buClr>
              <a:buSzPct val="6041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S-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GW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selection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initial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attach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3A812E"/>
              </a:buClr>
              <a:buSzPct val="6041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Intra-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LTE</a:t>
            </a:r>
            <a:r>
              <a:rPr kumimoji="0" sz="24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handover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Core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node</a:t>
            </a:r>
            <a:r>
              <a:rPr kumimoji="0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relocation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3A812E"/>
              </a:buClr>
              <a:buSzPct val="60416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authentication</a:t>
            </a:r>
            <a:r>
              <a:rPr kumimoji="0" sz="24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HSS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137719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Serving</a:t>
            </a:r>
            <a:r>
              <a:rPr spc="-65" dirty="0"/>
              <a:t> </a:t>
            </a:r>
            <a:r>
              <a:rPr dirty="0"/>
              <a:t>Gateway</a:t>
            </a:r>
            <a:r>
              <a:rPr spc="-65" dirty="0"/>
              <a:t> </a:t>
            </a:r>
            <a:r>
              <a:rPr spc="-10" dirty="0"/>
              <a:t>(SGW)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</a:pPr>
            <a:r>
              <a:rPr dirty="0"/>
              <a:t>Main</a:t>
            </a:r>
            <a:r>
              <a:rPr spc="-45" dirty="0"/>
              <a:t> </a:t>
            </a:r>
            <a:r>
              <a:rPr dirty="0"/>
              <a:t>functions</a:t>
            </a:r>
            <a:r>
              <a:rPr spc="-114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Serving</a:t>
            </a:r>
            <a:r>
              <a:rPr spc="-35" dirty="0"/>
              <a:t> </a:t>
            </a:r>
            <a:r>
              <a:rPr spc="-10" dirty="0"/>
              <a:t>Gateway:</a:t>
            </a:r>
          </a:p>
          <a:p>
            <a:pPr marL="682625" lvl="1" indent="-325755">
              <a:lnSpc>
                <a:spcPct val="100000"/>
              </a:lnSpc>
              <a:spcBef>
                <a:spcPts val="50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</a:pP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forwarding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user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packets.</a:t>
            </a:r>
            <a:endParaRPr sz="2000">
              <a:latin typeface="Arial MT"/>
              <a:cs typeface="Arial MT"/>
            </a:endParaRPr>
          </a:p>
          <a:p>
            <a:pPr marL="682625" lvl="1" indent="-325755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</a:pPr>
            <a:r>
              <a:rPr sz="2000" spc="-10" dirty="0">
                <a:latin typeface="Arial MT"/>
                <a:cs typeface="Arial MT"/>
              </a:rPr>
              <a:t>Inter-</a:t>
            </a:r>
            <a:r>
              <a:rPr sz="2000" dirty="0">
                <a:latin typeface="Arial MT"/>
                <a:cs typeface="Arial MT"/>
              </a:rPr>
              <a:t>eNB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handovers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U-</a:t>
            </a:r>
            <a:r>
              <a:rPr sz="2000" spc="-10" dirty="0">
                <a:latin typeface="Arial MT"/>
                <a:cs typeface="Arial MT"/>
              </a:rPr>
              <a:t>plane</a:t>
            </a:r>
            <a:endParaRPr sz="2000">
              <a:latin typeface="Arial MT"/>
              <a:cs typeface="Arial MT"/>
            </a:endParaRPr>
          </a:p>
          <a:p>
            <a:pPr marL="683260" marR="70104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Mobility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LTE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other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types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networks,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as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2G/3G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P-</a:t>
            </a:r>
            <a:r>
              <a:rPr sz="2000" spc="-25" dirty="0">
                <a:latin typeface="Arial MT"/>
                <a:cs typeface="Arial MT"/>
              </a:rPr>
              <a:t>GW.</a:t>
            </a:r>
            <a:endParaRPr sz="2000">
              <a:latin typeface="Arial MT"/>
              <a:cs typeface="Arial MT"/>
            </a:endParaRPr>
          </a:p>
          <a:p>
            <a:pPr marL="682625" lvl="1" indent="-325755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</a:pPr>
            <a:r>
              <a:rPr sz="2000" dirty="0">
                <a:latin typeface="Arial MT"/>
                <a:cs typeface="Arial MT"/>
              </a:rPr>
              <a:t>Replicating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traffic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lawful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interception.</a:t>
            </a:r>
            <a:endParaRPr sz="2000">
              <a:latin typeface="Arial MT"/>
              <a:cs typeface="Arial MT"/>
            </a:endParaRPr>
          </a:p>
          <a:p>
            <a:pPr marL="356870" marR="295910" indent="-344805" algn="just">
              <a:lnSpc>
                <a:spcPct val="100000"/>
              </a:lnSpc>
              <a:spcBef>
                <a:spcPts val="56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</a:pPr>
            <a:r>
              <a:rPr dirty="0"/>
              <a:t>The</a:t>
            </a:r>
            <a:r>
              <a:rPr spc="-65" dirty="0"/>
              <a:t> </a:t>
            </a:r>
            <a:r>
              <a:rPr dirty="0"/>
              <a:t>DL</a:t>
            </a:r>
            <a:r>
              <a:rPr spc="-2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from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UEs</a:t>
            </a:r>
            <a:r>
              <a:rPr spc="-2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idle</a:t>
            </a:r>
            <a:r>
              <a:rPr spc="-15" dirty="0"/>
              <a:t> </a:t>
            </a:r>
            <a:r>
              <a:rPr dirty="0"/>
              <a:t>state</a:t>
            </a:r>
            <a:r>
              <a:rPr spc="-5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terminated</a:t>
            </a:r>
            <a:r>
              <a:rPr spc="-85" dirty="0"/>
              <a:t> </a:t>
            </a:r>
            <a:r>
              <a:rPr spc="-25" dirty="0"/>
              <a:t>at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SGW,</a:t>
            </a:r>
            <a:r>
              <a:rPr spc="-12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arrival</a:t>
            </a:r>
            <a:r>
              <a:rPr spc="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DL</a:t>
            </a:r>
            <a:r>
              <a:rPr spc="-5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triggers</a:t>
            </a:r>
            <a:r>
              <a:rPr spc="-25" dirty="0"/>
              <a:t> </a:t>
            </a:r>
            <a:r>
              <a:rPr dirty="0"/>
              <a:t>paging</a:t>
            </a:r>
            <a:r>
              <a:rPr spc="-20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spc="-25" dirty="0"/>
              <a:t>the UE.</a:t>
            </a:r>
          </a:p>
          <a:p>
            <a:pPr marL="356870" marR="5080" indent="-344805">
              <a:lnSpc>
                <a:spcPct val="100000"/>
              </a:lnSpc>
              <a:spcBef>
                <a:spcPts val="585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SGW</a:t>
            </a:r>
            <a:r>
              <a:rPr spc="-50" dirty="0"/>
              <a:t> </a:t>
            </a:r>
            <a:r>
              <a:rPr dirty="0"/>
              <a:t>keeps</a:t>
            </a:r>
            <a:r>
              <a:rPr spc="-55" dirty="0"/>
              <a:t> </a:t>
            </a:r>
            <a:r>
              <a:rPr dirty="0"/>
              <a:t>context</a:t>
            </a:r>
            <a:r>
              <a:rPr spc="-55" dirty="0"/>
              <a:t> </a:t>
            </a:r>
            <a:r>
              <a:rPr dirty="0"/>
              <a:t>information</a:t>
            </a:r>
            <a:r>
              <a:rPr spc="-95" dirty="0"/>
              <a:t> </a:t>
            </a:r>
            <a:r>
              <a:rPr dirty="0"/>
              <a:t>such</a:t>
            </a:r>
            <a:r>
              <a:rPr spc="-55" dirty="0"/>
              <a:t> </a:t>
            </a:r>
            <a:r>
              <a:rPr dirty="0"/>
              <a:t>as</a:t>
            </a:r>
            <a:r>
              <a:rPr spc="-60" dirty="0"/>
              <a:t> </a:t>
            </a:r>
            <a:r>
              <a:rPr spc="-10" dirty="0"/>
              <a:t>parameters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IP</a:t>
            </a:r>
            <a:r>
              <a:rPr spc="-70" dirty="0"/>
              <a:t> </a:t>
            </a:r>
            <a:r>
              <a:rPr dirty="0"/>
              <a:t>bearer</a:t>
            </a:r>
            <a:r>
              <a:rPr spc="-3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routing</a:t>
            </a:r>
            <a:r>
              <a:rPr spc="-55" dirty="0"/>
              <a:t> </a:t>
            </a:r>
            <a:r>
              <a:rPr dirty="0"/>
              <a:t>information,</a:t>
            </a:r>
            <a:r>
              <a:rPr spc="-9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stores</a:t>
            </a:r>
            <a:r>
              <a:rPr spc="-60" dirty="0"/>
              <a:t> </a:t>
            </a:r>
            <a:r>
              <a:rPr spc="-25" dirty="0"/>
              <a:t>the </a:t>
            </a:r>
            <a:r>
              <a:rPr dirty="0"/>
              <a:t>UE</a:t>
            </a:r>
            <a:r>
              <a:rPr spc="-70" dirty="0"/>
              <a:t> </a:t>
            </a:r>
            <a:r>
              <a:rPr dirty="0"/>
              <a:t>contexts</a:t>
            </a:r>
            <a:r>
              <a:rPr spc="-80" dirty="0"/>
              <a:t> </a:t>
            </a:r>
            <a:r>
              <a:rPr dirty="0"/>
              <a:t>when</a:t>
            </a:r>
            <a:r>
              <a:rPr spc="-60" dirty="0"/>
              <a:t> </a:t>
            </a:r>
            <a:r>
              <a:rPr dirty="0"/>
              <a:t>paging</a:t>
            </a:r>
            <a:r>
              <a:rPr spc="-55" dirty="0"/>
              <a:t> </a:t>
            </a:r>
            <a:r>
              <a:rPr spc="-10" dirty="0"/>
              <a:t>happens.</a:t>
            </a:r>
          </a:p>
        </p:txBody>
      </p:sp>
    </p:spTree>
    <p:extLst>
      <p:ext uri="{BB962C8B-B14F-4D97-AF65-F5344CB8AC3E}">
        <p14:creationId xmlns:p14="http://schemas.microsoft.com/office/powerpoint/2010/main" val="28494088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PDN</a:t>
            </a:r>
            <a:r>
              <a:rPr spc="-85" dirty="0"/>
              <a:t> </a:t>
            </a:r>
            <a:r>
              <a:rPr dirty="0"/>
              <a:t>Gateway</a:t>
            </a:r>
            <a:r>
              <a:rPr spc="-60" dirty="0"/>
              <a:t> </a:t>
            </a:r>
            <a:r>
              <a:rPr spc="-10" dirty="0"/>
              <a:t>(PGW)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4965"/>
            <a:ext cx="7939405" cy="4529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3535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PDN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Gateway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connecting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node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between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UEs 	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external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networks.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entry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point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traffic 	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UEs.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5600" marR="327660" lvl="0" indent="-343535" algn="just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order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PDNs,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UEs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connect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 	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several PGWs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same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235" marR="0" lvl="0" indent="-343535" algn="just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23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functions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PGW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include: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Policy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enforcement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Packet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filtering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Charging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support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Lawful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interception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Packet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screening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Mobility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between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3GPP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non-3GPP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304605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EPC</a:t>
            </a:r>
            <a:r>
              <a:rPr spc="-30" dirty="0"/>
              <a:t> </a:t>
            </a:r>
            <a:r>
              <a:rPr dirty="0"/>
              <a:t>Protocol</a:t>
            </a:r>
            <a:r>
              <a:rPr spc="-10" dirty="0"/>
              <a:t> </a:t>
            </a:r>
            <a:r>
              <a:rPr dirty="0"/>
              <a:t>Stacks:</a:t>
            </a:r>
            <a:r>
              <a:rPr spc="-55" dirty="0"/>
              <a:t> </a:t>
            </a:r>
            <a:r>
              <a:rPr spc="-10" dirty="0"/>
              <a:t>Signaling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853" y="1670604"/>
            <a:ext cx="7481012" cy="43806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9900671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EPC</a:t>
            </a:r>
            <a:r>
              <a:rPr spc="-50" dirty="0"/>
              <a:t> </a:t>
            </a:r>
            <a:r>
              <a:rPr dirty="0"/>
              <a:t>Protocol</a:t>
            </a:r>
            <a:r>
              <a:rPr spc="-25" dirty="0"/>
              <a:t> </a:t>
            </a:r>
            <a:r>
              <a:rPr dirty="0"/>
              <a:t>Stacks:</a:t>
            </a:r>
            <a:r>
              <a:rPr spc="-80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Plane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603247"/>
            <a:ext cx="8229600" cy="45784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124</a:t>
            </a:r>
          </a:p>
        </p:txBody>
      </p:sp>
    </p:spTree>
    <p:extLst>
      <p:ext uri="{BB962C8B-B14F-4D97-AF65-F5344CB8AC3E}">
        <p14:creationId xmlns:p14="http://schemas.microsoft.com/office/powerpoint/2010/main" val="15660375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128" y="1691639"/>
            <a:ext cx="7930375" cy="44378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More</a:t>
            </a:r>
            <a:r>
              <a:rPr spc="-190" dirty="0"/>
              <a:t> </a:t>
            </a:r>
            <a:r>
              <a:rPr dirty="0"/>
              <a:t>Detailed</a:t>
            </a:r>
            <a:r>
              <a:rPr spc="-120" dirty="0"/>
              <a:t> </a:t>
            </a:r>
            <a:r>
              <a:rPr spc="-25" dirty="0"/>
              <a:t>EPC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125</a:t>
            </a:r>
          </a:p>
        </p:txBody>
      </p:sp>
    </p:spTree>
    <p:extLst>
      <p:ext uri="{BB962C8B-B14F-4D97-AF65-F5344CB8AC3E}">
        <p14:creationId xmlns:p14="http://schemas.microsoft.com/office/powerpoint/2010/main" val="18757297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Evolution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spc="-25" dirty="0"/>
              <a:t>5G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603247"/>
            <a:ext cx="8229600" cy="45784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126</a:t>
            </a:r>
          </a:p>
        </p:txBody>
      </p:sp>
    </p:spTree>
    <p:extLst>
      <p:ext uri="{BB962C8B-B14F-4D97-AF65-F5344CB8AC3E}">
        <p14:creationId xmlns:p14="http://schemas.microsoft.com/office/powerpoint/2010/main" val="8799670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Evolution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spc="-25" dirty="0"/>
              <a:t>5G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652016"/>
            <a:ext cx="7857744" cy="43007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127</a:t>
            </a:r>
          </a:p>
        </p:txBody>
      </p:sp>
    </p:spTree>
    <p:extLst>
      <p:ext uri="{BB962C8B-B14F-4D97-AF65-F5344CB8AC3E}">
        <p14:creationId xmlns:p14="http://schemas.microsoft.com/office/powerpoint/2010/main" val="89082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1981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Global</a:t>
            </a:r>
            <a:r>
              <a:rPr spc="-35" dirty="0"/>
              <a:t> </a:t>
            </a:r>
            <a:r>
              <a:rPr spc="-135" dirty="0"/>
              <a:t>Usage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50" dirty="0"/>
              <a:t> </a:t>
            </a:r>
            <a:r>
              <a:rPr spc="5" dirty="0"/>
              <a:t>Internet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951" y="1014982"/>
            <a:ext cx="7242048" cy="508101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17</a:t>
            </a:fld>
            <a:endParaRPr spc="-40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Evolution</a:t>
            </a:r>
            <a:r>
              <a:rPr spc="-114" dirty="0"/>
              <a:t> </a:t>
            </a:r>
            <a:r>
              <a:rPr dirty="0"/>
              <a:t>towards</a:t>
            </a:r>
            <a:r>
              <a:rPr spc="-90" dirty="0"/>
              <a:t> </a:t>
            </a:r>
            <a:r>
              <a:rPr spc="-25" dirty="0"/>
              <a:t>5G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862327"/>
            <a:ext cx="6705600" cy="40050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401492635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Technology</a:t>
            </a:r>
            <a:r>
              <a:rPr spc="-130" dirty="0"/>
              <a:t> </a:t>
            </a:r>
            <a:r>
              <a:rPr spc="-10" dirty="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435351"/>
            <a:ext cx="8534400" cy="24871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129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644" y="6528350"/>
            <a:ext cx="817244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529682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5" y="1091183"/>
            <a:ext cx="7699248" cy="51511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</a:t>
            </a:r>
            <a:r>
              <a:rPr spc="-114" dirty="0"/>
              <a:t> </a:t>
            </a:r>
            <a:r>
              <a:rPr dirty="0"/>
              <a:t>Technology</a:t>
            </a:r>
            <a:r>
              <a:rPr spc="-130" dirty="0"/>
              <a:t> </a:t>
            </a:r>
            <a:r>
              <a:rPr spc="-10" dirty="0"/>
              <a:t>Trend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130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644" y="6528350"/>
            <a:ext cx="817244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3920413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362" y="1219961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7924800" h="914400">
                <a:moveTo>
                  <a:pt x="0" y="914400"/>
                </a:moveTo>
                <a:lnTo>
                  <a:pt x="0" y="0"/>
                </a:lnTo>
                <a:lnTo>
                  <a:pt x="7924800" y="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1961" y="3963161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>
                <a:moveTo>
                  <a:pt x="0" y="0"/>
                </a:moveTo>
                <a:lnTo>
                  <a:pt x="6512052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7941" y="6449059"/>
            <a:ext cx="9290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0778" y="6449059"/>
            <a:ext cx="97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3444" y="1697177"/>
            <a:ext cx="7003415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200150" algn="l"/>
              </a:tabLst>
            </a:pPr>
            <a:r>
              <a:rPr sz="4400" dirty="0"/>
              <a:t>Data</a:t>
            </a:r>
            <a:r>
              <a:rPr sz="4400" spc="-170" dirty="0"/>
              <a:t> </a:t>
            </a:r>
            <a:r>
              <a:rPr sz="4400" spc="-45" dirty="0"/>
              <a:t>Communication</a:t>
            </a:r>
            <a:r>
              <a:rPr sz="4400" spc="-150" dirty="0"/>
              <a:t> </a:t>
            </a:r>
            <a:r>
              <a:rPr sz="4400" spc="-25" dirty="0"/>
              <a:t>Networks </a:t>
            </a:r>
            <a:r>
              <a:rPr sz="4400" spc="-20" dirty="0"/>
              <a:t>Data</a:t>
            </a:r>
            <a:r>
              <a:rPr sz="4400" dirty="0"/>
              <a:t>	</a:t>
            </a:r>
            <a:r>
              <a:rPr sz="4400" spc="-90" dirty="0"/>
              <a:t>Link</a:t>
            </a:r>
            <a:r>
              <a:rPr sz="4400" spc="-185" dirty="0"/>
              <a:t> </a:t>
            </a:r>
            <a:r>
              <a:rPr sz="4400" spc="-10" dirty="0"/>
              <a:t>Layer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2060194" y="3915917"/>
            <a:ext cx="4987290" cy="24795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en-US" sz="2400" spc="-5" dirty="0" err="1">
                <a:latin typeface="Arial MT"/>
                <a:cs typeface="Arial MT"/>
              </a:rPr>
              <a:t>DR.</a:t>
            </a:r>
            <a:r>
              <a:rPr lang="en-US" sz="2400" spc="-20" dirty="0" err="1">
                <a:latin typeface="Arial MT"/>
                <a:cs typeface="Arial MT"/>
              </a:rPr>
              <a:t>Eslami</a:t>
            </a:r>
            <a:endParaRPr lang="en-US" sz="2400" spc="-20" dirty="0">
              <a:latin typeface="Arial MT"/>
              <a:cs typeface="Arial MT"/>
            </a:endParaRP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400" dirty="0">
                <a:latin typeface="Arial MT"/>
                <a:cs typeface="Arial MT"/>
              </a:rPr>
              <a:t>Department of</a:t>
            </a:r>
            <a:r>
              <a:rPr lang="en-US" sz="2400" spc="5" dirty="0">
                <a:latin typeface="Arial MT"/>
                <a:cs typeface="Arial MT"/>
              </a:rPr>
              <a:t> </a:t>
            </a:r>
            <a:r>
              <a:rPr lang="en-US" sz="2400" spc="5" dirty="0" err="1">
                <a:latin typeface="Arial MT"/>
                <a:cs typeface="Arial MT"/>
              </a:rPr>
              <a:t>Electrical</a:t>
            </a:r>
            <a:r>
              <a:rPr lang="en-US" sz="2400" dirty="0" err="1">
                <a:latin typeface="Arial MT"/>
                <a:cs typeface="Arial MT"/>
              </a:rPr>
              <a:t>Engineering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lang="en-US" sz="2400" spc="-760" dirty="0">
                <a:latin typeface="Arial MT"/>
                <a:cs typeface="Arial MT"/>
              </a:rPr>
              <a:t> </a:t>
            </a: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4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Islamic Azad </a:t>
            </a:r>
            <a:r>
              <a:rPr lang="en-US" sz="2400" b="0" i="0" u="sng" dirty="0" err="1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University،Science</a:t>
            </a:r>
            <a:r>
              <a:rPr lang="en-US" sz="24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 And Research Branch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948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0206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25" dirty="0"/>
              <a:t> </a:t>
            </a:r>
            <a:r>
              <a:rPr spc="-95" dirty="0"/>
              <a:t>link</a:t>
            </a:r>
            <a:r>
              <a:rPr spc="-120" dirty="0"/>
              <a:t> </a:t>
            </a:r>
            <a:r>
              <a:rPr spc="-145" dirty="0"/>
              <a:t>layer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922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sz="12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4135"/>
            <a:ext cx="7297420" cy="44183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Purpose: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Ensure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reliable,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efficient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neighbor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nodes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Four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specific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functions: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Provide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services</a:t>
            </a:r>
            <a:r>
              <a:rPr kumimoji="0" sz="1800" b="0" i="1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handling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Flow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Overview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Design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issues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Elementary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Sliding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70136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386454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40" dirty="0"/>
              <a:t> </a:t>
            </a:r>
            <a:r>
              <a:rPr spc="-75" dirty="0"/>
              <a:t>Link</a:t>
            </a:r>
            <a:r>
              <a:rPr spc="-135" dirty="0"/>
              <a:t> 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711"/>
            <a:ext cx="36474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Operation</a:t>
            </a:r>
            <a:r>
              <a:rPr kumimoji="0" sz="26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Perspective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1412" y="2590800"/>
            <a:ext cx="7049318" cy="32734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922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sz="12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60639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0641" y="6487391"/>
            <a:ext cx="90360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2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1371600"/>
            <a:ext cx="8884920" cy="5334000"/>
            <a:chOff x="76200" y="1371600"/>
            <a:chExt cx="8884920" cy="5334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2226563"/>
              <a:ext cx="6400800" cy="44790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0" y="1371600"/>
              <a:ext cx="3703320" cy="219760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386454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40" dirty="0"/>
              <a:t> </a:t>
            </a:r>
            <a:r>
              <a:rPr spc="-75" dirty="0"/>
              <a:t>Link</a:t>
            </a:r>
            <a:r>
              <a:rPr spc="-135" dirty="0"/>
              <a:t> Layer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922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sz="12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626235"/>
            <a:ext cx="43846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operation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843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75215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Services</a:t>
            </a:r>
            <a:r>
              <a:rPr spc="-114" dirty="0"/>
              <a:t> </a:t>
            </a:r>
            <a:r>
              <a:rPr spc="-30" dirty="0"/>
              <a:t>Provided</a:t>
            </a:r>
            <a:r>
              <a:rPr spc="-114" dirty="0"/>
              <a:t> </a:t>
            </a:r>
            <a:r>
              <a:rPr dirty="0"/>
              <a:t>to</a:t>
            </a:r>
            <a:r>
              <a:rPr spc="-114" dirty="0"/>
              <a:t> </a:t>
            </a:r>
            <a:r>
              <a:rPr spc="-10" dirty="0"/>
              <a:t>Network</a:t>
            </a:r>
            <a:r>
              <a:rPr spc="-114" dirty="0"/>
              <a:t> </a:t>
            </a:r>
            <a:r>
              <a:rPr spc="-100" dirty="0"/>
              <a:t>Layer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44112"/>
            <a:ext cx="5685155" cy="1710689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Services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provided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Layer: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Unacknowledged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Connectionless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Acknowledged</a:t>
            </a:r>
            <a:r>
              <a:rPr kumimoji="0" sz="2200" b="0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Connectionless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Acknowledged</a:t>
            </a:r>
            <a:r>
              <a:rPr kumimoji="0" sz="22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</a:t>
            </a:r>
            <a:r>
              <a:rPr kumimoji="0" sz="22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oriented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13597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75215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Services</a:t>
            </a:r>
            <a:r>
              <a:rPr spc="-114" dirty="0"/>
              <a:t> </a:t>
            </a:r>
            <a:r>
              <a:rPr spc="-30" dirty="0"/>
              <a:t>Provided</a:t>
            </a:r>
            <a:r>
              <a:rPr spc="-114" dirty="0"/>
              <a:t> </a:t>
            </a:r>
            <a:r>
              <a:rPr dirty="0"/>
              <a:t>to</a:t>
            </a:r>
            <a:r>
              <a:rPr spc="-114" dirty="0"/>
              <a:t> </a:t>
            </a:r>
            <a:r>
              <a:rPr spc="-10" dirty="0"/>
              <a:t>Network</a:t>
            </a:r>
            <a:r>
              <a:rPr spc="-114" dirty="0"/>
              <a:t> </a:t>
            </a:r>
            <a:r>
              <a:rPr spc="-100" dirty="0"/>
              <a:t>Layer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44112"/>
            <a:ext cx="8060055" cy="460692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Unacknowledged</a:t>
            </a:r>
            <a:r>
              <a:rPr kumimoji="0" sz="2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connectionless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Just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towards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destination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22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2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established,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22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</a:t>
            </a:r>
            <a:r>
              <a:rPr kumimoji="0" sz="22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released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22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received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attempt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recover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Appropriate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case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of: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Real-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traffic: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speech,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video: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Short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more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important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100%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reliability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Low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channels: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leave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correction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higher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Most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LAN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’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using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class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Example: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0945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3155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Service</a:t>
            </a:r>
            <a:r>
              <a:rPr spc="-85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dirty="0"/>
              <a:t>Network</a:t>
            </a:r>
            <a:r>
              <a:rPr spc="-80" dirty="0"/>
              <a:t> </a:t>
            </a:r>
            <a:r>
              <a:rPr spc="-130" dirty="0"/>
              <a:t>Layer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44112"/>
            <a:ext cx="7952105" cy="393001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Acknowledged</a:t>
            </a:r>
            <a:r>
              <a:rPr kumimoji="0" sz="2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connectionless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1045844" lvl="1" indent="-327025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acknowledged,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but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established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Acknowledgment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performed</a:t>
            </a:r>
            <a:r>
              <a:rPr kumimoji="0" sz="22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transport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well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provides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avoid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could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caused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acknowledged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655320" lvl="1" indent="-327025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Specially</a:t>
            </a:r>
            <a:r>
              <a:rPr kumimoji="0" sz="22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important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un-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reliable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channels</a:t>
            </a:r>
            <a:r>
              <a:rPr kumimoji="0" sz="22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such</a:t>
            </a:r>
            <a:r>
              <a:rPr kumimoji="0" sz="22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Example:</a:t>
            </a:r>
            <a:r>
              <a:rPr kumimoji="0" sz="2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(WiFi)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8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1981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Global</a:t>
            </a:r>
            <a:r>
              <a:rPr spc="-35" dirty="0"/>
              <a:t> </a:t>
            </a:r>
            <a:r>
              <a:rPr spc="-135" dirty="0"/>
              <a:t>Usage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50" dirty="0"/>
              <a:t> </a:t>
            </a:r>
            <a:r>
              <a:rPr spc="5" dirty="0"/>
              <a:t>Internet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6" y="1002791"/>
            <a:ext cx="7370064" cy="56997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18</a:t>
            </a:fld>
            <a:endParaRPr spc="-40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3155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Service</a:t>
            </a:r>
            <a:r>
              <a:rPr spc="-85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dirty="0"/>
              <a:t>Network</a:t>
            </a:r>
            <a:r>
              <a:rPr spc="-80" dirty="0"/>
              <a:t> </a:t>
            </a:r>
            <a:r>
              <a:rPr spc="-130" dirty="0"/>
              <a:t>Layer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44112"/>
            <a:ext cx="7874634" cy="419227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54965" marR="0" lvl="0" indent="-342265" algn="just" defTabSz="914400" eaLnBrk="1" fontAlgn="auto" latinLnBrk="0" hangingPunct="1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Acknowledged</a:t>
            </a:r>
            <a:r>
              <a:rPr kumimoji="0" sz="2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</a:t>
            </a:r>
            <a:r>
              <a:rPr kumimoji="0" sz="26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Oriented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algn="just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Establishes</a:t>
            </a:r>
            <a:r>
              <a:rPr kumimoji="0" sz="22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</a:t>
            </a:r>
            <a:r>
              <a:rPr kumimoji="0" sz="22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sending</a:t>
            </a:r>
            <a:r>
              <a:rPr kumimoji="0" sz="22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algn="just" defTabSz="9144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numbered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1990" marR="5080" lvl="1" indent="-325755" algn="just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guarantees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delivery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copy 	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EVERY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(With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acknowledged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connectionless,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	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possible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multiple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copies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due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 	ACK)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1990" marR="332105" lvl="1" indent="-325755" algn="just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Releases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conversation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(To 	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release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software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hardware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resources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tied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	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connection)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algn="just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Provides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reliable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stream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NL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1146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0696" y="3515202"/>
            <a:ext cx="3971030" cy="25113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Framing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64135"/>
            <a:ext cx="7530465" cy="19304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Character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stuffing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Insert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ASCII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known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characters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specify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boundaries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(FLAG)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Insert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ESC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accidental FLAGs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ESCs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binary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files.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removed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receiver’s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Choice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marking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characters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(ESC,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FLAG)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Depends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ASCII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character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30367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Framing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4135"/>
            <a:ext cx="5648325" cy="138176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Stuffing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flag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pattern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(01111110)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Stuff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zero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’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happened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Easy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recover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sync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038" y="3910292"/>
            <a:ext cx="4327495" cy="16539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455261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Framing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05282"/>
            <a:ext cx="4364355" cy="421767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Coding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Violation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40640" lvl="1" indent="-32702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signals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associated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valid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data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indicate frame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boundaries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Example: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4B/5B</a:t>
            </a:r>
            <a:r>
              <a:rPr kumimoji="0" sz="22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coding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Groups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mapped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group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such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least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 transitions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block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bits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180340" lvl="1" indent="-32702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Special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normal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pattern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(coding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violations)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determine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Delimeter: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11000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10001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Delimeter: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01101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00111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22850" y="1593850"/>
          <a:ext cx="3657600" cy="4523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065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1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(Hex)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(Binary)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4B5B</a:t>
                      </a:r>
                      <a:r>
                        <a:rPr sz="11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0000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11110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0001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01001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0010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10100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0011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10101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0100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01010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0101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01011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0110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01110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0111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01111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10010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1001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10011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1010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10110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1011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10111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1100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11010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1101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11011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1110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11100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1111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11101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3168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</a:t>
            </a:r>
            <a:r>
              <a:rPr spc="-55" dirty="0"/>
              <a:t> </a:t>
            </a:r>
            <a:r>
              <a:rPr dirty="0"/>
              <a:t>Detection</a:t>
            </a:r>
            <a:r>
              <a:rPr spc="-6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25" dirty="0"/>
              <a:t>Correction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140" y="1564196"/>
            <a:ext cx="7823200" cy="38227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05765" marR="0" lvl="0" indent="-342265" defTabSz="91440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057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handling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usually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occur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bursts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Advantage: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fewer frames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corrupted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Disadvantage: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burst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harder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05765" marR="0" lvl="0" indent="-342265" defTabSz="914400" eaLnBrk="1" fontAlgn="auto" latinLnBrk="0" hangingPunct="1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057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approaches: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05765" marR="0" lvl="0" indent="-342265" defTabSz="914400" eaLnBrk="1" fontAlgn="auto" latinLnBrk="0" hangingPunct="1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057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Both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extra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word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message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05765" marR="0" lvl="0" indent="-342265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057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Idea: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extra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05765" marR="0" lvl="0" indent="-342265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057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1950" b="0" i="0" u="none" strike="noStrike" kern="0" cap="none" spc="0" normalizeH="0" baseline="2564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m+r</a:t>
            </a:r>
            <a:r>
              <a:rPr kumimoji="0" sz="1950" b="0" i="0" u="none" strike="noStrike" kern="0" cap="none" spc="277" normalizeH="0" baseline="2564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legal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(only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1950" b="0" i="0" u="none" strike="noStrike" kern="0" cap="none" spc="0" normalizeH="0" baseline="2564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r>
              <a:rPr kumimoji="0" sz="1950" b="0" i="0" u="none" strike="noStrike" kern="0" cap="none" spc="277" normalizeH="0" baseline="2564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legal)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05765" marR="0" lvl="0" indent="-342265" defTabSz="914400" eaLnBrk="1" fontAlgn="auto" latinLnBrk="0" hangingPunct="1">
              <a:lnSpc>
                <a:spcPts val="2280"/>
              </a:lnSpc>
              <a:spcBef>
                <a:spcPts val="24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057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 +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word,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 for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added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06400" marR="0" lvl="0" indent="0" defTabSz="91440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9454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70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10" dirty="0"/>
              <a:t>Control </a:t>
            </a:r>
            <a:r>
              <a:rPr spc="-45" dirty="0"/>
              <a:t>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4"/>
            <a:ext cx="71094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Noise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imperfections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cause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symbol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438398"/>
            <a:ext cx="5852159" cy="439521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5903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70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10" dirty="0"/>
              <a:t>Control </a:t>
            </a:r>
            <a:r>
              <a:rPr spc="-45" dirty="0"/>
              <a:t>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711"/>
            <a:ext cx="708787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codes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reduce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chance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error.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584704"/>
            <a:ext cx="7240524" cy="41163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229640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437" y="4130294"/>
            <a:ext cx="8251825" cy="2052320"/>
            <a:chOff x="448437" y="4130294"/>
            <a:chExt cx="8251825" cy="2052320"/>
          </a:xfrm>
        </p:grpSpPr>
        <p:sp>
          <p:nvSpPr>
            <p:cNvPr id="3" name="object 3"/>
            <p:cNvSpPr/>
            <p:nvPr/>
          </p:nvSpPr>
          <p:spPr>
            <a:xfrm>
              <a:off x="3420618" y="4142994"/>
              <a:ext cx="5267325" cy="1767839"/>
            </a:xfrm>
            <a:custGeom>
              <a:avLst/>
              <a:gdLst/>
              <a:ahLst/>
              <a:cxnLst/>
              <a:rect l="l" t="t" r="r" b="b"/>
              <a:pathLst>
                <a:path w="5267325" h="1767839">
                  <a:moveTo>
                    <a:pt x="4972304" y="0"/>
                  </a:moveTo>
                  <a:lnTo>
                    <a:pt x="0" y="0"/>
                  </a:lnTo>
                  <a:lnTo>
                    <a:pt x="0" y="1767839"/>
                  </a:lnTo>
                  <a:lnTo>
                    <a:pt x="4972304" y="1767839"/>
                  </a:lnTo>
                  <a:lnTo>
                    <a:pt x="5020086" y="1763983"/>
                  </a:lnTo>
                  <a:lnTo>
                    <a:pt x="5065418" y="1752818"/>
                  </a:lnTo>
                  <a:lnTo>
                    <a:pt x="5107691" y="1734952"/>
                  </a:lnTo>
                  <a:lnTo>
                    <a:pt x="5146298" y="1710990"/>
                  </a:lnTo>
                  <a:lnTo>
                    <a:pt x="5180631" y="1681540"/>
                  </a:lnTo>
                  <a:lnTo>
                    <a:pt x="5210084" y="1647207"/>
                  </a:lnTo>
                  <a:lnTo>
                    <a:pt x="5234049" y="1608599"/>
                  </a:lnTo>
                  <a:lnTo>
                    <a:pt x="5251919" y="1566322"/>
                  </a:lnTo>
                  <a:lnTo>
                    <a:pt x="5263086" y="1520982"/>
                  </a:lnTo>
                  <a:lnTo>
                    <a:pt x="5266944" y="1473187"/>
                  </a:lnTo>
                  <a:lnTo>
                    <a:pt x="5266944" y="294639"/>
                  </a:lnTo>
                  <a:lnTo>
                    <a:pt x="5263086" y="246857"/>
                  </a:lnTo>
                  <a:lnTo>
                    <a:pt x="5251919" y="201525"/>
                  </a:lnTo>
                  <a:lnTo>
                    <a:pt x="5234049" y="159252"/>
                  </a:lnTo>
                  <a:lnTo>
                    <a:pt x="5210084" y="120645"/>
                  </a:lnTo>
                  <a:lnTo>
                    <a:pt x="5180631" y="86312"/>
                  </a:lnTo>
                  <a:lnTo>
                    <a:pt x="5146298" y="56859"/>
                  </a:lnTo>
                  <a:lnTo>
                    <a:pt x="5107691" y="32894"/>
                  </a:lnTo>
                  <a:lnTo>
                    <a:pt x="5065418" y="15024"/>
                  </a:lnTo>
                  <a:lnTo>
                    <a:pt x="5020086" y="3857"/>
                  </a:lnTo>
                  <a:lnTo>
                    <a:pt x="4972304" y="0"/>
                  </a:lnTo>
                  <a:close/>
                </a:path>
              </a:pathLst>
            </a:custGeom>
            <a:solidFill>
              <a:srgbClr val="EBDE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420618" y="4142994"/>
              <a:ext cx="5267325" cy="1767839"/>
            </a:xfrm>
            <a:custGeom>
              <a:avLst/>
              <a:gdLst/>
              <a:ahLst/>
              <a:cxnLst/>
              <a:rect l="l" t="t" r="r" b="b"/>
              <a:pathLst>
                <a:path w="5267325" h="1767839">
                  <a:moveTo>
                    <a:pt x="5266944" y="294639"/>
                  </a:moveTo>
                  <a:lnTo>
                    <a:pt x="5266944" y="1473187"/>
                  </a:lnTo>
                  <a:lnTo>
                    <a:pt x="5263086" y="1520982"/>
                  </a:lnTo>
                  <a:lnTo>
                    <a:pt x="5251919" y="1566322"/>
                  </a:lnTo>
                  <a:lnTo>
                    <a:pt x="5234049" y="1608599"/>
                  </a:lnTo>
                  <a:lnTo>
                    <a:pt x="5210084" y="1647207"/>
                  </a:lnTo>
                  <a:lnTo>
                    <a:pt x="5180631" y="1681540"/>
                  </a:lnTo>
                  <a:lnTo>
                    <a:pt x="5146298" y="1710990"/>
                  </a:lnTo>
                  <a:lnTo>
                    <a:pt x="5107691" y="1734952"/>
                  </a:lnTo>
                  <a:lnTo>
                    <a:pt x="5065418" y="1752818"/>
                  </a:lnTo>
                  <a:lnTo>
                    <a:pt x="5020086" y="1763983"/>
                  </a:lnTo>
                  <a:lnTo>
                    <a:pt x="4972304" y="1767839"/>
                  </a:lnTo>
                  <a:lnTo>
                    <a:pt x="0" y="1767839"/>
                  </a:lnTo>
                  <a:lnTo>
                    <a:pt x="0" y="0"/>
                  </a:lnTo>
                  <a:lnTo>
                    <a:pt x="4972304" y="0"/>
                  </a:lnTo>
                  <a:lnTo>
                    <a:pt x="5020086" y="3857"/>
                  </a:lnTo>
                  <a:lnTo>
                    <a:pt x="5065418" y="15024"/>
                  </a:lnTo>
                  <a:lnTo>
                    <a:pt x="5107691" y="32894"/>
                  </a:lnTo>
                  <a:lnTo>
                    <a:pt x="5146298" y="56859"/>
                  </a:lnTo>
                  <a:lnTo>
                    <a:pt x="5180631" y="86312"/>
                  </a:lnTo>
                  <a:lnTo>
                    <a:pt x="5210084" y="120645"/>
                  </a:lnTo>
                  <a:lnTo>
                    <a:pt x="5234049" y="159252"/>
                  </a:lnTo>
                  <a:lnTo>
                    <a:pt x="5251919" y="201525"/>
                  </a:lnTo>
                  <a:lnTo>
                    <a:pt x="5263086" y="246857"/>
                  </a:lnTo>
                  <a:lnTo>
                    <a:pt x="5266944" y="294639"/>
                  </a:lnTo>
                  <a:close/>
                </a:path>
              </a:pathLst>
            </a:custGeom>
            <a:ln w="25399">
              <a:solidFill>
                <a:srgbClr val="EBDEC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70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10" dirty="0"/>
              <a:t>Control </a:t>
            </a:r>
            <a:r>
              <a:rPr spc="-45" dirty="0"/>
              <a:t>Coding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407917" y="1809242"/>
            <a:ext cx="5292725" cy="1793239"/>
            <a:chOff x="3407917" y="1809242"/>
            <a:chExt cx="5292725" cy="1793239"/>
          </a:xfrm>
        </p:grpSpPr>
        <p:sp>
          <p:nvSpPr>
            <p:cNvPr id="7" name="object 7"/>
            <p:cNvSpPr/>
            <p:nvPr/>
          </p:nvSpPr>
          <p:spPr>
            <a:xfrm>
              <a:off x="3420617" y="1821942"/>
              <a:ext cx="5267325" cy="1767839"/>
            </a:xfrm>
            <a:custGeom>
              <a:avLst/>
              <a:gdLst/>
              <a:ahLst/>
              <a:cxnLst/>
              <a:rect l="l" t="t" r="r" b="b"/>
              <a:pathLst>
                <a:path w="5267325" h="1767839">
                  <a:moveTo>
                    <a:pt x="4972304" y="0"/>
                  </a:moveTo>
                  <a:lnTo>
                    <a:pt x="0" y="0"/>
                  </a:lnTo>
                  <a:lnTo>
                    <a:pt x="0" y="1767840"/>
                  </a:lnTo>
                  <a:lnTo>
                    <a:pt x="4972304" y="1767840"/>
                  </a:lnTo>
                  <a:lnTo>
                    <a:pt x="5020086" y="1763982"/>
                  </a:lnTo>
                  <a:lnTo>
                    <a:pt x="5065418" y="1752815"/>
                  </a:lnTo>
                  <a:lnTo>
                    <a:pt x="5107691" y="1734945"/>
                  </a:lnTo>
                  <a:lnTo>
                    <a:pt x="5146298" y="1710980"/>
                  </a:lnTo>
                  <a:lnTo>
                    <a:pt x="5180631" y="1681527"/>
                  </a:lnTo>
                  <a:lnTo>
                    <a:pt x="5210084" y="1647194"/>
                  </a:lnTo>
                  <a:lnTo>
                    <a:pt x="5234049" y="1608587"/>
                  </a:lnTo>
                  <a:lnTo>
                    <a:pt x="5251919" y="1566314"/>
                  </a:lnTo>
                  <a:lnTo>
                    <a:pt x="5263086" y="1520982"/>
                  </a:lnTo>
                  <a:lnTo>
                    <a:pt x="5266944" y="1473200"/>
                  </a:lnTo>
                  <a:lnTo>
                    <a:pt x="5266944" y="294640"/>
                  </a:lnTo>
                  <a:lnTo>
                    <a:pt x="5263086" y="246857"/>
                  </a:lnTo>
                  <a:lnTo>
                    <a:pt x="5251919" y="201525"/>
                  </a:lnTo>
                  <a:lnTo>
                    <a:pt x="5234049" y="159252"/>
                  </a:lnTo>
                  <a:lnTo>
                    <a:pt x="5210084" y="120645"/>
                  </a:lnTo>
                  <a:lnTo>
                    <a:pt x="5180631" y="86312"/>
                  </a:lnTo>
                  <a:lnTo>
                    <a:pt x="5146298" y="56859"/>
                  </a:lnTo>
                  <a:lnTo>
                    <a:pt x="5107691" y="32894"/>
                  </a:lnTo>
                  <a:lnTo>
                    <a:pt x="5065418" y="15024"/>
                  </a:lnTo>
                  <a:lnTo>
                    <a:pt x="5020086" y="3857"/>
                  </a:lnTo>
                  <a:lnTo>
                    <a:pt x="4972304" y="0"/>
                  </a:lnTo>
                  <a:close/>
                </a:path>
              </a:pathLst>
            </a:custGeom>
            <a:solidFill>
              <a:srgbClr val="EBDE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20617" y="1821942"/>
              <a:ext cx="5267325" cy="1767839"/>
            </a:xfrm>
            <a:custGeom>
              <a:avLst/>
              <a:gdLst/>
              <a:ahLst/>
              <a:cxnLst/>
              <a:rect l="l" t="t" r="r" b="b"/>
              <a:pathLst>
                <a:path w="5267325" h="1767839">
                  <a:moveTo>
                    <a:pt x="5266944" y="294640"/>
                  </a:moveTo>
                  <a:lnTo>
                    <a:pt x="5266944" y="1473200"/>
                  </a:lnTo>
                  <a:lnTo>
                    <a:pt x="5263086" y="1520982"/>
                  </a:lnTo>
                  <a:lnTo>
                    <a:pt x="5251919" y="1566314"/>
                  </a:lnTo>
                  <a:lnTo>
                    <a:pt x="5234049" y="1608587"/>
                  </a:lnTo>
                  <a:lnTo>
                    <a:pt x="5210084" y="1647194"/>
                  </a:lnTo>
                  <a:lnTo>
                    <a:pt x="5180631" y="1681527"/>
                  </a:lnTo>
                  <a:lnTo>
                    <a:pt x="5146298" y="1710980"/>
                  </a:lnTo>
                  <a:lnTo>
                    <a:pt x="5107691" y="1734945"/>
                  </a:lnTo>
                  <a:lnTo>
                    <a:pt x="5065418" y="1752815"/>
                  </a:lnTo>
                  <a:lnTo>
                    <a:pt x="5020086" y="1763982"/>
                  </a:lnTo>
                  <a:lnTo>
                    <a:pt x="4972304" y="1767840"/>
                  </a:lnTo>
                  <a:lnTo>
                    <a:pt x="0" y="1767840"/>
                  </a:lnTo>
                  <a:lnTo>
                    <a:pt x="0" y="0"/>
                  </a:lnTo>
                  <a:lnTo>
                    <a:pt x="4972304" y="0"/>
                  </a:lnTo>
                  <a:lnTo>
                    <a:pt x="5020086" y="3857"/>
                  </a:lnTo>
                  <a:lnTo>
                    <a:pt x="5065418" y="15024"/>
                  </a:lnTo>
                  <a:lnTo>
                    <a:pt x="5107691" y="32894"/>
                  </a:lnTo>
                  <a:lnTo>
                    <a:pt x="5146298" y="56859"/>
                  </a:lnTo>
                  <a:lnTo>
                    <a:pt x="5180631" y="86312"/>
                  </a:lnTo>
                  <a:lnTo>
                    <a:pt x="5210084" y="120645"/>
                  </a:lnTo>
                  <a:lnTo>
                    <a:pt x="5234049" y="159252"/>
                  </a:lnTo>
                  <a:lnTo>
                    <a:pt x="5251919" y="201525"/>
                  </a:lnTo>
                  <a:lnTo>
                    <a:pt x="5263086" y="246857"/>
                  </a:lnTo>
                  <a:lnTo>
                    <a:pt x="5266944" y="294640"/>
                  </a:lnTo>
                  <a:close/>
                </a:path>
              </a:pathLst>
            </a:custGeom>
            <a:ln w="25400">
              <a:solidFill>
                <a:srgbClr val="EBDEC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14471" y="1894154"/>
            <a:ext cx="4954270" cy="15576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99085" marR="5080" lvl="0" indent="-287020" defTabSz="914400" eaLnBrk="1" fontAlgn="auto" latinLnBrk="0" hangingPunct="1">
              <a:lnSpc>
                <a:spcPct val="86300"/>
              </a:lnSpc>
              <a:spcBef>
                <a:spcPts val="55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r>
              <a:rPr kumimoji="0" sz="2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2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caused</a:t>
            </a:r>
            <a:r>
              <a:rPr kumimoji="0" sz="2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noise</a:t>
            </a:r>
            <a:r>
              <a:rPr kumimoji="0" sz="2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2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2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impairments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during</a:t>
            </a:r>
            <a:r>
              <a:rPr kumimoji="0" sz="28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8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28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transmitter</a:t>
            </a:r>
            <a:r>
              <a:rPr kumimoji="0" sz="2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5262" y="1588261"/>
            <a:ext cx="2988310" cy="2235200"/>
            <a:chOff x="445262" y="1588261"/>
            <a:chExt cx="2988310" cy="2235200"/>
          </a:xfrm>
        </p:grpSpPr>
        <p:sp>
          <p:nvSpPr>
            <p:cNvPr id="11" name="object 11"/>
            <p:cNvSpPr/>
            <p:nvPr/>
          </p:nvSpPr>
          <p:spPr>
            <a:xfrm>
              <a:off x="457962" y="1600961"/>
              <a:ext cx="2962910" cy="2209800"/>
            </a:xfrm>
            <a:custGeom>
              <a:avLst/>
              <a:gdLst/>
              <a:ahLst/>
              <a:cxnLst/>
              <a:rect l="l" t="t" r="r" b="b"/>
              <a:pathLst>
                <a:path w="2962910" h="2209800">
                  <a:moveTo>
                    <a:pt x="2594356" y="0"/>
                  </a:moveTo>
                  <a:lnTo>
                    <a:pt x="368312" y="0"/>
                  </a:lnTo>
                  <a:lnTo>
                    <a:pt x="322111" y="2868"/>
                  </a:lnTo>
                  <a:lnTo>
                    <a:pt x="277623" y="11245"/>
                  </a:lnTo>
                  <a:lnTo>
                    <a:pt x="235193" y="24784"/>
                  </a:lnTo>
                  <a:lnTo>
                    <a:pt x="195165" y="43142"/>
                  </a:lnTo>
                  <a:lnTo>
                    <a:pt x="157886" y="65974"/>
                  </a:lnTo>
                  <a:lnTo>
                    <a:pt x="123700" y="92934"/>
                  </a:lnTo>
                  <a:lnTo>
                    <a:pt x="92952" y="123678"/>
                  </a:lnTo>
                  <a:lnTo>
                    <a:pt x="65988" y="157861"/>
                  </a:lnTo>
                  <a:lnTo>
                    <a:pt x="43153" y="195139"/>
                  </a:lnTo>
                  <a:lnTo>
                    <a:pt x="24791" y="235166"/>
                  </a:lnTo>
                  <a:lnTo>
                    <a:pt x="11248" y="277599"/>
                  </a:lnTo>
                  <a:lnTo>
                    <a:pt x="2869" y="322091"/>
                  </a:lnTo>
                  <a:lnTo>
                    <a:pt x="0" y="368300"/>
                  </a:lnTo>
                  <a:lnTo>
                    <a:pt x="0" y="1841500"/>
                  </a:lnTo>
                  <a:lnTo>
                    <a:pt x="2869" y="1887708"/>
                  </a:lnTo>
                  <a:lnTo>
                    <a:pt x="11248" y="1932200"/>
                  </a:lnTo>
                  <a:lnTo>
                    <a:pt x="24791" y="1974633"/>
                  </a:lnTo>
                  <a:lnTo>
                    <a:pt x="43153" y="2014660"/>
                  </a:lnTo>
                  <a:lnTo>
                    <a:pt x="65988" y="2051938"/>
                  </a:lnTo>
                  <a:lnTo>
                    <a:pt x="92952" y="2086121"/>
                  </a:lnTo>
                  <a:lnTo>
                    <a:pt x="123700" y="2116865"/>
                  </a:lnTo>
                  <a:lnTo>
                    <a:pt x="157886" y="2143825"/>
                  </a:lnTo>
                  <a:lnTo>
                    <a:pt x="195165" y="2166657"/>
                  </a:lnTo>
                  <a:lnTo>
                    <a:pt x="235193" y="2185015"/>
                  </a:lnTo>
                  <a:lnTo>
                    <a:pt x="277623" y="2198554"/>
                  </a:lnTo>
                  <a:lnTo>
                    <a:pt x="322111" y="2206931"/>
                  </a:lnTo>
                  <a:lnTo>
                    <a:pt x="368312" y="2209800"/>
                  </a:lnTo>
                  <a:lnTo>
                    <a:pt x="2594356" y="2209800"/>
                  </a:lnTo>
                  <a:lnTo>
                    <a:pt x="2640564" y="2206931"/>
                  </a:lnTo>
                  <a:lnTo>
                    <a:pt x="2685056" y="2198554"/>
                  </a:lnTo>
                  <a:lnTo>
                    <a:pt x="2727489" y="2185015"/>
                  </a:lnTo>
                  <a:lnTo>
                    <a:pt x="2767516" y="2166657"/>
                  </a:lnTo>
                  <a:lnTo>
                    <a:pt x="2804794" y="2143825"/>
                  </a:lnTo>
                  <a:lnTo>
                    <a:pt x="2838977" y="2116865"/>
                  </a:lnTo>
                  <a:lnTo>
                    <a:pt x="2869721" y="2086121"/>
                  </a:lnTo>
                  <a:lnTo>
                    <a:pt x="2896681" y="2051938"/>
                  </a:lnTo>
                  <a:lnTo>
                    <a:pt x="2919513" y="2014660"/>
                  </a:lnTo>
                  <a:lnTo>
                    <a:pt x="2937871" y="1974633"/>
                  </a:lnTo>
                  <a:lnTo>
                    <a:pt x="2951410" y="1932200"/>
                  </a:lnTo>
                  <a:lnTo>
                    <a:pt x="2959787" y="1887708"/>
                  </a:lnTo>
                  <a:lnTo>
                    <a:pt x="2962655" y="1841500"/>
                  </a:lnTo>
                  <a:lnTo>
                    <a:pt x="2962655" y="368300"/>
                  </a:lnTo>
                  <a:lnTo>
                    <a:pt x="2959787" y="322091"/>
                  </a:lnTo>
                  <a:lnTo>
                    <a:pt x="2951410" y="277599"/>
                  </a:lnTo>
                  <a:lnTo>
                    <a:pt x="2937871" y="235166"/>
                  </a:lnTo>
                  <a:lnTo>
                    <a:pt x="2919513" y="195139"/>
                  </a:lnTo>
                  <a:lnTo>
                    <a:pt x="2896681" y="157861"/>
                  </a:lnTo>
                  <a:lnTo>
                    <a:pt x="2869721" y="123678"/>
                  </a:lnTo>
                  <a:lnTo>
                    <a:pt x="2838977" y="92934"/>
                  </a:lnTo>
                  <a:lnTo>
                    <a:pt x="2804794" y="65974"/>
                  </a:lnTo>
                  <a:lnTo>
                    <a:pt x="2767516" y="43142"/>
                  </a:lnTo>
                  <a:lnTo>
                    <a:pt x="2727489" y="24784"/>
                  </a:lnTo>
                  <a:lnTo>
                    <a:pt x="2685056" y="11245"/>
                  </a:lnTo>
                  <a:lnTo>
                    <a:pt x="2640564" y="2868"/>
                  </a:lnTo>
                  <a:lnTo>
                    <a:pt x="2594356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57962" y="1600961"/>
              <a:ext cx="2962910" cy="2209800"/>
            </a:xfrm>
            <a:custGeom>
              <a:avLst/>
              <a:gdLst/>
              <a:ahLst/>
              <a:cxnLst/>
              <a:rect l="l" t="t" r="r" b="b"/>
              <a:pathLst>
                <a:path w="2962910" h="2209800">
                  <a:moveTo>
                    <a:pt x="0" y="368300"/>
                  </a:moveTo>
                  <a:lnTo>
                    <a:pt x="2869" y="322091"/>
                  </a:lnTo>
                  <a:lnTo>
                    <a:pt x="11248" y="277599"/>
                  </a:lnTo>
                  <a:lnTo>
                    <a:pt x="24791" y="235166"/>
                  </a:lnTo>
                  <a:lnTo>
                    <a:pt x="43153" y="195139"/>
                  </a:lnTo>
                  <a:lnTo>
                    <a:pt x="65988" y="157861"/>
                  </a:lnTo>
                  <a:lnTo>
                    <a:pt x="92952" y="123678"/>
                  </a:lnTo>
                  <a:lnTo>
                    <a:pt x="123700" y="92934"/>
                  </a:lnTo>
                  <a:lnTo>
                    <a:pt x="157886" y="65974"/>
                  </a:lnTo>
                  <a:lnTo>
                    <a:pt x="195165" y="43142"/>
                  </a:lnTo>
                  <a:lnTo>
                    <a:pt x="235193" y="24784"/>
                  </a:lnTo>
                  <a:lnTo>
                    <a:pt x="277623" y="11245"/>
                  </a:lnTo>
                  <a:lnTo>
                    <a:pt x="322111" y="2868"/>
                  </a:lnTo>
                  <a:lnTo>
                    <a:pt x="368312" y="0"/>
                  </a:lnTo>
                  <a:lnTo>
                    <a:pt x="2594356" y="0"/>
                  </a:lnTo>
                  <a:lnTo>
                    <a:pt x="2640564" y="2868"/>
                  </a:lnTo>
                  <a:lnTo>
                    <a:pt x="2685056" y="11245"/>
                  </a:lnTo>
                  <a:lnTo>
                    <a:pt x="2727489" y="24784"/>
                  </a:lnTo>
                  <a:lnTo>
                    <a:pt x="2767516" y="43142"/>
                  </a:lnTo>
                  <a:lnTo>
                    <a:pt x="2804794" y="65974"/>
                  </a:lnTo>
                  <a:lnTo>
                    <a:pt x="2838977" y="92934"/>
                  </a:lnTo>
                  <a:lnTo>
                    <a:pt x="2869721" y="123678"/>
                  </a:lnTo>
                  <a:lnTo>
                    <a:pt x="2896681" y="157861"/>
                  </a:lnTo>
                  <a:lnTo>
                    <a:pt x="2919513" y="195139"/>
                  </a:lnTo>
                  <a:lnTo>
                    <a:pt x="2937871" y="235166"/>
                  </a:lnTo>
                  <a:lnTo>
                    <a:pt x="2951410" y="277599"/>
                  </a:lnTo>
                  <a:lnTo>
                    <a:pt x="2959787" y="322091"/>
                  </a:lnTo>
                  <a:lnTo>
                    <a:pt x="2962655" y="368300"/>
                  </a:lnTo>
                  <a:lnTo>
                    <a:pt x="2962655" y="1841500"/>
                  </a:lnTo>
                  <a:lnTo>
                    <a:pt x="2959787" y="1887708"/>
                  </a:lnTo>
                  <a:lnTo>
                    <a:pt x="2951410" y="1932200"/>
                  </a:lnTo>
                  <a:lnTo>
                    <a:pt x="2937871" y="1974633"/>
                  </a:lnTo>
                  <a:lnTo>
                    <a:pt x="2919513" y="2014660"/>
                  </a:lnTo>
                  <a:lnTo>
                    <a:pt x="2896681" y="2051938"/>
                  </a:lnTo>
                  <a:lnTo>
                    <a:pt x="2869721" y="2086121"/>
                  </a:lnTo>
                  <a:lnTo>
                    <a:pt x="2838977" y="2116865"/>
                  </a:lnTo>
                  <a:lnTo>
                    <a:pt x="2804794" y="2143825"/>
                  </a:lnTo>
                  <a:lnTo>
                    <a:pt x="2767516" y="2166657"/>
                  </a:lnTo>
                  <a:lnTo>
                    <a:pt x="2727489" y="2185015"/>
                  </a:lnTo>
                  <a:lnTo>
                    <a:pt x="2685056" y="2198554"/>
                  </a:lnTo>
                  <a:lnTo>
                    <a:pt x="2640564" y="2206931"/>
                  </a:lnTo>
                  <a:lnTo>
                    <a:pt x="2594356" y="2209800"/>
                  </a:lnTo>
                  <a:lnTo>
                    <a:pt x="368312" y="2209800"/>
                  </a:lnTo>
                  <a:lnTo>
                    <a:pt x="322111" y="2206931"/>
                  </a:lnTo>
                  <a:lnTo>
                    <a:pt x="277623" y="2198554"/>
                  </a:lnTo>
                  <a:lnTo>
                    <a:pt x="235193" y="2185015"/>
                  </a:lnTo>
                  <a:lnTo>
                    <a:pt x="195165" y="2166657"/>
                  </a:lnTo>
                  <a:lnTo>
                    <a:pt x="157886" y="2143825"/>
                  </a:lnTo>
                  <a:lnTo>
                    <a:pt x="123700" y="2116865"/>
                  </a:lnTo>
                  <a:lnTo>
                    <a:pt x="92952" y="2086121"/>
                  </a:lnTo>
                  <a:lnTo>
                    <a:pt x="65988" y="2051938"/>
                  </a:lnTo>
                  <a:lnTo>
                    <a:pt x="43153" y="2014660"/>
                  </a:lnTo>
                  <a:lnTo>
                    <a:pt x="24791" y="1974633"/>
                  </a:lnTo>
                  <a:lnTo>
                    <a:pt x="11248" y="1932200"/>
                  </a:lnTo>
                  <a:lnTo>
                    <a:pt x="2869" y="1887708"/>
                  </a:lnTo>
                  <a:lnTo>
                    <a:pt x="0" y="1841500"/>
                  </a:lnTo>
                  <a:lnTo>
                    <a:pt x="0" y="3683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2627" y="2077592"/>
            <a:ext cx="2170430" cy="116078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 lvl="0" indent="509270" defTabSz="914400" eaLnBrk="1" fontAlgn="auto" latinLnBrk="0" hangingPunct="1">
              <a:lnSpc>
                <a:spcPts val="414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Error Detection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4471" y="4399915"/>
            <a:ext cx="4876800" cy="118808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99085" marR="5080" lvl="0" indent="-287020" defTabSz="914400" eaLnBrk="1" fontAlgn="auto" latinLnBrk="0" hangingPunct="1">
              <a:lnSpc>
                <a:spcPct val="862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r>
              <a:rPr kumimoji="0" sz="2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2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reconstruction</a:t>
            </a:r>
            <a:r>
              <a:rPr kumimoji="0" sz="2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original,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error-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free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5262" y="3909314"/>
            <a:ext cx="2988310" cy="2235200"/>
            <a:chOff x="445262" y="3909314"/>
            <a:chExt cx="2988310" cy="2235200"/>
          </a:xfrm>
        </p:grpSpPr>
        <p:sp>
          <p:nvSpPr>
            <p:cNvPr id="16" name="object 16"/>
            <p:cNvSpPr/>
            <p:nvPr/>
          </p:nvSpPr>
          <p:spPr>
            <a:xfrm>
              <a:off x="457962" y="3922014"/>
              <a:ext cx="2962910" cy="2209800"/>
            </a:xfrm>
            <a:custGeom>
              <a:avLst/>
              <a:gdLst/>
              <a:ahLst/>
              <a:cxnLst/>
              <a:rect l="l" t="t" r="r" b="b"/>
              <a:pathLst>
                <a:path w="2962910" h="2209800">
                  <a:moveTo>
                    <a:pt x="2594356" y="0"/>
                  </a:moveTo>
                  <a:lnTo>
                    <a:pt x="368312" y="0"/>
                  </a:lnTo>
                  <a:lnTo>
                    <a:pt x="322111" y="2868"/>
                  </a:lnTo>
                  <a:lnTo>
                    <a:pt x="277623" y="11245"/>
                  </a:lnTo>
                  <a:lnTo>
                    <a:pt x="235193" y="24784"/>
                  </a:lnTo>
                  <a:lnTo>
                    <a:pt x="195165" y="43142"/>
                  </a:lnTo>
                  <a:lnTo>
                    <a:pt x="157886" y="65974"/>
                  </a:lnTo>
                  <a:lnTo>
                    <a:pt x="123700" y="92934"/>
                  </a:lnTo>
                  <a:lnTo>
                    <a:pt x="92952" y="123678"/>
                  </a:lnTo>
                  <a:lnTo>
                    <a:pt x="65988" y="157861"/>
                  </a:lnTo>
                  <a:lnTo>
                    <a:pt x="43153" y="195139"/>
                  </a:lnTo>
                  <a:lnTo>
                    <a:pt x="24791" y="235166"/>
                  </a:lnTo>
                  <a:lnTo>
                    <a:pt x="11248" y="277599"/>
                  </a:lnTo>
                  <a:lnTo>
                    <a:pt x="2869" y="322091"/>
                  </a:lnTo>
                  <a:lnTo>
                    <a:pt x="0" y="368300"/>
                  </a:lnTo>
                  <a:lnTo>
                    <a:pt x="0" y="1841487"/>
                  </a:lnTo>
                  <a:lnTo>
                    <a:pt x="2869" y="1887688"/>
                  </a:lnTo>
                  <a:lnTo>
                    <a:pt x="11248" y="1932176"/>
                  </a:lnTo>
                  <a:lnTo>
                    <a:pt x="24791" y="1974606"/>
                  </a:lnTo>
                  <a:lnTo>
                    <a:pt x="43153" y="2014634"/>
                  </a:lnTo>
                  <a:lnTo>
                    <a:pt x="65988" y="2051913"/>
                  </a:lnTo>
                  <a:lnTo>
                    <a:pt x="92952" y="2086099"/>
                  </a:lnTo>
                  <a:lnTo>
                    <a:pt x="123700" y="2116847"/>
                  </a:lnTo>
                  <a:lnTo>
                    <a:pt x="157886" y="2143811"/>
                  </a:lnTo>
                  <a:lnTo>
                    <a:pt x="195165" y="2166646"/>
                  </a:lnTo>
                  <a:lnTo>
                    <a:pt x="235193" y="2185008"/>
                  </a:lnTo>
                  <a:lnTo>
                    <a:pt x="277623" y="2198551"/>
                  </a:lnTo>
                  <a:lnTo>
                    <a:pt x="322111" y="2206930"/>
                  </a:lnTo>
                  <a:lnTo>
                    <a:pt x="368312" y="2209800"/>
                  </a:lnTo>
                  <a:lnTo>
                    <a:pt x="2594356" y="2209800"/>
                  </a:lnTo>
                  <a:lnTo>
                    <a:pt x="2640564" y="2206930"/>
                  </a:lnTo>
                  <a:lnTo>
                    <a:pt x="2685056" y="2198551"/>
                  </a:lnTo>
                  <a:lnTo>
                    <a:pt x="2727489" y="2185008"/>
                  </a:lnTo>
                  <a:lnTo>
                    <a:pt x="2767516" y="2166646"/>
                  </a:lnTo>
                  <a:lnTo>
                    <a:pt x="2804794" y="2143811"/>
                  </a:lnTo>
                  <a:lnTo>
                    <a:pt x="2838977" y="2116847"/>
                  </a:lnTo>
                  <a:lnTo>
                    <a:pt x="2869721" y="2086099"/>
                  </a:lnTo>
                  <a:lnTo>
                    <a:pt x="2896681" y="2051913"/>
                  </a:lnTo>
                  <a:lnTo>
                    <a:pt x="2919513" y="2014634"/>
                  </a:lnTo>
                  <a:lnTo>
                    <a:pt x="2937871" y="1974606"/>
                  </a:lnTo>
                  <a:lnTo>
                    <a:pt x="2951410" y="1932176"/>
                  </a:lnTo>
                  <a:lnTo>
                    <a:pt x="2959787" y="1887688"/>
                  </a:lnTo>
                  <a:lnTo>
                    <a:pt x="2962655" y="1841487"/>
                  </a:lnTo>
                  <a:lnTo>
                    <a:pt x="2962655" y="368300"/>
                  </a:lnTo>
                  <a:lnTo>
                    <a:pt x="2959787" y="322091"/>
                  </a:lnTo>
                  <a:lnTo>
                    <a:pt x="2951410" y="277599"/>
                  </a:lnTo>
                  <a:lnTo>
                    <a:pt x="2937871" y="235166"/>
                  </a:lnTo>
                  <a:lnTo>
                    <a:pt x="2919513" y="195139"/>
                  </a:lnTo>
                  <a:lnTo>
                    <a:pt x="2896681" y="157861"/>
                  </a:lnTo>
                  <a:lnTo>
                    <a:pt x="2869721" y="123678"/>
                  </a:lnTo>
                  <a:lnTo>
                    <a:pt x="2838977" y="92934"/>
                  </a:lnTo>
                  <a:lnTo>
                    <a:pt x="2804794" y="65974"/>
                  </a:lnTo>
                  <a:lnTo>
                    <a:pt x="2767516" y="43142"/>
                  </a:lnTo>
                  <a:lnTo>
                    <a:pt x="2727489" y="24784"/>
                  </a:lnTo>
                  <a:lnTo>
                    <a:pt x="2685056" y="11245"/>
                  </a:lnTo>
                  <a:lnTo>
                    <a:pt x="2640564" y="2868"/>
                  </a:lnTo>
                  <a:lnTo>
                    <a:pt x="2594356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7962" y="3922014"/>
              <a:ext cx="2962910" cy="2209800"/>
            </a:xfrm>
            <a:custGeom>
              <a:avLst/>
              <a:gdLst/>
              <a:ahLst/>
              <a:cxnLst/>
              <a:rect l="l" t="t" r="r" b="b"/>
              <a:pathLst>
                <a:path w="2962910" h="2209800">
                  <a:moveTo>
                    <a:pt x="0" y="368300"/>
                  </a:moveTo>
                  <a:lnTo>
                    <a:pt x="2869" y="322091"/>
                  </a:lnTo>
                  <a:lnTo>
                    <a:pt x="11248" y="277599"/>
                  </a:lnTo>
                  <a:lnTo>
                    <a:pt x="24791" y="235166"/>
                  </a:lnTo>
                  <a:lnTo>
                    <a:pt x="43153" y="195139"/>
                  </a:lnTo>
                  <a:lnTo>
                    <a:pt x="65988" y="157861"/>
                  </a:lnTo>
                  <a:lnTo>
                    <a:pt x="92952" y="123678"/>
                  </a:lnTo>
                  <a:lnTo>
                    <a:pt x="123700" y="92934"/>
                  </a:lnTo>
                  <a:lnTo>
                    <a:pt x="157886" y="65974"/>
                  </a:lnTo>
                  <a:lnTo>
                    <a:pt x="195165" y="43142"/>
                  </a:lnTo>
                  <a:lnTo>
                    <a:pt x="235193" y="24784"/>
                  </a:lnTo>
                  <a:lnTo>
                    <a:pt x="277623" y="11245"/>
                  </a:lnTo>
                  <a:lnTo>
                    <a:pt x="322111" y="2868"/>
                  </a:lnTo>
                  <a:lnTo>
                    <a:pt x="368312" y="0"/>
                  </a:lnTo>
                  <a:lnTo>
                    <a:pt x="2594356" y="0"/>
                  </a:lnTo>
                  <a:lnTo>
                    <a:pt x="2640564" y="2868"/>
                  </a:lnTo>
                  <a:lnTo>
                    <a:pt x="2685056" y="11245"/>
                  </a:lnTo>
                  <a:lnTo>
                    <a:pt x="2727489" y="24784"/>
                  </a:lnTo>
                  <a:lnTo>
                    <a:pt x="2767516" y="43142"/>
                  </a:lnTo>
                  <a:lnTo>
                    <a:pt x="2804794" y="65974"/>
                  </a:lnTo>
                  <a:lnTo>
                    <a:pt x="2838977" y="92934"/>
                  </a:lnTo>
                  <a:lnTo>
                    <a:pt x="2869721" y="123678"/>
                  </a:lnTo>
                  <a:lnTo>
                    <a:pt x="2896681" y="157861"/>
                  </a:lnTo>
                  <a:lnTo>
                    <a:pt x="2919513" y="195139"/>
                  </a:lnTo>
                  <a:lnTo>
                    <a:pt x="2937871" y="235166"/>
                  </a:lnTo>
                  <a:lnTo>
                    <a:pt x="2951410" y="277599"/>
                  </a:lnTo>
                  <a:lnTo>
                    <a:pt x="2959787" y="322091"/>
                  </a:lnTo>
                  <a:lnTo>
                    <a:pt x="2962655" y="368300"/>
                  </a:lnTo>
                  <a:lnTo>
                    <a:pt x="2962655" y="1841487"/>
                  </a:lnTo>
                  <a:lnTo>
                    <a:pt x="2959787" y="1887688"/>
                  </a:lnTo>
                  <a:lnTo>
                    <a:pt x="2951410" y="1932176"/>
                  </a:lnTo>
                  <a:lnTo>
                    <a:pt x="2937871" y="1974606"/>
                  </a:lnTo>
                  <a:lnTo>
                    <a:pt x="2919513" y="2014634"/>
                  </a:lnTo>
                  <a:lnTo>
                    <a:pt x="2896681" y="2051913"/>
                  </a:lnTo>
                  <a:lnTo>
                    <a:pt x="2869721" y="2086099"/>
                  </a:lnTo>
                  <a:lnTo>
                    <a:pt x="2838977" y="2116847"/>
                  </a:lnTo>
                  <a:lnTo>
                    <a:pt x="2804794" y="2143811"/>
                  </a:lnTo>
                  <a:lnTo>
                    <a:pt x="2767516" y="2166646"/>
                  </a:lnTo>
                  <a:lnTo>
                    <a:pt x="2727489" y="2185008"/>
                  </a:lnTo>
                  <a:lnTo>
                    <a:pt x="2685056" y="2198551"/>
                  </a:lnTo>
                  <a:lnTo>
                    <a:pt x="2640564" y="2206930"/>
                  </a:lnTo>
                  <a:lnTo>
                    <a:pt x="2594356" y="2209800"/>
                  </a:lnTo>
                  <a:lnTo>
                    <a:pt x="368312" y="2209800"/>
                  </a:lnTo>
                  <a:lnTo>
                    <a:pt x="322111" y="2206930"/>
                  </a:lnTo>
                  <a:lnTo>
                    <a:pt x="277623" y="2198551"/>
                  </a:lnTo>
                  <a:lnTo>
                    <a:pt x="235193" y="2185008"/>
                  </a:lnTo>
                  <a:lnTo>
                    <a:pt x="195165" y="2166646"/>
                  </a:lnTo>
                  <a:lnTo>
                    <a:pt x="157886" y="2143811"/>
                  </a:lnTo>
                  <a:lnTo>
                    <a:pt x="123700" y="2116847"/>
                  </a:lnTo>
                  <a:lnTo>
                    <a:pt x="92952" y="2086099"/>
                  </a:lnTo>
                  <a:lnTo>
                    <a:pt x="65988" y="2051913"/>
                  </a:lnTo>
                  <a:lnTo>
                    <a:pt x="43153" y="2014634"/>
                  </a:lnTo>
                  <a:lnTo>
                    <a:pt x="24791" y="1974606"/>
                  </a:lnTo>
                  <a:lnTo>
                    <a:pt x="11248" y="1932176"/>
                  </a:lnTo>
                  <a:lnTo>
                    <a:pt x="2869" y="1887688"/>
                  </a:lnTo>
                  <a:lnTo>
                    <a:pt x="0" y="1841487"/>
                  </a:lnTo>
                  <a:lnTo>
                    <a:pt x="0" y="3683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091" y="4398340"/>
            <a:ext cx="2367915" cy="116141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marR="5080" lvl="0" indent="606425" defTabSz="914400" eaLnBrk="1" fontAlgn="auto" latinLnBrk="0" hangingPunct="1">
              <a:lnSpc>
                <a:spcPts val="4140"/>
              </a:lnSpc>
              <a:spcBef>
                <a:spcPts val="7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Error Correction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39761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70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10" dirty="0"/>
              <a:t>Control </a:t>
            </a:r>
            <a:r>
              <a:rPr spc="-45" dirty="0"/>
              <a:t>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711"/>
            <a:ext cx="74980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Idea: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</a:t>
            </a:r>
            <a:r>
              <a:rPr kumimoji="0" sz="2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controlled</a:t>
            </a:r>
            <a:r>
              <a:rPr kumimoji="0" sz="2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redundancy</a:t>
            </a:r>
            <a:r>
              <a:rPr kumimoji="0" sz="26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message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762" y="3580638"/>
            <a:ext cx="1371600" cy="304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12161" y="3644138"/>
            <a:ext cx="558800" cy="177800"/>
            <a:chOff x="2312161" y="3644138"/>
            <a:chExt cx="558800" cy="177800"/>
          </a:xfrm>
        </p:grpSpPr>
        <p:sp>
          <p:nvSpPr>
            <p:cNvPr id="6" name="object 6"/>
            <p:cNvSpPr/>
            <p:nvPr/>
          </p:nvSpPr>
          <p:spPr>
            <a:xfrm>
              <a:off x="2324861" y="3656838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457200" y="0"/>
                  </a:moveTo>
                  <a:lnTo>
                    <a:pt x="457200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152400"/>
                  </a:lnTo>
                  <a:lnTo>
                    <a:pt x="533400" y="76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324861" y="3656838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0" y="38100"/>
                  </a:moveTo>
                  <a:lnTo>
                    <a:pt x="457200" y="38100"/>
                  </a:lnTo>
                  <a:lnTo>
                    <a:pt x="457200" y="0"/>
                  </a:lnTo>
                  <a:lnTo>
                    <a:pt x="533400" y="76200"/>
                  </a:lnTo>
                  <a:lnTo>
                    <a:pt x="457200" y="15240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112261" y="3110738"/>
            <a:ext cx="2082800" cy="1244600"/>
            <a:chOff x="3112261" y="3110738"/>
            <a:chExt cx="2082800" cy="1244600"/>
          </a:xfrm>
        </p:grpSpPr>
        <p:sp>
          <p:nvSpPr>
            <p:cNvPr id="9" name="object 9"/>
            <p:cNvSpPr/>
            <p:nvPr/>
          </p:nvSpPr>
          <p:spPr>
            <a:xfrm>
              <a:off x="3124961" y="3123438"/>
              <a:ext cx="2057400" cy="1219200"/>
            </a:xfrm>
            <a:custGeom>
              <a:avLst/>
              <a:gdLst/>
              <a:ahLst/>
              <a:cxnLst/>
              <a:rect l="l" t="t" r="r" b="b"/>
              <a:pathLst>
                <a:path w="2057400" h="1219200">
                  <a:moveTo>
                    <a:pt x="1854200" y="0"/>
                  </a:moveTo>
                  <a:lnTo>
                    <a:pt x="203200" y="0"/>
                  </a:lnTo>
                  <a:lnTo>
                    <a:pt x="156594" y="5364"/>
                  </a:lnTo>
                  <a:lnTo>
                    <a:pt x="113818" y="20645"/>
                  </a:lnTo>
                  <a:lnTo>
                    <a:pt x="76090" y="44626"/>
                  </a:lnTo>
                  <a:lnTo>
                    <a:pt x="44626" y="76090"/>
                  </a:lnTo>
                  <a:lnTo>
                    <a:pt x="20645" y="113818"/>
                  </a:lnTo>
                  <a:lnTo>
                    <a:pt x="5364" y="156594"/>
                  </a:lnTo>
                  <a:lnTo>
                    <a:pt x="0" y="203200"/>
                  </a:lnTo>
                  <a:lnTo>
                    <a:pt x="0" y="1016000"/>
                  </a:lnTo>
                  <a:lnTo>
                    <a:pt x="5364" y="1062605"/>
                  </a:lnTo>
                  <a:lnTo>
                    <a:pt x="20645" y="1105381"/>
                  </a:lnTo>
                  <a:lnTo>
                    <a:pt x="44626" y="1143109"/>
                  </a:lnTo>
                  <a:lnTo>
                    <a:pt x="76090" y="1174573"/>
                  </a:lnTo>
                  <a:lnTo>
                    <a:pt x="113818" y="1198554"/>
                  </a:lnTo>
                  <a:lnTo>
                    <a:pt x="156594" y="1213835"/>
                  </a:lnTo>
                  <a:lnTo>
                    <a:pt x="203200" y="1219200"/>
                  </a:lnTo>
                  <a:lnTo>
                    <a:pt x="1854200" y="1219200"/>
                  </a:lnTo>
                  <a:lnTo>
                    <a:pt x="1900805" y="1213835"/>
                  </a:lnTo>
                  <a:lnTo>
                    <a:pt x="1943581" y="1198554"/>
                  </a:lnTo>
                  <a:lnTo>
                    <a:pt x="1981309" y="1174573"/>
                  </a:lnTo>
                  <a:lnTo>
                    <a:pt x="2012773" y="1143109"/>
                  </a:lnTo>
                  <a:lnTo>
                    <a:pt x="2036754" y="1105381"/>
                  </a:lnTo>
                  <a:lnTo>
                    <a:pt x="2052035" y="1062605"/>
                  </a:lnTo>
                  <a:lnTo>
                    <a:pt x="2057400" y="1016000"/>
                  </a:lnTo>
                  <a:lnTo>
                    <a:pt x="2057400" y="203200"/>
                  </a:lnTo>
                  <a:lnTo>
                    <a:pt x="2052035" y="156594"/>
                  </a:lnTo>
                  <a:lnTo>
                    <a:pt x="2036754" y="113818"/>
                  </a:lnTo>
                  <a:lnTo>
                    <a:pt x="2012773" y="76090"/>
                  </a:lnTo>
                  <a:lnTo>
                    <a:pt x="1981309" y="44626"/>
                  </a:lnTo>
                  <a:lnTo>
                    <a:pt x="1943581" y="20645"/>
                  </a:lnTo>
                  <a:lnTo>
                    <a:pt x="1900805" y="5364"/>
                  </a:lnTo>
                  <a:lnTo>
                    <a:pt x="1854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961" y="3123438"/>
              <a:ext cx="2057400" cy="1219200"/>
            </a:xfrm>
            <a:custGeom>
              <a:avLst/>
              <a:gdLst/>
              <a:ahLst/>
              <a:cxnLst/>
              <a:rect l="l" t="t" r="r" b="b"/>
              <a:pathLst>
                <a:path w="2057400" h="1219200">
                  <a:moveTo>
                    <a:pt x="0" y="203200"/>
                  </a:moveTo>
                  <a:lnTo>
                    <a:pt x="5364" y="156594"/>
                  </a:lnTo>
                  <a:lnTo>
                    <a:pt x="20645" y="113818"/>
                  </a:lnTo>
                  <a:lnTo>
                    <a:pt x="44626" y="76090"/>
                  </a:lnTo>
                  <a:lnTo>
                    <a:pt x="76090" y="44626"/>
                  </a:lnTo>
                  <a:lnTo>
                    <a:pt x="113818" y="20645"/>
                  </a:lnTo>
                  <a:lnTo>
                    <a:pt x="156594" y="5364"/>
                  </a:lnTo>
                  <a:lnTo>
                    <a:pt x="203200" y="0"/>
                  </a:lnTo>
                  <a:lnTo>
                    <a:pt x="1854200" y="0"/>
                  </a:lnTo>
                  <a:lnTo>
                    <a:pt x="1900805" y="5364"/>
                  </a:lnTo>
                  <a:lnTo>
                    <a:pt x="1943581" y="20645"/>
                  </a:lnTo>
                  <a:lnTo>
                    <a:pt x="1981309" y="44626"/>
                  </a:lnTo>
                  <a:lnTo>
                    <a:pt x="2012773" y="76090"/>
                  </a:lnTo>
                  <a:lnTo>
                    <a:pt x="2036754" y="113818"/>
                  </a:lnTo>
                  <a:lnTo>
                    <a:pt x="2052035" y="156594"/>
                  </a:lnTo>
                  <a:lnTo>
                    <a:pt x="2057400" y="203200"/>
                  </a:lnTo>
                  <a:lnTo>
                    <a:pt x="2057400" y="1016000"/>
                  </a:lnTo>
                  <a:lnTo>
                    <a:pt x="2052035" y="1062605"/>
                  </a:lnTo>
                  <a:lnTo>
                    <a:pt x="2036754" y="1105381"/>
                  </a:lnTo>
                  <a:lnTo>
                    <a:pt x="2012773" y="1143109"/>
                  </a:lnTo>
                  <a:lnTo>
                    <a:pt x="1981309" y="1174573"/>
                  </a:lnTo>
                  <a:lnTo>
                    <a:pt x="1943581" y="1198554"/>
                  </a:lnTo>
                  <a:lnTo>
                    <a:pt x="1900805" y="1213835"/>
                  </a:lnTo>
                  <a:lnTo>
                    <a:pt x="1854200" y="1219200"/>
                  </a:lnTo>
                  <a:lnTo>
                    <a:pt x="203200" y="1219200"/>
                  </a:lnTo>
                  <a:lnTo>
                    <a:pt x="156594" y="1213835"/>
                  </a:lnTo>
                  <a:lnTo>
                    <a:pt x="113818" y="1198554"/>
                  </a:lnTo>
                  <a:lnTo>
                    <a:pt x="76090" y="1174573"/>
                  </a:lnTo>
                  <a:lnTo>
                    <a:pt x="44626" y="1143109"/>
                  </a:lnTo>
                  <a:lnTo>
                    <a:pt x="20645" y="1105381"/>
                  </a:lnTo>
                  <a:lnTo>
                    <a:pt x="5364" y="1062605"/>
                  </a:lnTo>
                  <a:lnTo>
                    <a:pt x="0" y="1016000"/>
                  </a:lnTo>
                  <a:lnTo>
                    <a:pt x="0" y="20320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67278" y="3576904"/>
            <a:ext cx="1572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Linear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Encoder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19265" y="3580638"/>
            <a:ext cx="1371600" cy="304800"/>
          </a:xfrm>
          <a:custGeom>
            <a:avLst/>
            <a:gdLst/>
            <a:ahLst/>
            <a:cxnLst/>
            <a:rect l="l" t="t" r="r" b="b"/>
            <a:pathLst>
              <a:path w="1371600" h="304800">
                <a:moveTo>
                  <a:pt x="0" y="304800"/>
                </a:moveTo>
                <a:lnTo>
                  <a:pt x="1371599" y="304800"/>
                </a:lnTo>
                <a:lnTo>
                  <a:pt x="1371599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946E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19265" y="3580638"/>
            <a:ext cx="1371600" cy="30480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889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32014" y="3580638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304800"/>
                </a:move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946E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2014" y="3580638"/>
            <a:ext cx="457200" cy="30480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889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30265" y="3644138"/>
            <a:ext cx="558800" cy="177800"/>
            <a:chOff x="5430265" y="3644138"/>
            <a:chExt cx="558800" cy="177800"/>
          </a:xfrm>
        </p:grpSpPr>
        <p:sp>
          <p:nvSpPr>
            <p:cNvPr id="17" name="object 17"/>
            <p:cNvSpPr/>
            <p:nvPr/>
          </p:nvSpPr>
          <p:spPr>
            <a:xfrm>
              <a:off x="5442965" y="3656838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457200" y="0"/>
                  </a:moveTo>
                  <a:lnTo>
                    <a:pt x="457200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152400"/>
                  </a:lnTo>
                  <a:lnTo>
                    <a:pt x="533400" y="76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442965" y="3656838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0" y="38100"/>
                  </a:moveTo>
                  <a:lnTo>
                    <a:pt x="457200" y="38100"/>
                  </a:lnTo>
                  <a:lnTo>
                    <a:pt x="457200" y="0"/>
                  </a:lnTo>
                  <a:lnTo>
                    <a:pt x="533400" y="76200"/>
                  </a:lnTo>
                  <a:lnTo>
                    <a:pt x="457200" y="15240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object 19"/>
          <p:cNvSpPr/>
          <p:nvPr/>
        </p:nvSpPr>
        <p:spPr>
          <a:xfrm>
            <a:off x="6359652" y="3997452"/>
            <a:ext cx="1828800" cy="181610"/>
          </a:xfrm>
          <a:custGeom>
            <a:avLst/>
            <a:gdLst/>
            <a:ahLst/>
            <a:cxnLst/>
            <a:rect l="l" t="t" r="r" b="b"/>
            <a:pathLst>
              <a:path w="1828800" h="181610">
                <a:moveTo>
                  <a:pt x="1828800" y="0"/>
                </a:moveTo>
                <a:lnTo>
                  <a:pt x="1827617" y="35278"/>
                </a:lnTo>
                <a:lnTo>
                  <a:pt x="1824386" y="64103"/>
                </a:lnTo>
                <a:lnTo>
                  <a:pt x="1819584" y="83546"/>
                </a:lnTo>
                <a:lnTo>
                  <a:pt x="1813687" y="90678"/>
                </a:lnTo>
                <a:lnTo>
                  <a:pt x="938529" y="90678"/>
                </a:lnTo>
                <a:lnTo>
                  <a:pt x="932632" y="97809"/>
                </a:lnTo>
                <a:lnTo>
                  <a:pt x="927830" y="117252"/>
                </a:lnTo>
                <a:lnTo>
                  <a:pt x="924599" y="146077"/>
                </a:lnTo>
                <a:lnTo>
                  <a:pt x="923417" y="181356"/>
                </a:lnTo>
                <a:lnTo>
                  <a:pt x="922216" y="146077"/>
                </a:lnTo>
                <a:lnTo>
                  <a:pt x="918956" y="117252"/>
                </a:lnTo>
                <a:lnTo>
                  <a:pt x="914147" y="97809"/>
                </a:lnTo>
                <a:lnTo>
                  <a:pt x="908303" y="90678"/>
                </a:lnTo>
                <a:lnTo>
                  <a:pt x="15112" y="90678"/>
                </a:lnTo>
                <a:lnTo>
                  <a:pt x="9215" y="83546"/>
                </a:lnTo>
                <a:lnTo>
                  <a:pt x="4413" y="64103"/>
                </a:lnTo>
                <a:lnTo>
                  <a:pt x="1182" y="35278"/>
                </a:lnTo>
                <a:lnTo>
                  <a:pt x="0" y="0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79081" y="4154551"/>
            <a:ext cx="68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n=m+r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3909" y="5258561"/>
            <a:ext cx="1371600" cy="304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53310" y="5322061"/>
            <a:ext cx="558800" cy="177800"/>
            <a:chOff x="2353310" y="5322061"/>
            <a:chExt cx="558800" cy="177800"/>
          </a:xfrm>
        </p:grpSpPr>
        <p:sp>
          <p:nvSpPr>
            <p:cNvPr id="23" name="object 23"/>
            <p:cNvSpPr/>
            <p:nvPr/>
          </p:nvSpPr>
          <p:spPr>
            <a:xfrm>
              <a:off x="2366010" y="5334761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457200" y="0"/>
                  </a:moveTo>
                  <a:lnTo>
                    <a:pt x="457200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152400"/>
                  </a:lnTo>
                  <a:lnTo>
                    <a:pt x="533400" y="76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366010" y="5334761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0" y="38100"/>
                  </a:moveTo>
                  <a:lnTo>
                    <a:pt x="457200" y="38100"/>
                  </a:lnTo>
                  <a:lnTo>
                    <a:pt x="457200" y="0"/>
                  </a:lnTo>
                  <a:lnTo>
                    <a:pt x="533400" y="76200"/>
                  </a:lnTo>
                  <a:lnTo>
                    <a:pt x="457200" y="15240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153410" y="4788661"/>
            <a:ext cx="2082800" cy="1244600"/>
            <a:chOff x="3153410" y="4788661"/>
            <a:chExt cx="2082800" cy="1244600"/>
          </a:xfrm>
        </p:grpSpPr>
        <p:sp>
          <p:nvSpPr>
            <p:cNvPr id="26" name="object 26"/>
            <p:cNvSpPr/>
            <p:nvPr/>
          </p:nvSpPr>
          <p:spPr>
            <a:xfrm>
              <a:off x="3166110" y="4801361"/>
              <a:ext cx="2057400" cy="1219200"/>
            </a:xfrm>
            <a:custGeom>
              <a:avLst/>
              <a:gdLst/>
              <a:ahLst/>
              <a:cxnLst/>
              <a:rect l="l" t="t" r="r" b="b"/>
              <a:pathLst>
                <a:path w="2057400" h="1219200">
                  <a:moveTo>
                    <a:pt x="1854200" y="0"/>
                  </a:moveTo>
                  <a:lnTo>
                    <a:pt x="203200" y="0"/>
                  </a:lnTo>
                  <a:lnTo>
                    <a:pt x="156594" y="5364"/>
                  </a:lnTo>
                  <a:lnTo>
                    <a:pt x="113818" y="20645"/>
                  </a:lnTo>
                  <a:lnTo>
                    <a:pt x="76090" y="44626"/>
                  </a:lnTo>
                  <a:lnTo>
                    <a:pt x="44626" y="76090"/>
                  </a:lnTo>
                  <a:lnTo>
                    <a:pt x="20645" y="113818"/>
                  </a:lnTo>
                  <a:lnTo>
                    <a:pt x="5364" y="156594"/>
                  </a:lnTo>
                  <a:lnTo>
                    <a:pt x="0" y="203200"/>
                  </a:lnTo>
                  <a:lnTo>
                    <a:pt x="0" y="1016000"/>
                  </a:lnTo>
                  <a:lnTo>
                    <a:pt x="5364" y="1062589"/>
                  </a:lnTo>
                  <a:lnTo>
                    <a:pt x="20645" y="1105359"/>
                  </a:lnTo>
                  <a:lnTo>
                    <a:pt x="44626" y="1143088"/>
                  </a:lnTo>
                  <a:lnTo>
                    <a:pt x="76090" y="1174557"/>
                  </a:lnTo>
                  <a:lnTo>
                    <a:pt x="113818" y="1198545"/>
                  </a:lnTo>
                  <a:lnTo>
                    <a:pt x="156594" y="1213832"/>
                  </a:lnTo>
                  <a:lnTo>
                    <a:pt x="203200" y="1219200"/>
                  </a:lnTo>
                  <a:lnTo>
                    <a:pt x="1854200" y="1219200"/>
                  </a:lnTo>
                  <a:lnTo>
                    <a:pt x="1900805" y="1213832"/>
                  </a:lnTo>
                  <a:lnTo>
                    <a:pt x="1943581" y="1198545"/>
                  </a:lnTo>
                  <a:lnTo>
                    <a:pt x="1981309" y="1174557"/>
                  </a:lnTo>
                  <a:lnTo>
                    <a:pt x="2012773" y="1143088"/>
                  </a:lnTo>
                  <a:lnTo>
                    <a:pt x="2036754" y="1105359"/>
                  </a:lnTo>
                  <a:lnTo>
                    <a:pt x="2052035" y="1062589"/>
                  </a:lnTo>
                  <a:lnTo>
                    <a:pt x="2057400" y="1016000"/>
                  </a:lnTo>
                  <a:lnTo>
                    <a:pt x="2057400" y="203200"/>
                  </a:lnTo>
                  <a:lnTo>
                    <a:pt x="2052035" y="156594"/>
                  </a:lnTo>
                  <a:lnTo>
                    <a:pt x="2036754" y="113818"/>
                  </a:lnTo>
                  <a:lnTo>
                    <a:pt x="2012773" y="76090"/>
                  </a:lnTo>
                  <a:lnTo>
                    <a:pt x="1981309" y="44626"/>
                  </a:lnTo>
                  <a:lnTo>
                    <a:pt x="1943581" y="20645"/>
                  </a:lnTo>
                  <a:lnTo>
                    <a:pt x="1900805" y="5364"/>
                  </a:lnTo>
                  <a:lnTo>
                    <a:pt x="1854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166110" y="4801361"/>
              <a:ext cx="2057400" cy="1219200"/>
            </a:xfrm>
            <a:custGeom>
              <a:avLst/>
              <a:gdLst/>
              <a:ahLst/>
              <a:cxnLst/>
              <a:rect l="l" t="t" r="r" b="b"/>
              <a:pathLst>
                <a:path w="2057400" h="1219200">
                  <a:moveTo>
                    <a:pt x="0" y="203200"/>
                  </a:moveTo>
                  <a:lnTo>
                    <a:pt x="5364" y="156594"/>
                  </a:lnTo>
                  <a:lnTo>
                    <a:pt x="20645" y="113818"/>
                  </a:lnTo>
                  <a:lnTo>
                    <a:pt x="44626" y="76090"/>
                  </a:lnTo>
                  <a:lnTo>
                    <a:pt x="76090" y="44626"/>
                  </a:lnTo>
                  <a:lnTo>
                    <a:pt x="113818" y="20645"/>
                  </a:lnTo>
                  <a:lnTo>
                    <a:pt x="156594" y="5364"/>
                  </a:lnTo>
                  <a:lnTo>
                    <a:pt x="203200" y="0"/>
                  </a:lnTo>
                  <a:lnTo>
                    <a:pt x="1854200" y="0"/>
                  </a:lnTo>
                  <a:lnTo>
                    <a:pt x="1900805" y="5364"/>
                  </a:lnTo>
                  <a:lnTo>
                    <a:pt x="1943581" y="20645"/>
                  </a:lnTo>
                  <a:lnTo>
                    <a:pt x="1981309" y="44626"/>
                  </a:lnTo>
                  <a:lnTo>
                    <a:pt x="2012773" y="76090"/>
                  </a:lnTo>
                  <a:lnTo>
                    <a:pt x="2036754" y="113818"/>
                  </a:lnTo>
                  <a:lnTo>
                    <a:pt x="2052035" y="156594"/>
                  </a:lnTo>
                  <a:lnTo>
                    <a:pt x="2057400" y="203200"/>
                  </a:lnTo>
                  <a:lnTo>
                    <a:pt x="2057400" y="1016000"/>
                  </a:lnTo>
                  <a:lnTo>
                    <a:pt x="2052035" y="1062589"/>
                  </a:lnTo>
                  <a:lnTo>
                    <a:pt x="2036754" y="1105359"/>
                  </a:lnTo>
                  <a:lnTo>
                    <a:pt x="2012773" y="1143088"/>
                  </a:lnTo>
                  <a:lnTo>
                    <a:pt x="1981309" y="1174557"/>
                  </a:lnTo>
                  <a:lnTo>
                    <a:pt x="1943581" y="1198545"/>
                  </a:lnTo>
                  <a:lnTo>
                    <a:pt x="1900805" y="1213832"/>
                  </a:lnTo>
                  <a:lnTo>
                    <a:pt x="1854200" y="1219200"/>
                  </a:lnTo>
                  <a:lnTo>
                    <a:pt x="203200" y="1219200"/>
                  </a:lnTo>
                  <a:lnTo>
                    <a:pt x="156594" y="1213832"/>
                  </a:lnTo>
                  <a:lnTo>
                    <a:pt x="113818" y="1198545"/>
                  </a:lnTo>
                  <a:lnTo>
                    <a:pt x="76090" y="1174557"/>
                  </a:lnTo>
                  <a:lnTo>
                    <a:pt x="44626" y="1143088"/>
                  </a:lnTo>
                  <a:lnTo>
                    <a:pt x="20645" y="1105359"/>
                  </a:lnTo>
                  <a:lnTo>
                    <a:pt x="5364" y="1062589"/>
                  </a:lnTo>
                  <a:lnTo>
                    <a:pt x="0" y="1016000"/>
                  </a:lnTo>
                  <a:lnTo>
                    <a:pt x="0" y="20320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92500" y="5118049"/>
            <a:ext cx="14058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Convolutional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35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Encoder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60414" y="5258561"/>
            <a:ext cx="1870075" cy="304800"/>
          </a:xfrm>
          <a:prstGeom prst="rect">
            <a:avLst/>
          </a:prstGeom>
          <a:solidFill>
            <a:srgbClr val="00AF50"/>
          </a:solidFill>
          <a:ln w="25400">
            <a:solidFill>
              <a:srgbClr val="946E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603885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n=m+r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72938" y="5322061"/>
            <a:ext cx="558800" cy="177800"/>
            <a:chOff x="5472938" y="5322061"/>
            <a:chExt cx="558800" cy="177800"/>
          </a:xfrm>
        </p:grpSpPr>
        <p:sp>
          <p:nvSpPr>
            <p:cNvPr id="31" name="object 31"/>
            <p:cNvSpPr/>
            <p:nvPr/>
          </p:nvSpPr>
          <p:spPr>
            <a:xfrm>
              <a:off x="5485638" y="5334761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457200" y="0"/>
                  </a:moveTo>
                  <a:lnTo>
                    <a:pt x="457200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152400"/>
                  </a:lnTo>
                  <a:lnTo>
                    <a:pt x="533400" y="76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485638" y="5334761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0" y="38100"/>
                  </a:moveTo>
                  <a:lnTo>
                    <a:pt x="457200" y="38100"/>
                  </a:lnTo>
                  <a:lnTo>
                    <a:pt x="457200" y="0"/>
                  </a:lnTo>
                  <a:lnTo>
                    <a:pt x="533400" y="76200"/>
                  </a:lnTo>
                  <a:lnTo>
                    <a:pt x="457200" y="15240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16924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Hamming</a:t>
            </a:r>
            <a:r>
              <a:rPr spc="-210" dirty="0"/>
              <a:t> </a:t>
            </a:r>
            <a:r>
              <a:rPr spc="-35" dirty="0"/>
              <a:t>Distance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7972425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Hamming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(HD)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words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positions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which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(a,b)=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XOR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HD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(a,b)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convert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into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(or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vice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versa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90" y="4162450"/>
            <a:ext cx="1600873" cy="12960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0089" y="3629016"/>
            <a:ext cx="3382106" cy="20189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75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43084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Computer </a:t>
            </a:r>
            <a:r>
              <a:rPr spc="-4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30081"/>
            <a:ext cx="7821930" cy="7581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Old: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Single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powerful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computer,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local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terminals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interaction</a:t>
            </a:r>
            <a:endParaRPr sz="2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 MT"/>
                <a:cs typeface="Arial MT"/>
              </a:rPr>
              <a:t>Now: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Many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autonomous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computers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interconnected</a:t>
            </a:r>
            <a:r>
              <a:rPr sz="2000" spc="7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do</a:t>
            </a:r>
            <a:r>
              <a:rPr sz="2000" spc="-10" dirty="0">
                <a:latin typeface="Arial MT"/>
                <a:cs typeface="Arial MT"/>
              </a:rPr>
              <a:t> the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job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2535935"/>
            <a:ext cx="8717280" cy="4203700"/>
            <a:chOff x="304800" y="2535935"/>
            <a:chExt cx="8717280" cy="4203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535935"/>
              <a:ext cx="3505200" cy="16853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0" y="3861814"/>
              <a:ext cx="5897880" cy="28773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19</a:t>
            </a:fld>
            <a:endParaRPr spc="-40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7955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</a:t>
            </a:r>
            <a:r>
              <a:rPr spc="-10" dirty="0"/>
              <a:t> </a:t>
            </a:r>
            <a:r>
              <a:rPr dirty="0"/>
              <a:t>Detection</a:t>
            </a:r>
            <a:r>
              <a:rPr spc="-20" dirty="0"/>
              <a:t> </a:t>
            </a:r>
            <a:r>
              <a:rPr spc="-35" dirty="0"/>
              <a:t>Codes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24711"/>
            <a:ext cx="7686675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marR="304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81000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guarantee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cases,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minimum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Hamming</a:t>
            </a:r>
            <a:r>
              <a:rPr kumimoji="0" sz="2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block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𝑑</a:t>
            </a:r>
            <a:r>
              <a:rPr kumimoji="0" sz="2850" b="0" i="0" u="none" strike="noStrike" kern="0" cap="none" spc="179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𝑚𝑖𝑛</a:t>
            </a:r>
            <a:r>
              <a:rPr kumimoji="0" sz="2850" b="0" i="0" u="none" strike="noStrike" kern="0" cap="none" spc="442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=</a:t>
            </a:r>
            <a:r>
              <a:rPr kumimoji="0" sz="2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𝑠</a:t>
            </a:r>
            <a:r>
              <a:rPr kumimoji="0" sz="26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+</a:t>
            </a:r>
            <a:r>
              <a:rPr kumimoji="0" sz="2600" b="0" i="0" u="none" strike="noStrike" kern="0" cap="none" spc="-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1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jaVu Serif Condensed"/>
              <a:cs typeface="DejaVu Serif Condense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140" y="3058206"/>
            <a:ext cx="6245305" cy="27859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08141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70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10" dirty="0"/>
              <a:t>Control </a:t>
            </a:r>
            <a:r>
              <a:rPr spc="-45" dirty="0"/>
              <a:t>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561938"/>
            <a:ext cx="7696834" cy="151892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1: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parity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30480" lvl="1" indent="-327025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(parity) bit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every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such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total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(or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odd)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60450" marR="0" lvl="2" indent="-35179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604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HD</a:t>
            </a:r>
            <a:r>
              <a:rPr kumimoji="0" sz="1575" b="0" i="0" u="none" strike="noStrike" kern="0" cap="none" spc="0" normalizeH="0" baseline="-2116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min</a:t>
            </a:r>
            <a:r>
              <a:rPr kumimoji="0" sz="1575" b="0" i="0" u="none" strike="noStrike" kern="0" cap="none" spc="195" normalizeH="0" baseline="-2116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60450" marR="0" lvl="2" indent="-3517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604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detectable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200400"/>
            <a:ext cx="5277611" cy="25435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64301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9733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</a:t>
            </a:r>
            <a:r>
              <a:rPr spc="15" dirty="0"/>
              <a:t> </a:t>
            </a:r>
            <a:r>
              <a:rPr spc="-25" dirty="0"/>
              <a:t>Correction</a:t>
            </a:r>
            <a:r>
              <a:rPr dirty="0"/>
              <a:t> </a:t>
            </a:r>
            <a:r>
              <a:rPr spc="-40" dirty="0"/>
              <a:t>Codes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24711"/>
            <a:ext cx="8099425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marR="304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81000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guarantee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correction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cases,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minimum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Hamming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block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𝑑</a:t>
            </a:r>
            <a:r>
              <a:rPr kumimoji="0" sz="2850" b="0" i="0" u="none" strike="noStrike" kern="0" cap="none" spc="142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𝑚𝑖𝑛</a:t>
            </a:r>
            <a:r>
              <a:rPr kumimoji="0" sz="2850" b="0" i="0" u="none" strike="noStrike" kern="0" cap="none" spc="465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=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2𝑡</a:t>
            </a:r>
            <a:r>
              <a:rPr kumimoji="0" sz="26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+</a:t>
            </a:r>
            <a:r>
              <a:rPr kumimoji="0" sz="2600" b="0" i="0" u="none" strike="noStrike" kern="0" cap="none" spc="-1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1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jaVu Serif Condensed"/>
              <a:cs typeface="DejaVu Serif Condense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0532" y="3657712"/>
            <a:ext cx="5563725" cy="20103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61148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70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10" dirty="0"/>
              <a:t>Control </a:t>
            </a:r>
            <a:r>
              <a:rPr spc="-45" dirty="0"/>
              <a:t>Coding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" y="1561938"/>
            <a:ext cx="5169535" cy="10179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words with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HD</a:t>
            </a:r>
            <a:r>
              <a:rPr kumimoji="0" sz="1575" b="0" i="0" u="none" strike="noStrike" kern="0" cap="none" spc="0" normalizeH="0" baseline="-2116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min</a:t>
            </a:r>
            <a:r>
              <a:rPr kumimoji="0" sz="1575" b="0" i="0" u="none" strike="noStrike" kern="0" cap="none" spc="172" normalizeH="0" baseline="-2116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00000.00111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arrives, what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original?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7650" y="2736850"/>
          <a:ext cx="6096000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Encoded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00000.00000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00000.11111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11111.00000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11111.11111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13572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70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10" dirty="0"/>
              <a:t>Control </a:t>
            </a:r>
            <a:r>
              <a:rPr spc="-45" dirty="0"/>
              <a:t>Coding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" y="1571038"/>
            <a:ext cx="8042275" cy="206502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many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redundant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(r)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correction?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message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added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correction</a:t>
            </a:r>
            <a:r>
              <a:rPr kumimoji="0" sz="1600" b="0" i="0" u="none" strike="noStrike" kern="0" cap="none" spc="4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m+r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many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legal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words?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1575" b="0" i="0" u="none" strike="noStrike" kern="0" cap="none" spc="-37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endParaRPr kumimoji="0" sz="1575" b="0" i="0" u="none" strike="noStrike" kern="0" cap="none" spc="0" normalizeH="0" baseline="26455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illegal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codes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code-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words?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n*(2</a:t>
            </a:r>
            <a:r>
              <a:rPr kumimoji="0" sz="1575" b="0" i="0" u="none" strike="noStrike" kern="0" cap="none" spc="-15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(n+1)*(2</a:t>
            </a:r>
            <a:r>
              <a:rPr kumimoji="0" sz="1575" b="0" i="0" u="none" strike="noStrike" kern="0" cap="none" spc="0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)&lt;2</a:t>
            </a:r>
            <a:r>
              <a:rPr kumimoji="0" sz="1575" b="0" i="0" u="none" strike="noStrike" kern="0" cap="none" spc="0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575" b="0" i="0" u="none" strike="noStrike" kern="0" cap="none" spc="195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=&gt;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(m+r+1)&lt;2</a:t>
            </a:r>
            <a:r>
              <a:rPr kumimoji="0" sz="1575" b="0" i="0" u="none" strike="noStrike" kern="0" cap="none" spc="-15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</a:t>
            </a:r>
            <a:endParaRPr kumimoji="0" sz="1575" b="0" i="0" u="none" strike="noStrike" kern="0" cap="none" spc="0" normalizeH="0" baseline="26455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184150" lvl="1" indent="-32702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minimum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(r)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parity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0363" y="3659504"/>
            <a:ext cx="2275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Example: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M=8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=&gt;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r&gt;=4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5495" y="3683889"/>
            <a:ext cx="31242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8445" algn="l"/>
                <a:tab pos="1795780" algn="l"/>
              </a:tabLst>
              <a:defRPr/>
            </a:pP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;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M=16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=&gt;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r&gt;=5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;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M=240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=&gt;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r&gt;=8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460421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5262" y="4537202"/>
            <a:ext cx="8255000" cy="1645285"/>
            <a:chOff x="445262" y="4537202"/>
            <a:chExt cx="8255000" cy="1645285"/>
          </a:xfrm>
        </p:grpSpPr>
        <p:sp>
          <p:nvSpPr>
            <p:cNvPr id="3" name="object 3"/>
            <p:cNvSpPr/>
            <p:nvPr/>
          </p:nvSpPr>
          <p:spPr>
            <a:xfrm>
              <a:off x="457962" y="4786122"/>
              <a:ext cx="8229600" cy="1335405"/>
            </a:xfrm>
            <a:custGeom>
              <a:avLst/>
              <a:gdLst/>
              <a:ahLst/>
              <a:cxnLst/>
              <a:rect l="l" t="t" r="r" b="b"/>
              <a:pathLst>
                <a:path w="8229600" h="1335404">
                  <a:moveTo>
                    <a:pt x="0" y="1335023"/>
                  </a:moveTo>
                  <a:lnTo>
                    <a:pt x="8229600" y="1335023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335023"/>
                  </a:lnTo>
                  <a:close/>
                </a:path>
              </a:pathLst>
            </a:custGeom>
            <a:ln w="254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69442" y="4549902"/>
              <a:ext cx="5760720" cy="472440"/>
            </a:xfrm>
            <a:custGeom>
              <a:avLst/>
              <a:gdLst/>
              <a:ahLst/>
              <a:cxnLst/>
              <a:rect l="l" t="t" r="r" b="b"/>
              <a:pathLst>
                <a:path w="5760720" h="472439">
                  <a:moveTo>
                    <a:pt x="5681980" y="0"/>
                  </a:moveTo>
                  <a:lnTo>
                    <a:pt x="78740" y="0"/>
                  </a:lnTo>
                  <a:lnTo>
                    <a:pt x="48091" y="6195"/>
                  </a:lnTo>
                  <a:lnTo>
                    <a:pt x="23063" y="23082"/>
                  </a:lnTo>
                  <a:lnTo>
                    <a:pt x="6188" y="48113"/>
                  </a:lnTo>
                  <a:lnTo>
                    <a:pt x="0" y="78740"/>
                  </a:lnTo>
                  <a:lnTo>
                    <a:pt x="0" y="393700"/>
                  </a:lnTo>
                  <a:lnTo>
                    <a:pt x="6188" y="424326"/>
                  </a:lnTo>
                  <a:lnTo>
                    <a:pt x="23063" y="449357"/>
                  </a:lnTo>
                  <a:lnTo>
                    <a:pt x="48091" y="466244"/>
                  </a:lnTo>
                  <a:lnTo>
                    <a:pt x="78740" y="472440"/>
                  </a:lnTo>
                  <a:lnTo>
                    <a:pt x="5681980" y="472440"/>
                  </a:lnTo>
                  <a:lnTo>
                    <a:pt x="5712606" y="466244"/>
                  </a:lnTo>
                  <a:lnTo>
                    <a:pt x="5737637" y="449357"/>
                  </a:lnTo>
                  <a:lnTo>
                    <a:pt x="5754524" y="424326"/>
                  </a:lnTo>
                  <a:lnTo>
                    <a:pt x="5760720" y="393700"/>
                  </a:lnTo>
                  <a:lnTo>
                    <a:pt x="5760720" y="78740"/>
                  </a:lnTo>
                  <a:lnTo>
                    <a:pt x="5754524" y="48113"/>
                  </a:lnTo>
                  <a:lnTo>
                    <a:pt x="5737637" y="23082"/>
                  </a:lnTo>
                  <a:lnTo>
                    <a:pt x="5712606" y="6195"/>
                  </a:lnTo>
                  <a:lnTo>
                    <a:pt x="568198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69442" y="4549902"/>
              <a:ext cx="5760720" cy="472440"/>
            </a:xfrm>
            <a:custGeom>
              <a:avLst/>
              <a:gdLst/>
              <a:ahLst/>
              <a:cxnLst/>
              <a:rect l="l" t="t" r="r" b="b"/>
              <a:pathLst>
                <a:path w="5760720" h="472439">
                  <a:moveTo>
                    <a:pt x="0" y="78740"/>
                  </a:moveTo>
                  <a:lnTo>
                    <a:pt x="6188" y="48113"/>
                  </a:lnTo>
                  <a:lnTo>
                    <a:pt x="23063" y="23082"/>
                  </a:lnTo>
                  <a:lnTo>
                    <a:pt x="48091" y="6195"/>
                  </a:lnTo>
                  <a:lnTo>
                    <a:pt x="78740" y="0"/>
                  </a:lnTo>
                  <a:lnTo>
                    <a:pt x="5681980" y="0"/>
                  </a:lnTo>
                  <a:lnTo>
                    <a:pt x="5712606" y="6195"/>
                  </a:lnTo>
                  <a:lnTo>
                    <a:pt x="5737637" y="23082"/>
                  </a:lnTo>
                  <a:lnTo>
                    <a:pt x="5754524" y="48113"/>
                  </a:lnTo>
                  <a:lnTo>
                    <a:pt x="5760720" y="78740"/>
                  </a:lnTo>
                  <a:lnTo>
                    <a:pt x="5760720" y="393700"/>
                  </a:lnTo>
                  <a:lnTo>
                    <a:pt x="5754524" y="424326"/>
                  </a:lnTo>
                  <a:lnTo>
                    <a:pt x="5737637" y="449357"/>
                  </a:lnTo>
                  <a:lnTo>
                    <a:pt x="5712606" y="466244"/>
                  </a:lnTo>
                  <a:lnTo>
                    <a:pt x="5681980" y="472440"/>
                  </a:lnTo>
                  <a:lnTo>
                    <a:pt x="78740" y="472440"/>
                  </a:lnTo>
                  <a:lnTo>
                    <a:pt x="48091" y="466244"/>
                  </a:lnTo>
                  <a:lnTo>
                    <a:pt x="23063" y="449357"/>
                  </a:lnTo>
                  <a:lnTo>
                    <a:pt x="6188" y="424326"/>
                  </a:lnTo>
                  <a:lnTo>
                    <a:pt x="0" y="393700"/>
                  </a:lnTo>
                  <a:lnTo>
                    <a:pt x="0" y="7874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70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10" dirty="0"/>
              <a:t>Control </a:t>
            </a:r>
            <a:r>
              <a:rPr spc="-45" dirty="0"/>
              <a:t>Coding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45262" y="1598930"/>
            <a:ext cx="8255000" cy="1395730"/>
            <a:chOff x="445262" y="1598930"/>
            <a:chExt cx="8255000" cy="1395730"/>
          </a:xfrm>
        </p:grpSpPr>
        <p:sp>
          <p:nvSpPr>
            <p:cNvPr id="8" name="object 8"/>
            <p:cNvSpPr/>
            <p:nvPr/>
          </p:nvSpPr>
          <p:spPr>
            <a:xfrm>
              <a:off x="457962" y="1847850"/>
              <a:ext cx="8229600" cy="1134110"/>
            </a:xfrm>
            <a:custGeom>
              <a:avLst/>
              <a:gdLst/>
              <a:ahLst/>
              <a:cxnLst/>
              <a:rect l="l" t="t" r="r" b="b"/>
              <a:pathLst>
                <a:path w="8229600" h="1134110">
                  <a:moveTo>
                    <a:pt x="0" y="1133855"/>
                  </a:moveTo>
                  <a:lnTo>
                    <a:pt x="8229600" y="1133855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33855"/>
                  </a:lnTo>
                  <a:close/>
                </a:path>
              </a:pathLst>
            </a:custGeom>
            <a:ln w="254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69442" y="1611630"/>
              <a:ext cx="5760720" cy="472440"/>
            </a:xfrm>
            <a:custGeom>
              <a:avLst/>
              <a:gdLst/>
              <a:ahLst/>
              <a:cxnLst/>
              <a:rect l="l" t="t" r="r" b="b"/>
              <a:pathLst>
                <a:path w="5760720" h="472439">
                  <a:moveTo>
                    <a:pt x="5681980" y="0"/>
                  </a:moveTo>
                  <a:lnTo>
                    <a:pt x="78740" y="0"/>
                  </a:lnTo>
                  <a:lnTo>
                    <a:pt x="48091" y="6195"/>
                  </a:lnTo>
                  <a:lnTo>
                    <a:pt x="23063" y="23082"/>
                  </a:lnTo>
                  <a:lnTo>
                    <a:pt x="6188" y="48113"/>
                  </a:lnTo>
                  <a:lnTo>
                    <a:pt x="0" y="78740"/>
                  </a:lnTo>
                  <a:lnTo>
                    <a:pt x="0" y="393700"/>
                  </a:lnTo>
                  <a:lnTo>
                    <a:pt x="6188" y="424326"/>
                  </a:lnTo>
                  <a:lnTo>
                    <a:pt x="23063" y="449357"/>
                  </a:lnTo>
                  <a:lnTo>
                    <a:pt x="48091" y="466244"/>
                  </a:lnTo>
                  <a:lnTo>
                    <a:pt x="78740" y="472440"/>
                  </a:lnTo>
                  <a:lnTo>
                    <a:pt x="5681980" y="472440"/>
                  </a:lnTo>
                  <a:lnTo>
                    <a:pt x="5712606" y="466244"/>
                  </a:lnTo>
                  <a:lnTo>
                    <a:pt x="5737637" y="449357"/>
                  </a:lnTo>
                  <a:lnTo>
                    <a:pt x="5754524" y="424326"/>
                  </a:lnTo>
                  <a:lnTo>
                    <a:pt x="5760720" y="393700"/>
                  </a:lnTo>
                  <a:lnTo>
                    <a:pt x="5760720" y="78740"/>
                  </a:lnTo>
                  <a:lnTo>
                    <a:pt x="5754524" y="48113"/>
                  </a:lnTo>
                  <a:lnTo>
                    <a:pt x="5737637" y="23082"/>
                  </a:lnTo>
                  <a:lnTo>
                    <a:pt x="5712606" y="6195"/>
                  </a:lnTo>
                  <a:lnTo>
                    <a:pt x="568198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69442" y="1611630"/>
              <a:ext cx="5760720" cy="472440"/>
            </a:xfrm>
            <a:custGeom>
              <a:avLst/>
              <a:gdLst/>
              <a:ahLst/>
              <a:cxnLst/>
              <a:rect l="l" t="t" r="r" b="b"/>
              <a:pathLst>
                <a:path w="5760720" h="472439">
                  <a:moveTo>
                    <a:pt x="0" y="78740"/>
                  </a:moveTo>
                  <a:lnTo>
                    <a:pt x="6188" y="48113"/>
                  </a:lnTo>
                  <a:lnTo>
                    <a:pt x="23063" y="23082"/>
                  </a:lnTo>
                  <a:lnTo>
                    <a:pt x="48091" y="6195"/>
                  </a:lnTo>
                  <a:lnTo>
                    <a:pt x="78740" y="0"/>
                  </a:lnTo>
                  <a:lnTo>
                    <a:pt x="5681980" y="0"/>
                  </a:lnTo>
                  <a:lnTo>
                    <a:pt x="5712606" y="6195"/>
                  </a:lnTo>
                  <a:lnTo>
                    <a:pt x="5737637" y="23082"/>
                  </a:lnTo>
                  <a:lnTo>
                    <a:pt x="5754524" y="48113"/>
                  </a:lnTo>
                  <a:lnTo>
                    <a:pt x="5760720" y="78740"/>
                  </a:lnTo>
                  <a:lnTo>
                    <a:pt x="5760720" y="393700"/>
                  </a:lnTo>
                  <a:lnTo>
                    <a:pt x="5754524" y="424326"/>
                  </a:lnTo>
                  <a:lnTo>
                    <a:pt x="5737637" y="449357"/>
                  </a:lnTo>
                  <a:lnTo>
                    <a:pt x="5712606" y="466244"/>
                  </a:lnTo>
                  <a:lnTo>
                    <a:pt x="5681980" y="472440"/>
                  </a:lnTo>
                  <a:lnTo>
                    <a:pt x="78740" y="472440"/>
                  </a:lnTo>
                  <a:lnTo>
                    <a:pt x="48091" y="466244"/>
                  </a:lnTo>
                  <a:lnTo>
                    <a:pt x="23063" y="449357"/>
                  </a:lnTo>
                  <a:lnTo>
                    <a:pt x="6188" y="424326"/>
                  </a:lnTo>
                  <a:lnTo>
                    <a:pt x="0" y="393700"/>
                  </a:lnTo>
                  <a:lnTo>
                    <a:pt x="0" y="7874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83360" y="1694179"/>
            <a:ext cx="6249670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5420" marR="0" lvl="0" indent="-172720" defTabSz="914400" eaLnBrk="1" fontAlgn="auto" latinLnBrk="0" hangingPunct="1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54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Encoder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overhead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4785" marR="5080" lvl="0" indent="-172720" defTabSz="914400" eaLnBrk="1" fontAlgn="auto" latinLnBrk="0" hangingPunct="1">
              <a:lnSpc>
                <a:spcPts val="1660"/>
              </a:lnSpc>
              <a:spcBef>
                <a:spcPts val="284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78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Decoder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requests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(Automatic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Repeat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request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(ARQ))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5262" y="3055873"/>
            <a:ext cx="8255000" cy="1419860"/>
            <a:chOff x="445262" y="3055873"/>
            <a:chExt cx="8255000" cy="1419860"/>
          </a:xfrm>
        </p:grpSpPr>
        <p:sp>
          <p:nvSpPr>
            <p:cNvPr id="13" name="object 13"/>
            <p:cNvSpPr/>
            <p:nvPr/>
          </p:nvSpPr>
          <p:spPr>
            <a:xfrm>
              <a:off x="457962" y="3303269"/>
              <a:ext cx="8229600" cy="1160145"/>
            </a:xfrm>
            <a:custGeom>
              <a:avLst/>
              <a:gdLst/>
              <a:ahLst/>
              <a:cxnLst/>
              <a:rect l="l" t="t" r="r" b="b"/>
              <a:pathLst>
                <a:path w="8229600" h="1160145">
                  <a:moveTo>
                    <a:pt x="0" y="1159763"/>
                  </a:moveTo>
                  <a:lnTo>
                    <a:pt x="8229600" y="1159763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59763"/>
                  </a:lnTo>
                  <a:close/>
                </a:path>
              </a:pathLst>
            </a:custGeom>
            <a:ln w="254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69442" y="3068573"/>
              <a:ext cx="5760720" cy="471170"/>
            </a:xfrm>
            <a:custGeom>
              <a:avLst/>
              <a:gdLst/>
              <a:ahLst/>
              <a:cxnLst/>
              <a:rect l="l" t="t" r="r" b="b"/>
              <a:pathLst>
                <a:path w="5760720" h="471170">
                  <a:moveTo>
                    <a:pt x="5682234" y="0"/>
                  </a:moveTo>
                  <a:lnTo>
                    <a:pt x="78486" y="0"/>
                  </a:lnTo>
                  <a:lnTo>
                    <a:pt x="47936" y="6173"/>
                  </a:lnTo>
                  <a:lnTo>
                    <a:pt x="22988" y="23002"/>
                  </a:lnTo>
                  <a:lnTo>
                    <a:pt x="6168" y="47952"/>
                  </a:lnTo>
                  <a:lnTo>
                    <a:pt x="0" y="78486"/>
                  </a:lnTo>
                  <a:lnTo>
                    <a:pt x="0" y="392429"/>
                  </a:lnTo>
                  <a:lnTo>
                    <a:pt x="6168" y="422963"/>
                  </a:lnTo>
                  <a:lnTo>
                    <a:pt x="22988" y="447913"/>
                  </a:lnTo>
                  <a:lnTo>
                    <a:pt x="47936" y="464742"/>
                  </a:lnTo>
                  <a:lnTo>
                    <a:pt x="78486" y="470915"/>
                  </a:lnTo>
                  <a:lnTo>
                    <a:pt x="5682234" y="470915"/>
                  </a:lnTo>
                  <a:lnTo>
                    <a:pt x="5712767" y="464742"/>
                  </a:lnTo>
                  <a:lnTo>
                    <a:pt x="5737717" y="447913"/>
                  </a:lnTo>
                  <a:lnTo>
                    <a:pt x="5754546" y="422963"/>
                  </a:lnTo>
                  <a:lnTo>
                    <a:pt x="5760720" y="392429"/>
                  </a:lnTo>
                  <a:lnTo>
                    <a:pt x="5760720" y="78486"/>
                  </a:lnTo>
                  <a:lnTo>
                    <a:pt x="5754546" y="47952"/>
                  </a:lnTo>
                  <a:lnTo>
                    <a:pt x="5737717" y="23002"/>
                  </a:lnTo>
                  <a:lnTo>
                    <a:pt x="5712767" y="6173"/>
                  </a:lnTo>
                  <a:lnTo>
                    <a:pt x="5682234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69442" y="3068573"/>
              <a:ext cx="5760720" cy="471170"/>
            </a:xfrm>
            <a:custGeom>
              <a:avLst/>
              <a:gdLst/>
              <a:ahLst/>
              <a:cxnLst/>
              <a:rect l="l" t="t" r="r" b="b"/>
              <a:pathLst>
                <a:path w="5760720" h="471170">
                  <a:moveTo>
                    <a:pt x="0" y="78486"/>
                  </a:moveTo>
                  <a:lnTo>
                    <a:pt x="6168" y="47952"/>
                  </a:lnTo>
                  <a:lnTo>
                    <a:pt x="22988" y="23002"/>
                  </a:lnTo>
                  <a:lnTo>
                    <a:pt x="47936" y="6173"/>
                  </a:lnTo>
                  <a:lnTo>
                    <a:pt x="78486" y="0"/>
                  </a:lnTo>
                  <a:lnTo>
                    <a:pt x="5682234" y="0"/>
                  </a:lnTo>
                  <a:lnTo>
                    <a:pt x="5712767" y="6173"/>
                  </a:lnTo>
                  <a:lnTo>
                    <a:pt x="5737717" y="23002"/>
                  </a:lnTo>
                  <a:lnTo>
                    <a:pt x="5754546" y="47952"/>
                  </a:lnTo>
                  <a:lnTo>
                    <a:pt x="5760720" y="78486"/>
                  </a:lnTo>
                  <a:lnTo>
                    <a:pt x="5760720" y="392429"/>
                  </a:lnTo>
                  <a:lnTo>
                    <a:pt x="5754546" y="422963"/>
                  </a:lnTo>
                  <a:lnTo>
                    <a:pt x="5737717" y="447913"/>
                  </a:lnTo>
                  <a:lnTo>
                    <a:pt x="5712767" y="464742"/>
                  </a:lnTo>
                  <a:lnTo>
                    <a:pt x="5682234" y="470915"/>
                  </a:lnTo>
                  <a:lnTo>
                    <a:pt x="78486" y="470915"/>
                  </a:lnTo>
                  <a:lnTo>
                    <a:pt x="47936" y="464742"/>
                  </a:lnTo>
                  <a:lnTo>
                    <a:pt x="22988" y="447913"/>
                  </a:lnTo>
                  <a:lnTo>
                    <a:pt x="6168" y="422963"/>
                  </a:lnTo>
                  <a:lnTo>
                    <a:pt x="0" y="392429"/>
                  </a:lnTo>
                  <a:lnTo>
                    <a:pt x="0" y="7848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83360" y="3151123"/>
            <a:ext cx="554990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Forward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Correction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(FEC)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5420" marR="0" lvl="0" indent="-172720" defTabSz="914400" eaLnBrk="1" fontAlgn="auto" latinLnBrk="0" hangingPunct="1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54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Encoder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overhead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enable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correction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decoder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5420" marR="0" lvl="0" indent="-17272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54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Avoids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ARQ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5420" marR="0" lvl="0" indent="-172720" defTabSz="91440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54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overhead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increased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complexity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3360" y="4633340"/>
            <a:ext cx="6828790" cy="1373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Hybrid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ARQ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5420" marR="0" lvl="0" indent="-172720" defTabSz="914400" eaLnBrk="1" fontAlgn="auto" latinLnBrk="0" hangingPunct="1">
              <a:lnSpc>
                <a:spcPts val="1789"/>
              </a:lnSpc>
              <a:spcBef>
                <a:spcPts val="153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54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messages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FEC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decoding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successful,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request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4785" marR="0" lvl="0" indent="0" defTabSz="914400" eaLnBrk="1" fontAlgn="auto" latinLnBrk="0" hangingPunct="1">
              <a:lnSpc>
                <a:spcPts val="17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4785" marR="450850" lvl="0" indent="-172720" defTabSz="914400" eaLnBrk="1" fontAlgn="auto" latinLnBrk="0" hangingPunct="1">
              <a:lnSpc>
                <a:spcPts val="166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78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messages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detectioin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error,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request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FEC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source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16576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70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10" dirty="0"/>
              <a:t>Control </a:t>
            </a:r>
            <a:r>
              <a:rPr spc="-45" dirty="0"/>
              <a:t>Coding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674" rIns="0" bIns="0" rtlCol="0">
            <a:spAutoFit/>
          </a:bodyPr>
          <a:lstStyle/>
          <a:p>
            <a:pPr marL="359410" marR="737235" indent="-342900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9410" algn="l"/>
              </a:tabLst>
            </a:pPr>
            <a:r>
              <a:rPr sz="2000" dirty="0"/>
              <a:t>In</a:t>
            </a:r>
            <a:r>
              <a:rPr sz="2000" spc="-35" dirty="0"/>
              <a:t> </a:t>
            </a:r>
            <a:r>
              <a:rPr sz="2000" dirty="0"/>
              <a:t>some</a:t>
            </a:r>
            <a:r>
              <a:rPr sz="2000" spc="-35" dirty="0"/>
              <a:t> </a:t>
            </a:r>
            <a:r>
              <a:rPr sz="2000" dirty="0"/>
              <a:t>scenarios,</a:t>
            </a:r>
            <a:r>
              <a:rPr sz="2000" spc="-60" dirty="0"/>
              <a:t> </a:t>
            </a:r>
            <a:r>
              <a:rPr sz="2000" dirty="0"/>
              <a:t>error</a:t>
            </a:r>
            <a:r>
              <a:rPr sz="2000" spc="-50" dirty="0"/>
              <a:t> </a:t>
            </a:r>
            <a:r>
              <a:rPr sz="2000" dirty="0"/>
              <a:t>detection</a:t>
            </a:r>
            <a:r>
              <a:rPr sz="2000" spc="-60" dirty="0"/>
              <a:t> </a:t>
            </a:r>
            <a:r>
              <a:rPr sz="2000" dirty="0"/>
              <a:t>with</a:t>
            </a:r>
            <a:r>
              <a:rPr sz="2000" spc="-15" dirty="0"/>
              <a:t> </a:t>
            </a:r>
            <a:r>
              <a:rPr sz="2000" dirty="0"/>
              <a:t>retransmission</a:t>
            </a:r>
            <a:r>
              <a:rPr sz="2000" spc="-65" dirty="0"/>
              <a:t> </a:t>
            </a:r>
            <a:r>
              <a:rPr sz="2000" dirty="0"/>
              <a:t>is</a:t>
            </a:r>
            <a:r>
              <a:rPr sz="2000" spc="-20" dirty="0"/>
              <a:t> more </a:t>
            </a:r>
            <a:r>
              <a:rPr sz="2000" dirty="0"/>
              <a:t>efficient</a:t>
            </a:r>
            <a:r>
              <a:rPr sz="2000" spc="-30" dirty="0"/>
              <a:t> </a:t>
            </a:r>
            <a:r>
              <a:rPr sz="2000" dirty="0"/>
              <a:t>than</a:t>
            </a:r>
            <a:r>
              <a:rPr sz="2000" spc="-15" dirty="0"/>
              <a:t> </a:t>
            </a:r>
            <a:r>
              <a:rPr sz="2000" dirty="0"/>
              <a:t>error</a:t>
            </a:r>
            <a:r>
              <a:rPr sz="2000" spc="-50" dirty="0"/>
              <a:t> </a:t>
            </a:r>
            <a:r>
              <a:rPr sz="2000" spc="-10" dirty="0"/>
              <a:t>correction</a:t>
            </a:r>
            <a:endParaRPr sz="2000"/>
          </a:p>
          <a:p>
            <a:pPr marL="35877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8775" algn="l"/>
              </a:tabLst>
            </a:pPr>
            <a:r>
              <a:rPr sz="2000" i="1" spc="-10" dirty="0">
                <a:latin typeface="Arial"/>
                <a:cs typeface="Arial"/>
              </a:rPr>
              <a:t>Example:</a:t>
            </a:r>
            <a:endParaRPr sz="2000">
              <a:latin typeface="Arial"/>
              <a:cs typeface="Arial"/>
            </a:endParaRPr>
          </a:p>
          <a:p>
            <a:pPr marL="687070" lvl="1" indent="-326390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7070" algn="l"/>
                <a:tab pos="2477770" algn="l"/>
              </a:tabLst>
            </a:pPr>
            <a:r>
              <a:rPr sz="1800" dirty="0">
                <a:latin typeface="Arial"/>
                <a:cs typeface="Arial"/>
              </a:rPr>
              <a:t>Error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10</a:t>
            </a:r>
            <a:r>
              <a:rPr sz="1800" spc="-15" baseline="25462" dirty="0">
                <a:latin typeface="Arial"/>
                <a:cs typeface="Arial"/>
              </a:rPr>
              <a:t>-</a:t>
            </a:r>
            <a:r>
              <a:rPr sz="1800" baseline="25462" dirty="0">
                <a:latin typeface="Arial"/>
                <a:cs typeface="Arial"/>
              </a:rPr>
              <a:t>6</a:t>
            </a:r>
            <a:r>
              <a:rPr sz="1800" spc="-7" baseline="25462" dirty="0">
                <a:latin typeface="Arial"/>
                <a:cs typeface="Arial"/>
              </a:rPr>
              <a:t> </a:t>
            </a:r>
            <a:r>
              <a:rPr sz="1800" spc="-15" baseline="25462" dirty="0">
                <a:latin typeface="Arial"/>
                <a:cs typeface="Arial"/>
              </a:rPr>
              <a:t>---</a:t>
            </a:r>
            <a:r>
              <a:rPr sz="1800" spc="-75" baseline="25462" dirty="0">
                <a:latin typeface="Arial"/>
                <a:cs typeface="Arial"/>
              </a:rPr>
              <a:t>-</a:t>
            </a:r>
            <a:r>
              <a:rPr sz="1800" baseline="25462" dirty="0">
                <a:latin typeface="Arial"/>
                <a:cs typeface="Arial"/>
              </a:rPr>
              <a:t>	</a:t>
            </a:r>
            <a:r>
              <a:rPr sz="1800" dirty="0">
                <a:latin typeface="Arial"/>
                <a:cs typeface="Arial"/>
              </a:rPr>
              <a:t>Block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size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1000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bits</a:t>
            </a:r>
            <a:endParaRPr sz="1800">
              <a:latin typeface="Arial"/>
              <a:cs typeface="Arial"/>
            </a:endParaRPr>
          </a:p>
          <a:p>
            <a:pPr marL="68707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7070" algn="l"/>
              </a:tabLst>
            </a:pPr>
            <a:r>
              <a:rPr sz="1800" dirty="0">
                <a:latin typeface="Arial"/>
                <a:cs typeface="Arial"/>
              </a:rPr>
              <a:t>Single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error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correcting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requires 10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  <a:p>
            <a:pPr marL="68707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7070" algn="l"/>
              </a:tabLst>
            </a:pPr>
            <a:r>
              <a:rPr sz="1800" dirty="0">
                <a:latin typeface="Arial"/>
                <a:cs typeface="Arial"/>
              </a:rPr>
              <a:t>Single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error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detection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requires 1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  <a:p>
            <a:pPr marL="68707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7070" algn="l"/>
                <a:tab pos="3430270" algn="l"/>
              </a:tabLst>
            </a:pPr>
            <a:r>
              <a:rPr sz="1800" dirty="0">
                <a:latin typeface="Arial"/>
                <a:cs typeface="Arial"/>
              </a:rPr>
              <a:t>Retransmission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block</a:t>
            </a:r>
            <a:r>
              <a:rPr sz="1800" dirty="0">
                <a:latin typeface="Arial"/>
                <a:cs typeface="Arial"/>
              </a:rPr>
              <a:t>	(=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1001 bits)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1000 blocks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efficient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2765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Burst</a:t>
            </a:r>
            <a:r>
              <a:rPr spc="-215" dirty="0"/>
              <a:t> </a:t>
            </a:r>
            <a:r>
              <a:rPr spc="-10" dirty="0"/>
              <a:t>Errors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8775" indent="-342265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8775" algn="l"/>
              </a:tabLst>
            </a:pPr>
            <a:r>
              <a:rPr sz="2600" dirty="0"/>
              <a:t>In</a:t>
            </a:r>
            <a:r>
              <a:rPr sz="2600" spc="-10" dirty="0"/>
              <a:t> </a:t>
            </a:r>
            <a:r>
              <a:rPr sz="2600" dirty="0"/>
              <a:t>many</a:t>
            </a:r>
            <a:r>
              <a:rPr sz="2600" spc="-30" dirty="0"/>
              <a:t> </a:t>
            </a:r>
            <a:r>
              <a:rPr sz="2600" dirty="0"/>
              <a:t>scenarios,</a:t>
            </a:r>
            <a:r>
              <a:rPr sz="2600" spc="-40" dirty="0"/>
              <a:t> </a:t>
            </a:r>
            <a:r>
              <a:rPr sz="2600" dirty="0"/>
              <a:t>errors</a:t>
            </a:r>
            <a:r>
              <a:rPr sz="2600" spc="-15" dirty="0"/>
              <a:t> </a:t>
            </a:r>
            <a:r>
              <a:rPr sz="2600" dirty="0"/>
              <a:t>are</a:t>
            </a:r>
            <a:r>
              <a:rPr sz="2600" spc="-15" dirty="0"/>
              <a:t> </a:t>
            </a:r>
            <a:r>
              <a:rPr sz="2600" dirty="0"/>
              <a:t>seen</a:t>
            </a:r>
            <a:r>
              <a:rPr sz="2600" spc="-15" dirty="0"/>
              <a:t> </a:t>
            </a:r>
            <a:r>
              <a:rPr sz="2600" dirty="0"/>
              <a:t>as</a:t>
            </a:r>
            <a:r>
              <a:rPr sz="2600" spc="-30" dirty="0"/>
              <a:t> </a:t>
            </a:r>
            <a:r>
              <a:rPr sz="2600" dirty="0"/>
              <a:t>burst</a:t>
            </a:r>
            <a:r>
              <a:rPr sz="2600" spc="-15" dirty="0"/>
              <a:t> </a:t>
            </a:r>
            <a:r>
              <a:rPr sz="2600" dirty="0"/>
              <a:t>of</a:t>
            </a:r>
            <a:r>
              <a:rPr sz="2600" spc="-15" dirty="0"/>
              <a:t> </a:t>
            </a:r>
            <a:r>
              <a:rPr sz="2600" spc="-10" dirty="0"/>
              <a:t>errors</a:t>
            </a:r>
            <a:endParaRPr sz="2600"/>
          </a:p>
          <a:p>
            <a:pPr marL="359410" marR="409575" indent="-342900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9410" algn="l"/>
              </a:tabLst>
            </a:pPr>
            <a:r>
              <a:rPr sz="2600" dirty="0"/>
              <a:t>FEC</a:t>
            </a:r>
            <a:r>
              <a:rPr sz="2600" spc="-25" dirty="0"/>
              <a:t> </a:t>
            </a:r>
            <a:r>
              <a:rPr sz="2600" dirty="0"/>
              <a:t>codes</a:t>
            </a:r>
            <a:r>
              <a:rPr sz="2600" spc="-40" dirty="0"/>
              <a:t> </a:t>
            </a:r>
            <a:r>
              <a:rPr sz="2600" dirty="0"/>
              <a:t>allow</a:t>
            </a:r>
            <a:r>
              <a:rPr sz="2600" spc="-25" dirty="0"/>
              <a:t> </a:t>
            </a:r>
            <a:r>
              <a:rPr sz="2600" dirty="0"/>
              <a:t>correction</a:t>
            </a:r>
            <a:r>
              <a:rPr sz="2600" spc="-40" dirty="0"/>
              <a:t> </a:t>
            </a:r>
            <a:r>
              <a:rPr sz="2600" dirty="0"/>
              <a:t>of</a:t>
            </a:r>
            <a:r>
              <a:rPr sz="2600" spc="-10" dirty="0"/>
              <a:t> </a:t>
            </a:r>
            <a:r>
              <a:rPr sz="2600" dirty="0"/>
              <a:t>a</a:t>
            </a:r>
            <a:r>
              <a:rPr sz="2600" spc="-25" dirty="0"/>
              <a:t> </a:t>
            </a:r>
            <a:r>
              <a:rPr sz="2600" dirty="0"/>
              <a:t>limited</a:t>
            </a:r>
            <a:r>
              <a:rPr sz="2600" spc="-30" dirty="0"/>
              <a:t> </a:t>
            </a:r>
            <a:r>
              <a:rPr sz="2600" dirty="0"/>
              <a:t>number</a:t>
            </a:r>
            <a:r>
              <a:rPr sz="2600" spc="-25" dirty="0"/>
              <a:t> of </a:t>
            </a:r>
            <a:r>
              <a:rPr sz="2600" dirty="0"/>
              <a:t>errors</a:t>
            </a:r>
            <a:r>
              <a:rPr sz="2600" spc="-20" dirty="0"/>
              <a:t> </a:t>
            </a:r>
            <a:r>
              <a:rPr sz="2600" dirty="0"/>
              <a:t>per</a:t>
            </a:r>
            <a:r>
              <a:rPr sz="2600" spc="-15" dirty="0"/>
              <a:t> </a:t>
            </a:r>
            <a:r>
              <a:rPr sz="2600" spc="-20" dirty="0"/>
              <a:t>block</a:t>
            </a:r>
            <a:endParaRPr sz="2600"/>
          </a:p>
          <a:p>
            <a:pPr marL="359410" marR="224154" indent="-342900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9410" algn="l"/>
              </a:tabLst>
            </a:pPr>
            <a:r>
              <a:rPr sz="2600" dirty="0"/>
              <a:t>Burst</a:t>
            </a:r>
            <a:r>
              <a:rPr sz="2600" spc="-20" dirty="0"/>
              <a:t> </a:t>
            </a:r>
            <a:r>
              <a:rPr sz="2600" dirty="0"/>
              <a:t>errors</a:t>
            </a:r>
            <a:r>
              <a:rPr sz="2600" spc="-20" dirty="0"/>
              <a:t> </a:t>
            </a:r>
            <a:r>
              <a:rPr sz="2600" dirty="0"/>
              <a:t>may</a:t>
            </a:r>
            <a:r>
              <a:rPr sz="2600" spc="-30" dirty="0"/>
              <a:t> </a:t>
            </a:r>
            <a:r>
              <a:rPr sz="2600" dirty="0"/>
              <a:t>prevent</a:t>
            </a:r>
            <a:r>
              <a:rPr sz="2600" spc="-30" dirty="0"/>
              <a:t> </a:t>
            </a:r>
            <a:r>
              <a:rPr sz="2600" dirty="0"/>
              <a:t>decoders</a:t>
            </a:r>
            <a:r>
              <a:rPr sz="2600" spc="-30" dirty="0"/>
              <a:t> </a:t>
            </a:r>
            <a:r>
              <a:rPr sz="2600" dirty="0"/>
              <a:t>from</a:t>
            </a:r>
            <a:r>
              <a:rPr sz="2600" spc="-15" dirty="0"/>
              <a:t> </a:t>
            </a:r>
            <a:r>
              <a:rPr sz="2600" spc="-10" dirty="0"/>
              <a:t>recovering </a:t>
            </a:r>
            <a:r>
              <a:rPr sz="2600" dirty="0"/>
              <a:t>the</a:t>
            </a:r>
            <a:r>
              <a:rPr sz="2600" spc="-15" dirty="0"/>
              <a:t> </a:t>
            </a:r>
            <a:r>
              <a:rPr sz="2600" dirty="0"/>
              <a:t>correct</a:t>
            </a:r>
            <a:r>
              <a:rPr sz="2600" spc="-35" dirty="0"/>
              <a:t> </a:t>
            </a:r>
            <a:r>
              <a:rPr sz="2600" spc="-10" dirty="0"/>
              <a:t>message</a:t>
            </a:r>
            <a:endParaRPr sz="2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3790188"/>
            <a:ext cx="5123688" cy="23820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13582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Interleaving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4711"/>
            <a:ext cx="7726680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modify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order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symbol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 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source</a:t>
            </a:r>
            <a:r>
              <a:rPr kumimoji="0" sz="2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them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2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allow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proper</a:t>
            </a:r>
            <a:r>
              <a:rPr kumimoji="0" sz="2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operation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FEC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0190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Interleaving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762" y="1740909"/>
            <a:ext cx="7062891" cy="43713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829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26625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733800" y="6678464"/>
            <a:ext cx="18362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8490204" y="6471075"/>
            <a:ext cx="14795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2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624965"/>
            <a:ext cx="7957820" cy="3538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678815" indent="-34480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400" spc="5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course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introduces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underlying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concepts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principles </a:t>
            </a:r>
            <a:r>
              <a:rPr sz="2400" spc="5" dirty="0">
                <a:latin typeface="Arial MT"/>
                <a:cs typeface="Arial MT"/>
              </a:rPr>
              <a:t>of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Communication </a:t>
            </a:r>
            <a:r>
              <a:rPr lang="en-US" sz="2400" dirty="0" err="1">
                <a:latin typeface="Arial MT"/>
                <a:cs typeface="Arial MT"/>
              </a:rPr>
              <a:t>Networks</a:t>
            </a:r>
            <a:r>
              <a:rPr sz="2400" spc="-5" dirty="0" err="1">
                <a:latin typeface="Arial MT"/>
                <a:cs typeface="Arial MT"/>
              </a:rPr>
              <a:t>s</a:t>
            </a:r>
            <a:r>
              <a:rPr sz="2400" spc="-5" dirty="0"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400" dirty="0">
                <a:latin typeface="Arial MT"/>
                <a:cs typeface="Arial MT"/>
              </a:rPr>
              <a:t>It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presents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different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components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network</a:t>
            </a:r>
            <a:r>
              <a:rPr sz="2400" dirty="0">
                <a:latin typeface="Arial MT"/>
                <a:cs typeface="Arial MT"/>
              </a:rPr>
              <a:t> and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how</a:t>
            </a: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these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components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fit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together.</a:t>
            </a:r>
          </a:p>
          <a:p>
            <a:pPr marL="356870" marR="59944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400" spc="5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layers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functionalities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implemented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 </a:t>
            </a:r>
            <a:r>
              <a:rPr sz="2400" spc="-5" dirty="0">
                <a:latin typeface="Arial MT"/>
                <a:cs typeface="Arial MT"/>
              </a:rPr>
              <a:t>network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nodes are </a:t>
            </a:r>
            <a:r>
              <a:rPr sz="2400" spc="-5" dirty="0">
                <a:latin typeface="Arial MT"/>
                <a:cs typeface="Arial MT"/>
              </a:rPr>
              <a:t>investigated </a:t>
            </a:r>
            <a:r>
              <a:rPr sz="2400" dirty="0">
                <a:latin typeface="Arial MT"/>
                <a:cs typeface="Arial MT"/>
              </a:rPr>
              <a:t>and the </a:t>
            </a:r>
            <a:r>
              <a:rPr sz="2400" spc="-5" dirty="0">
                <a:latin typeface="Arial MT"/>
                <a:cs typeface="Arial MT"/>
              </a:rPr>
              <a:t>underlying design </a:t>
            </a:r>
            <a:r>
              <a:rPr sz="2400" dirty="0">
                <a:latin typeface="Arial MT"/>
                <a:cs typeface="Arial MT"/>
              </a:rPr>
              <a:t> concepts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discussed.</a:t>
            </a: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400" spc="5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course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 </a:t>
            </a:r>
            <a:r>
              <a:rPr sz="2400" spc="-5" dirty="0">
                <a:latin typeface="Arial MT"/>
                <a:cs typeface="Arial MT"/>
              </a:rPr>
              <a:t>designed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graduate level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with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practical</a:t>
            </a:r>
            <a:endParaRPr sz="2400" dirty="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assignments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short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projects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762000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Applications</a:t>
            </a:r>
            <a:r>
              <a:rPr spc="-5" dirty="0"/>
              <a:t> of</a:t>
            </a:r>
            <a:r>
              <a:rPr spc="10" dirty="0"/>
              <a:t> </a:t>
            </a:r>
            <a:r>
              <a:rPr spc="-30" dirty="0"/>
              <a:t>Computer </a:t>
            </a:r>
            <a:r>
              <a:rPr spc="-40" dirty="0"/>
              <a:t>Networks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20</a:t>
            </a:fld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566557"/>
            <a:ext cx="4164329" cy="44888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Access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spc="25" dirty="0">
                <a:latin typeface="Arial MT"/>
                <a:cs typeface="Arial MT"/>
              </a:rPr>
              <a:t>Web</a:t>
            </a:r>
            <a:r>
              <a:rPr sz="1600" spc="-1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Browsing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Online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navigation</a:t>
            </a:r>
            <a:endParaRPr sz="16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6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Person 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Person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Communication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Instant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Messaging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spc="5" dirty="0">
                <a:latin typeface="Arial MT"/>
                <a:cs typeface="Arial MT"/>
              </a:rPr>
              <a:t>Social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Networks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Video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Calling</a:t>
            </a:r>
            <a:endParaRPr sz="16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6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Electronic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Commerce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0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spc="5" dirty="0">
                <a:latin typeface="Arial MT"/>
                <a:cs typeface="Arial MT"/>
              </a:rPr>
              <a:t>Business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Consumer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(B2C)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spc="5" dirty="0">
                <a:latin typeface="Arial MT"/>
                <a:cs typeface="Arial MT"/>
              </a:rPr>
              <a:t>Business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Business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(B2B)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Government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consumer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(G2C)</a:t>
            </a:r>
            <a:endParaRPr sz="16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6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Entertainment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spc="5" dirty="0">
                <a:latin typeface="Arial MT"/>
                <a:cs typeface="Arial MT"/>
              </a:rPr>
              <a:t>IPTV</a:t>
            </a:r>
            <a:endParaRPr sz="16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6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Internet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Things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Interleaving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79448"/>
            <a:ext cx="7467600" cy="43723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49351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6861809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Cyclic</a:t>
            </a:r>
            <a:r>
              <a:rPr spc="-70" dirty="0"/>
              <a:t> </a:t>
            </a:r>
            <a:r>
              <a:rPr spc="-95" dirty="0"/>
              <a:t>Redundancy</a:t>
            </a:r>
            <a:r>
              <a:rPr spc="-150" dirty="0"/>
              <a:t> </a:t>
            </a:r>
            <a:r>
              <a:rPr spc="-60" dirty="0"/>
              <a:t>Check</a:t>
            </a:r>
            <a:r>
              <a:rPr spc="-105" dirty="0"/>
              <a:t> </a:t>
            </a:r>
            <a:r>
              <a:rPr spc="-85" dirty="0"/>
              <a:t>(CRC)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711"/>
            <a:ext cx="744982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Redundancy</a:t>
            </a:r>
            <a:r>
              <a:rPr kumimoji="0" sz="2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added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block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bytes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uses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cyclic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codes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verify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block.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922852"/>
            <a:ext cx="419671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Some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standardized</a:t>
            </a:r>
            <a:r>
              <a:rPr kumimoji="0" sz="2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CRCs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8079" y="2490216"/>
            <a:ext cx="3634846" cy="1933955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60450" y="4509770"/>
          <a:ext cx="6705600" cy="1482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Length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Example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5" dirty="0">
                          <a:latin typeface="Arial"/>
                          <a:cs typeface="Arial"/>
                        </a:rPr>
                        <a:t>CRC-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DVB-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S2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CRC-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Bluetooth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CRC-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32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32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Ethernet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17676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Elementary</a:t>
            </a:r>
            <a:r>
              <a:rPr spc="-90" dirty="0"/>
              <a:t> </a:t>
            </a:r>
            <a:r>
              <a:rPr dirty="0"/>
              <a:t>DL</a:t>
            </a:r>
            <a:r>
              <a:rPr spc="-105" dirty="0"/>
              <a:t> </a:t>
            </a:r>
            <a:r>
              <a:rPr spc="-10"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4135"/>
            <a:ext cx="3742054" cy="39058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Assumptions: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40640" lvl="1" indent="-32702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stream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Checksum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signaled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223520" lvl="1" indent="-32702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NL,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DL,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independent processes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81280" lvl="1" indent="-32702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oriented,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reliable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needed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=&gt;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copy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exact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should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5336" y="2926616"/>
            <a:ext cx="3016965" cy="19196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50802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45" dirty="0"/>
              <a:t> </a:t>
            </a:r>
            <a:r>
              <a:rPr spc="-120" dirty="0"/>
              <a:t>Link:</a:t>
            </a:r>
            <a:r>
              <a:rPr spc="-140" dirty="0"/>
              <a:t> </a:t>
            </a:r>
            <a:r>
              <a:rPr spc="-60" dirty="0"/>
              <a:t>Flow</a:t>
            </a:r>
            <a:r>
              <a:rPr spc="-14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" y="1624711"/>
            <a:ext cx="8102600" cy="4227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9100" marR="387985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419100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runs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systems</a:t>
            </a:r>
            <a:r>
              <a:rPr kumimoji="0" sz="2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possibly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hardware/software characteristics.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19100" marR="81280" lvl="0" indent="-342900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419100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sends</a:t>
            </a:r>
            <a:r>
              <a:rPr kumimoji="0" sz="2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its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2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𝑅</a:t>
            </a:r>
            <a:r>
              <a:rPr kumimoji="0" sz="2850" b="0" i="0" u="none" strike="noStrike" kern="0" cap="none" spc="0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𝑎</a:t>
            </a:r>
            <a:r>
              <a:rPr kumimoji="0" sz="2850" b="0" i="0" u="none" strike="noStrike" kern="0" cap="none" spc="472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process</a:t>
            </a:r>
            <a:r>
              <a:rPr kumimoji="0" sz="2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2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𝑅</a:t>
            </a:r>
            <a:r>
              <a:rPr kumimoji="0" sz="2850" b="0" i="0" u="none" strike="noStrike" kern="0" cap="none" spc="0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𝑏</a:t>
            </a:r>
            <a:r>
              <a:rPr kumimoji="0" sz="2850" b="0" i="0" u="none" strike="noStrike" kern="0" cap="none" spc="472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where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𝑅</a:t>
            </a:r>
            <a:r>
              <a:rPr kumimoji="0" sz="2850" b="0" i="0" u="none" strike="noStrike" kern="0" cap="none" spc="0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𝑎</a:t>
            </a:r>
            <a:r>
              <a:rPr kumimoji="0" sz="2850" b="0" i="0" u="none" strike="noStrike" kern="0" cap="none" spc="472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&gt;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𝑅</a:t>
            </a:r>
            <a:r>
              <a:rPr kumimoji="0" sz="2850" b="0" i="0" u="none" strike="noStrike" kern="0" cap="none" spc="-37" normalizeH="0" baseline="-160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𝑏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then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2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overloaded</a:t>
            </a:r>
            <a:r>
              <a:rPr kumimoji="0" sz="2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unable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 frames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correctly.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19100" marR="1579880" lvl="0" indent="-342900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419100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Therefore,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flow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mechanism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layer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18465" marR="0" lvl="0" indent="-342265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4184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solution: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Acknowledgment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67834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We</a:t>
            </a:r>
            <a:r>
              <a:rPr spc="-95" dirty="0"/>
              <a:t> </a:t>
            </a:r>
            <a:r>
              <a:rPr dirty="0"/>
              <a:t>Need</a:t>
            </a:r>
            <a:r>
              <a:rPr spc="-110" dirty="0"/>
              <a:t> </a:t>
            </a:r>
            <a:r>
              <a:rPr spc="125" dirty="0">
                <a:latin typeface="Arial"/>
                <a:cs typeface="Arial"/>
              </a:rPr>
              <a:t>“</a:t>
            </a:r>
            <a:r>
              <a:rPr spc="125" dirty="0"/>
              <a:t>ACK</a:t>
            </a:r>
            <a:r>
              <a:rPr spc="125" dirty="0">
                <a:latin typeface="Arial"/>
                <a:cs typeface="Arial"/>
              </a:rPr>
              <a:t>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792607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Node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Node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sending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next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" y="2427858"/>
            <a:ext cx="35502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 Time: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𝑇</a:t>
            </a:r>
            <a:r>
              <a:rPr kumimoji="0" sz="2175" b="0" i="0" u="none" strike="noStrike" kern="0" cap="none" spc="0" normalizeH="0" baseline="-1532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𝑓</a:t>
            </a:r>
            <a:r>
              <a:rPr kumimoji="0" sz="2175" b="0" i="0" u="none" strike="noStrike" kern="0" cap="none" spc="375" normalizeH="0" baseline="-1532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=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jaVu Serif Condensed"/>
              <a:cs typeface="DejaVu Serif Condense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79747" y="2613660"/>
            <a:ext cx="2316480" cy="17145"/>
          </a:xfrm>
          <a:custGeom>
            <a:avLst/>
            <a:gdLst/>
            <a:ahLst/>
            <a:cxnLst/>
            <a:rect l="l" t="t" r="r" b="b"/>
            <a:pathLst>
              <a:path w="2316479" h="17144">
                <a:moveTo>
                  <a:pt x="2316479" y="0"/>
                </a:moveTo>
                <a:lnTo>
                  <a:pt x="0" y="0"/>
                </a:lnTo>
                <a:lnTo>
                  <a:pt x="0" y="16763"/>
                </a:lnTo>
                <a:lnTo>
                  <a:pt x="2316479" y="16763"/>
                </a:lnTo>
                <a:lnTo>
                  <a:pt x="2316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2283" y="2327275"/>
            <a:ext cx="23939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𝑁</a:t>
            </a:r>
            <a:r>
              <a:rPr kumimoji="0" sz="1800" b="0" i="0" u="none" strike="noStrike" kern="0" cap="none" spc="240" normalizeH="0" baseline="-1388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𝑓</a:t>
            </a:r>
            <a:r>
              <a:rPr kumimoji="0" sz="1800" b="0" i="0" u="none" strike="noStrike" kern="0" cap="none" spc="82" normalizeH="0" baseline="-1388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(𝑓𝑟𝑎𝑚𝑒</a:t>
            </a:r>
            <a:r>
              <a:rPr kumimoji="0" sz="145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𝑙𝑒𝑛𝑔𝑡ℎ</a:t>
            </a:r>
            <a:r>
              <a:rPr kumimoji="0" sz="145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𝑖𝑛</a:t>
            </a:r>
            <a:r>
              <a:rPr kumimoji="0" sz="145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𝑏𝑖𝑡𝑠)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jaVu Serif Condensed"/>
              <a:cs typeface="DejaVu Serif Condense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9039" y="2696083"/>
            <a:ext cx="138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𝐴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jaVu Serif Condensed"/>
              <a:cs typeface="DejaVu Serif Condense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7119" y="2624455"/>
            <a:ext cx="222440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" algn="l"/>
              </a:tabLst>
              <a:defRPr/>
            </a:pPr>
            <a:r>
              <a:rPr kumimoji="0" sz="14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𝑅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	</a:t>
            </a:r>
            <a:r>
              <a:rPr kumimoji="0" sz="145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(𝑇𝑟𝑎𝑛𝑠𝑚𝑖𝑡</a:t>
            </a:r>
            <a:r>
              <a:rPr kumimoji="0" sz="145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𝑅𝑎𝑡𝑒</a:t>
            </a:r>
            <a:r>
              <a:rPr kumimoji="0" sz="145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𝑜𝑓</a:t>
            </a:r>
            <a:r>
              <a:rPr kumimoji="0" sz="145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𝐴)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jaVu Serif Condensed"/>
              <a:cs typeface="DejaVu Serif Condense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100197"/>
            <a:ext cx="1485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0" cap="none" spc="-5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Wingdings"/>
                <a:cs typeface="Wingdings"/>
              </a:rPr>
              <a:t>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Wingdings"/>
              <a:cs typeface="Wingding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00271" y="3195827"/>
            <a:ext cx="2964180" cy="17145"/>
          </a:xfrm>
          <a:custGeom>
            <a:avLst/>
            <a:gdLst/>
            <a:ahLst/>
            <a:cxnLst/>
            <a:rect l="l" t="t" r="r" b="b"/>
            <a:pathLst>
              <a:path w="2964179" h="17144">
                <a:moveTo>
                  <a:pt x="2964179" y="0"/>
                </a:moveTo>
                <a:lnTo>
                  <a:pt x="0" y="0"/>
                </a:lnTo>
                <a:lnTo>
                  <a:pt x="0" y="16763"/>
                </a:lnTo>
                <a:lnTo>
                  <a:pt x="2964179" y="16763"/>
                </a:lnTo>
                <a:lnTo>
                  <a:pt x="2964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6307" y="2929508"/>
            <a:ext cx="2914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𝐿</a:t>
            </a:r>
            <a:r>
              <a:rPr kumimoji="0" sz="14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(𝐷𝑖𝑠𝑡𝑎𝑛𝑐𝑒</a:t>
            </a:r>
            <a:r>
              <a:rPr kumimoji="0" sz="145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𝑏𝑒𝑡𝑤𝑒𝑒𝑛</a:t>
            </a:r>
            <a:r>
              <a:rPr kumimoji="0" sz="145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𝑡𝑤𝑜</a:t>
            </a:r>
            <a:r>
              <a:rPr kumimoji="0" sz="145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𝑛𝑜𝑑𝑒𝑠)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jaVu Serif Condensed"/>
              <a:cs typeface="DejaVu Serif Condense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3439" y="3138297"/>
            <a:ext cx="5851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0" cap="none" spc="0" normalizeH="0" baseline="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Propagation</a:t>
            </a:r>
            <a:r>
              <a:rPr kumimoji="0" sz="3000" b="0" i="0" u="none" strike="noStrike" kern="0" cap="none" spc="-97" normalizeH="0" baseline="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000" b="0" i="0" u="none" strike="noStrike" kern="0" cap="none" spc="0" normalizeH="0" baseline="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Delay:</a:t>
            </a:r>
            <a:r>
              <a:rPr kumimoji="0" sz="3000" b="0" i="0" u="none" strike="noStrike" kern="0" cap="none" spc="-112" normalizeH="0" baseline="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000" b="0" i="0" u="none" strike="noStrike" kern="0" cap="none" spc="0" normalizeH="0" baseline="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𝑇</a:t>
            </a:r>
            <a:r>
              <a:rPr kumimoji="0" sz="2175" b="0" i="0" u="none" strike="noStrike" kern="0" cap="none" spc="0" normalizeH="0" baseline="2298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𝑝</a:t>
            </a:r>
            <a:r>
              <a:rPr kumimoji="0" sz="2175" b="0" i="0" u="none" strike="noStrike" kern="0" cap="none" spc="284" normalizeH="0" baseline="2298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3000" b="0" i="0" u="none" strike="noStrike" kern="0" cap="none" spc="0" normalizeH="0" baseline="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=</a:t>
            </a:r>
            <a:r>
              <a:rPr kumimoji="0" sz="3000" b="0" i="0" u="none" strike="noStrike" kern="0" cap="none" spc="-89" normalizeH="0" baseline="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𝑉</a:t>
            </a:r>
            <a:r>
              <a:rPr kumimoji="0" sz="145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(𝑠𝑝𝑒𝑒𝑑</a:t>
            </a:r>
            <a:r>
              <a:rPr kumimoji="0" sz="145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𝑜𝑓</a:t>
            </a:r>
            <a:r>
              <a:rPr kumimoji="0" sz="145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𝑠𝑖𝑔𝑛𝑎𝑙</a:t>
            </a:r>
            <a:r>
              <a:rPr kumimoji="0" sz="145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145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𝑝𝑟𝑜𝑝𝑎𝑔𝑎𝑡𝑖𝑜𝑛)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jaVu Serif Condensed"/>
              <a:cs typeface="DejaVu Serif Condense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7501" y="3932173"/>
            <a:ext cx="7848600" cy="1940560"/>
            <a:chOff x="587501" y="3932173"/>
            <a:chExt cx="7848600" cy="1940560"/>
          </a:xfrm>
        </p:grpSpPr>
        <p:sp>
          <p:nvSpPr>
            <p:cNvPr id="14" name="object 14"/>
            <p:cNvSpPr/>
            <p:nvPr/>
          </p:nvSpPr>
          <p:spPr>
            <a:xfrm>
              <a:off x="587502" y="4154423"/>
              <a:ext cx="7848600" cy="1485900"/>
            </a:xfrm>
            <a:custGeom>
              <a:avLst/>
              <a:gdLst/>
              <a:ahLst/>
              <a:cxnLst/>
              <a:rect l="l" t="t" r="r" b="b"/>
              <a:pathLst>
                <a:path w="7848600" h="1485900">
                  <a:moveTo>
                    <a:pt x="7848600" y="1390650"/>
                  </a:moveTo>
                  <a:lnTo>
                    <a:pt x="7810500" y="1371600"/>
                  </a:lnTo>
                  <a:lnTo>
                    <a:pt x="7658100" y="1295400"/>
                  </a:lnTo>
                  <a:lnTo>
                    <a:pt x="7658100" y="1371600"/>
                  </a:lnTo>
                  <a:lnTo>
                    <a:pt x="0" y="1371600"/>
                  </a:lnTo>
                  <a:lnTo>
                    <a:pt x="0" y="1409700"/>
                  </a:lnTo>
                  <a:lnTo>
                    <a:pt x="7658100" y="1409700"/>
                  </a:lnTo>
                  <a:lnTo>
                    <a:pt x="7658100" y="1485900"/>
                  </a:lnTo>
                  <a:lnTo>
                    <a:pt x="7810500" y="1409700"/>
                  </a:lnTo>
                  <a:lnTo>
                    <a:pt x="7848600" y="1390650"/>
                  </a:lnTo>
                  <a:close/>
                </a:path>
                <a:path w="7848600" h="1485900">
                  <a:moveTo>
                    <a:pt x="7848600" y="95250"/>
                  </a:moveTo>
                  <a:lnTo>
                    <a:pt x="7810500" y="76200"/>
                  </a:lnTo>
                  <a:lnTo>
                    <a:pt x="7658100" y="0"/>
                  </a:lnTo>
                  <a:lnTo>
                    <a:pt x="7658100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7658100" y="114300"/>
                  </a:lnTo>
                  <a:lnTo>
                    <a:pt x="7658100" y="190500"/>
                  </a:lnTo>
                  <a:lnTo>
                    <a:pt x="7810500" y="114300"/>
                  </a:lnTo>
                  <a:lnTo>
                    <a:pt x="7848600" y="9525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39901" y="3944873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11430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143000" y="3048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39901" y="3944873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0" y="304800"/>
                  </a:moveTo>
                  <a:lnTo>
                    <a:pt x="1143000" y="304800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295D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39139" y="4248911"/>
              <a:ext cx="2133600" cy="1295400"/>
            </a:xfrm>
            <a:custGeom>
              <a:avLst/>
              <a:gdLst/>
              <a:ahLst/>
              <a:cxnLst/>
              <a:rect l="l" t="t" r="r" b="b"/>
              <a:pathLst>
                <a:path w="2133600" h="1295400">
                  <a:moveTo>
                    <a:pt x="0" y="0"/>
                  </a:moveTo>
                  <a:lnTo>
                    <a:pt x="990599" y="1295400"/>
                  </a:lnTo>
                </a:path>
                <a:path w="2133600" h="1295400">
                  <a:moveTo>
                    <a:pt x="1142999" y="0"/>
                  </a:moveTo>
                  <a:lnTo>
                    <a:pt x="2133600" y="129540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873501" y="5316473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3810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873501" y="5316473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0" y="228600"/>
                  </a:moveTo>
                  <a:lnTo>
                    <a:pt x="381000" y="2286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872740" y="4248911"/>
              <a:ext cx="1371600" cy="1295400"/>
            </a:xfrm>
            <a:custGeom>
              <a:avLst/>
              <a:gdLst/>
              <a:ahLst/>
              <a:cxnLst/>
              <a:rect l="l" t="t" r="r" b="b"/>
              <a:pathLst>
                <a:path w="1371600" h="1295400">
                  <a:moveTo>
                    <a:pt x="1371600" y="0"/>
                  </a:moveTo>
                  <a:lnTo>
                    <a:pt x="381000" y="1295400"/>
                  </a:lnTo>
                </a:path>
                <a:path w="1371600" h="1295400">
                  <a:moveTo>
                    <a:pt x="990600" y="0"/>
                  </a:moveTo>
                  <a:lnTo>
                    <a:pt x="0" y="129540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245101" y="3944873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11430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143000" y="3048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245101" y="3944873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0" y="304800"/>
                  </a:moveTo>
                  <a:lnTo>
                    <a:pt x="1143000" y="304800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295D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244340" y="4248911"/>
              <a:ext cx="2133600" cy="1295400"/>
            </a:xfrm>
            <a:custGeom>
              <a:avLst/>
              <a:gdLst/>
              <a:ahLst/>
              <a:cxnLst/>
              <a:rect l="l" t="t" r="r" b="b"/>
              <a:pathLst>
                <a:path w="2133600" h="1295400">
                  <a:moveTo>
                    <a:pt x="0" y="0"/>
                  </a:moveTo>
                  <a:lnTo>
                    <a:pt x="990600" y="1295400"/>
                  </a:lnTo>
                </a:path>
                <a:path w="2133600" h="1295400">
                  <a:moveTo>
                    <a:pt x="1143000" y="0"/>
                  </a:moveTo>
                  <a:lnTo>
                    <a:pt x="2133600" y="129540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378701" y="5316473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3810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378701" y="5316473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0" y="228600"/>
                  </a:moveTo>
                  <a:lnTo>
                    <a:pt x="381000" y="2286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741931" y="4248911"/>
              <a:ext cx="6007735" cy="1618615"/>
            </a:xfrm>
            <a:custGeom>
              <a:avLst/>
              <a:gdLst/>
              <a:ahLst/>
              <a:cxnLst/>
              <a:rect l="l" t="t" r="r" b="b"/>
              <a:pathLst>
                <a:path w="6007734" h="1618614">
                  <a:moveTo>
                    <a:pt x="6007608" y="0"/>
                  </a:moveTo>
                  <a:lnTo>
                    <a:pt x="5017008" y="1295400"/>
                  </a:lnTo>
                </a:path>
                <a:path w="6007734" h="1618614">
                  <a:moveTo>
                    <a:pt x="5626608" y="0"/>
                  </a:moveTo>
                  <a:lnTo>
                    <a:pt x="4636008" y="1295400"/>
                  </a:lnTo>
                </a:path>
                <a:path w="6007734" h="1618614">
                  <a:moveTo>
                    <a:pt x="1130808" y="1338072"/>
                  </a:moveTo>
                  <a:lnTo>
                    <a:pt x="1128978" y="1392646"/>
                  </a:lnTo>
                  <a:lnTo>
                    <a:pt x="1123981" y="1437212"/>
                  </a:lnTo>
                  <a:lnTo>
                    <a:pt x="1116556" y="1467261"/>
                  </a:lnTo>
                  <a:lnTo>
                    <a:pt x="1107440" y="1478280"/>
                  </a:lnTo>
                  <a:lnTo>
                    <a:pt x="588772" y="1478280"/>
                  </a:lnTo>
                  <a:lnTo>
                    <a:pt x="579655" y="1489298"/>
                  </a:lnTo>
                  <a:lnTo>
                    <a:pt x="572230" y="1519347"/>
                  </a:lnTo>
                  <a:lnTo>
                    <a:pt x="567233" y="1563913"/>
                  </a:lnTo>
                  <a:lnTo>
                    <a:pt x="565404" y="1618488"/>
                  </a:lnTo>
                  <a:lnTo>
                    <a:pt x="563574" y="1563913"/>
                  </a:lnTo>
                  <a:lnTo>
                    <a:pt x="558577" y="1519347"/>
                  </a:lnTo>
                  <a:lnTo>
                    <a:pt x="551152" y="1489298"/>
                  </a:lnTo>
                  <a:lnTo>
                    <a:pt x="542036" y="1478280"/>
                  </a:lnTo>
                  <a:lnTo>
                    <a:pt x="23368" y="1478280"/>
                  </a:lnTo>
                  <a:lnTo>
                    <a:pt x="14251" y="1467261"/>
                  </a:lnTo>
                  <a:lnTo>
                    <a:pt x="6826" y="1437212"/>
                  </a:lnTo>
                  <a:lnTo>
                    <a:pt x="1829" y="1392646"/>
                  </a:lnTo>
                  <a:lnTo>
                    <a:pt x="0" y="1338072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84784" y="3971925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0692" y="538805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18017" y="4082922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18017" y="538805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90014" y="5831230"/>
            <a:ext cx="490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generates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39140" y="3753611"/>
            <a:ext cx="3148965" cy="1473835"/>
            <a:chOff x="739140" y="3753611"/>
            <a:chExt cx="3148965" cy="1473835"/>
          </a:xfrm>
        </p:grpSpPr>
        <p:sp>
          <p:nvSpPr>
            <p:cNvPr id="33" name="object 33"/>
            <p:cNvSpPr/>
            <p:nvPr/>
          </p:nvSpPr>
          <p:spPr>
            <a:xfrm>
              <a:off x="739140" y="3753611"/>
              <a:ext cx="1143000" cy="76200"/>
            </a:xfrm>
            <a:custGeom>
              <a:avLst/>
              <a:gdLst/>
              <a:ahLst/>
              <a:cxnLst/>
              <a:rect l="l" t="t" r="r" b="b"/>
              <a:pathLst>
                <a:path w="11430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55033" y="44450"/>
                  </a:lnTo>
                  <a:lnTo>
                    <a:pt x="50800" y="44450"/>
                  </a:lnTo>
                  <a:lnTo>
                    <a:pt x="50800" y="31750"/>
                  </a:lnTo>
                  <a:lnTo>
                    <a:pt x="55033" y="31750"/>
                  </a:lnTo>
                  <a:lnTo>
                    <a:pt x="76200" y="0"/>
                  </a:lnTo>
                  <a:close/>
                </a:path>
                <a:path w="1143000" h="76200">
                  <a:moveTo>
                    <a:pt x="1092199" y="38100"/>
                  </a:moveTo>
                  <a:lnTo>
                    <a:pt x="1066799" y="76200"/>
                  </a:lnTo>
                  <a:lnTo>
                    <a:pt x="1130299" y="44450"/>
                  </a:lnTo>
                  <a:lnTo>
                    <a:pt x="1092199" y="44450"/>
                  </a:lnTo>
                  <a:lnTo>
                    <a:pt x="1092199" y="38100"/>
                  </a:lnTo>
                  <a:close/>
                </a:path>
                <a:path w="1143000" h="76200">
                  <a:moveTo>
                    <a:pt x="50800" y="38100"/>
                  </a:moveTo>
                  <a:lnTo>
                    <a:pt x="50800" y="44450"/>
                  </a:lnTo>
                  <a:lnTo>
                    <a:pt x="55033" y="44450"/>
                  </a:lnTo>
                  <a:lnTo>
                    <a:pt x="50800" y="38100"/>
                  </a:lnTo>
                  <a:close/>
                </a:path>
                <a:path w="1143000" h="76200">
                  <a:moveTo>
                    <a:pt x="1087966" y="31750"/>
                  </a:moveTo>
                  <a:lnTo>
                    <a:pt x="55033" y="31750"/>
                  </a:lnTo>
                  <a:lnTo>
                    <a:pt x="50800" y="38100"/>
                  </a:lnTo>
                  <a:lnTo>
                    <a:pt x="55033" y="44450"/>
                  </a:lnTo>
                  <a:lnTo>
                    <a:pt x="1087966" y="44450"/>
                  </a:lnTo>
                  <a:lnTo>
                    <a:pt x="1092199" y="38100"/>
                  </a:lnTo>
                  <a:lnTo>
                    <a:pt x="1087966" y="31750"/>
                  </a:lnTo>
                  <a:close/>
                </a:path>
                <a:path w="1143000" h="76200">
                  <a:moveTo>
                    <a:pt x="1130299" y="31750"/>
                  </a:moveTo>
                  <a:lnTo>
                    <a:pt x="1092199" y="31750"/>
                  </a:lnTo>
                  <a:lnTo>
                    <a:pt x="1092199" y="44450"/>
                  </a:lnTo>
                  <a:lnTo>
                    <a:pt x="1130299" y="44450"/>
                  </a:lnTo>
                  <a:lnTo>
                    <a:pt x="1142999" y="38100"/>
                  </a:lnTo>
                  <a:lnTo>
                    <a:pt x="1130299" y="31750"/>
                  </a:lnTo>
                  <a:close/>
                </a:path>
                <a:path w="1143000" h="76200">
                  <a:moveTo>
                    <a:pt x="55033" y="31750"/>
                  </a:moveTo>
                  <a:lnTo>
                    <a:pt x="50800" y="31750"/>
                  </a:lnTo>
                  <a:lnTo>
                    <a:pt x="50800" y="38100"/>
                  </a:lnTo>
                  <a:lnTo>
                    <a:pt x="55033" y="31750"/>
                  </a:lnTo>
                  <a:close/>
                </a:path>
                <a:path w="1143000" h="76200">
                  <a:moveTo>
                    <a:pt x="1066799" y="0"/>
                  </a:moveTo>
                  <a:lnTo>
                    <a:pt x="1092199" y="38100"/>
                  </a:lnTo>
                  <a:lnTo>
                    <a:pt x="1092199" y="31750"/>
                  </a:lnTo>
                  <a:lnTo>
                    <a:pt x="1130299" y="31750"/>
                  </a:lnTo>
                  <a:lnTo>
                    <a:pt x="1066799" y="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872740" y="3831335"/>
              <a:ext cx="0" cy="1395730"/>
            </a:xfrm>
            <a:custGeom>
              <a:avLst/>
              <a:gdLst/>
              <a:ahLst/>
              <a:cxnLst/>
              <a:rect l="l" t="t" r="r" b="b"/>
              <a:pathLst>
                <a:path h="1395729">
                  <a:moveTo>
                    <a:pt x="0" y="0"/>
                  </a:moveTo>
                  <a:lnTo>
                    <a:pt x="0" y="1395730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871472" y="3753611"/>
              <a:ext cx="2014855" cy="76200"/>
            </a:xfrm>
            <a:custGeom>
              <a:avLst/>
              <a:gdLst/>
              <a:ahLst/>
              <a:cxnLst/>
              <a:rect l="l" t="t" r="r" b="b"/>
              <a:pathLst>
                <a:path w="2014854" h="76200">
                  <a:moveTo>
                    <a:pt x="2014474" y="38100"/>
                  </a:moveTo>
                  <a:lnTo>
                    <a:pt x="2001774" y="31750"/>
                  </a:lnTo>
                  <a:lnTo>
                    <a:pt x="1938274" y="0"/>
                  </a:lnTo>
                  <a:lnTo>
                    <a:pt x="1959432" y="31750"/>
                  </a:lnTo>
                  <a:lnTo>
                    <a:pt x="1056297" y="31750"/>
                  </a:lnTo>
                  <a:lnTo>
                    <a:pt x="1077468" y="0"/>
                  </a:lnTo>
                  <a:lnTo>
                    <a:pt x="1007237" y="35115"/>
                  </a:lnTo>
                  <a:lnTo>
                    <a:pt x="1000506" y="31750"/>
                  </a:lnTo>
                  <a:lnTo>
                    <a:pt x="937006" y="0"/>
                  </a:lnTo>
                  <a:lnTo>
                    <a:pt x="958164" y="31750"/>
                  </a:lnTo>
                  <a:lnTo>
                    <a:pt x="55029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55029" y="44450"/>
                  </a:lnTo>
                  <a:lnTo>
                    <a:pt x="958164" y="44450"/>
                  </a:lnTo>
                  <a:lnTo>
                    <a:pt x="937006" y="76200"/>
                  </a:lnTo>
                  <a:lnTo>
                    <a:pt x="1000506" y="44450"/>
                  </a:lnTo>
                  <a:lnTo>
                    <a:pt x="1007237" y="41084"/>
                  </a:lnTo>
                  <a:lnTo>
                    <a:pt x="1077468" y="76200"/>
                  </a:lnTo>
                  <a:lnTo>
                    <a:pt x="1056297" y="44450"/>
                  </a:lnTo>
                  <a:lnTo>
                    <a:pt x="1959432" y="44450"/>
                  </a:lnTo>
                  <a:lnTo>
                    <a:pt x="1938274" y="76200"/>
                  </a:lnTo>
                  <a:lnTo>
                    <a:pt x="2001774" y="44450"/>
                  </a:lnTo>
                  <a:lnTo>
                    <a:pt x="2014474" y="3810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883151" y="3794759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0"/>
                  </a:moveTo>
                  <a:lnTo>
                    <a:pt x="0" y="454025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78280" y="3426714"/>
            <a:ext cx="2439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0145" algn="l"/>
                <a:tab pos="2161540" algn="l"/>
              </a:tabLst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r>
              <a:rPr kumimoji="0" sz="1800" b="0" i="0" u="none" strike="noStrike" kern="0" cap="none" spc="0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1800" b="0" i="0" u="none" strike="noStrike" kern="0" cap="none" spc="0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863318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We</a:t>
            </a:r>
            <a:r>
              <a:rPr spc="-95" dirty="0"/>
              <a:t> </a:t>
            </a:r>
            <a:r>
              <a:rPr dirty="0"/>
              <a:t>Need</a:t>
            </a:r>
            <a:r>
              <a:rPr spc="-110" dirty="0"/>
              <a:t> </a:t>
            </a:r>
            <a:r>
              <a:rPr spc="45" dirty="0">
                <a:latin typeface="Arial"/>
                <a:cs typeface="Arial"/>
              </a:rPr>
              <a:t>“</a:t>
            </a:r>
            <a:r>
              <a:rPr spc="45" dirty="0"/>
              <a:t>Timers</a:t>
            </a:r>
            <a:r>
              <a:rPr spc="45" dirty="0">
                <a:latin typeface="Arial"/>
                <a:cs typeface="Arial"/>
              </a:rPr>
              <a:t>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4135"/>
            <a:ext cx="7910195" cy="1052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What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not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received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correctly?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could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(Mutual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Locking)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Solution: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should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some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7501" y="3953255"/>
            <a:ext cx="7848600" cy="2118995"/>
            <a:chOff x="587501" y="3953255"/>
            <a:chExt cx="7848600" cy="2118995"/>
          </a:xfrm>
        </p:grpSpPr>
        <p:sp>
          <p:nvSpPr>
            <p:cNvPr id="5" name="object 5"/>
            <p:cNvSpPr/>
            <p:nvPr/>
          </p:nvSpPr>
          <p:spPr>
            <a:xfrm>
              <a:off x="587502" y="4354067"/>
              <a:ext cx="7848600" cy="1485900"/>
            </a:xfrm>
            <a:custGeom>
              <a:avLst/>
              <a:gdLst/>
              <a:ahLst/>
              <a:cxnLst/>
              <a:rect l="l" t="t" r="r" b="b"/>
              <a:pathLst>
                <a:path w="7848600" h="1485900">
                  <a:moveTo>
                    <a:pt x="7848600" y="1390650"/>
                  </a:moveTo>
                  <a:lnTo>
                    <a:pt x="7810500" y="1371600"/>
                  </a:lnTo>
                  <a:lnTo>
                    <a:pt x="7658100" y="1295400"/>
                  </a:lnTo>
                  <a:lnTo>
                    <a:pt x="7658100" y="1371600"/>
                  </a:lnTo>
                  <a:lnTo>
                    <a:pt x="0" y="1371600"/>
                  </a:lnTo>
                  <a:lnTo>
                    <a:pt x="0" y="1409700"/>
                  </a:lnTo>
                  <a:lnTo>
                    <a:pt x="7658100" y="1409700"/>
                  </a:lnTo>
                  <a:lnTo>
                    <a:pt x="7658100" y="1485900"/>
                  </a:lnTo>
                  <a:lnTo>
                    <a:pt x="7810500" y="1409700"/>
                  </a:lnTo>
                  <a:lnTo>
                    <a:pt x="7848600" y="1390650"/>
                  </a:lnTo>
                  <a:close/>
                </a:path>
                <a:path w="7848600" h="1485900">
                  <a:moveTo>
                    <a:pt x="7848600" y="95250"/>
                  </a:moveTo>
                  <a:lnTo>
                    <a:pt x="7810500" y="76200"/>
                  </a:lnTo>
                  <a:lnTo>
                    <a:pt x="7658100" y="0"/>
                  </a:lnTo>
                  <a:lnTo>
                    <a:pt x="7658100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7658100" y="114300"/>
                  </a:lnTo>
                  <a:lnTo>
                    <a:pt x="7658100" y="190500"/>
                  </a:lnTo>
                  <a:lnTo>
                    <a:pt x="7810500" y="114300"/>
                  </a:lnTo>
                  <a:lnTo>
                    <a:pt x="7848600" y="9525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39901" y="4144517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11430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1143000" y="304799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39901" y="4144517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0" y="304799"/>
                  </a:moveTo>
                  <a:lnTo>
                    <a:pt x="1143000" y="304799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04799"/>
                  </a:lnTo>
                  <a:close/>
                </a:path>
              </a:pathLst>
            </a:custGeom>
            <a:ln w="25400">
              <a:solidFill>
                <a:srgbClr val="295D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39139" y="4448555"/>
              <a:ext cx="2133600" cy="1295400"/>
            </a:xfrm>
            <a:custGeom>
              <a:avLst/>
              <a:gdLst/>
              <a:ahLst/>
              <a:cxnLst/>
              <a:rect l="l" t="t" r="r" b="b"/>
              <a:pathLst>
                <a:path w="2133600" h="1295400">
                  <a:moveTo>
                    <a:pt x="0" y="0"/>
                  </a:moveTo>
                  <a:lnTo>
                    <a:pt x="990599" y="1295400"/>
                  </a:lnTo>
                </a:path>
                <a:path w="2133600" h="1295400">
                  <a:moveTo>
                    <a:pt x="1142999" y="0"/>
                  </a:moveTo>
                  <a:lnTo>
                    <a:pt x="2133600" y="129540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25161" y="4144517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11430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1143000" y="304799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725161" y="4144517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0" y="304799"/>
                  </a:moveTo>
                  <a:lnTo>
                    <a:pt x="1143000" y="304799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04799"/>
                  </a:lnTo>
                  <a:close/>
                </a:path>
              </a:pathLst>
            </a:custGeom>
            <a:ln w="25400">
              <a:solidFill>
                <a:srgbClr val="295D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24399" y="4448555"/>
              <a:ext cx="2133600" cy="1295400"/>
            </a:xfrm>
            <a:custGeom>
              <a:avLst/>
              <a:gdLst/>
              <a:ahLst/>
              <a:cxnLst/>
              <a:rect l="l" t="t" r="r" b="b"/>
              <a:pathLst>
                <a:path w="2133600" h="1295400">
                  <a:moveTo>
                    <a:pt x="0" y="0"/>
                  </a:moveTo>
                  <a:lnTo>
                    <a:pt x="990600" y="1295400"/>
                  </a:lnTo>
                </a:path>
                <a:path w="2133600" h="1295400">
                  <a:moveTo>
                    <a:pt x="1143000" y="0"/>
                  </a:moveTo>
                  <a:lnTo>
                    <a:pt x="2133600" y="129540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858761" y="5516117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381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381000" y="228599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858761" y="5516117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0" y="228599"/>
                  </a:moveTo>
                  <a:lnTo>
                    <a:pt x="381000" y="228599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25400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1931" y="4448555"/>
              <a:ext cx="6487795" cy="1618615"/>
            </a:xfrm>
            <a:custGeom>
              <a:avLst/>
              <a:gdLst/>
              <a:ahLst/>
              <a:cxnLst/>
              <a:rect l="l" t="t" r="r" b="b"/>
              <a:pathLst>
                <a:path w="6487795" h="1618614">
                  <a:moveTo>
                    <a:pt x="6487668" y="0"/>
                  </a:moveTo>
                  <a:lnTo>
                    <a:pt x="5497068" y="1295400"/>
                  </a:lnTo>
                </a:path>
                <a:path w="6487795" h="1618614">
                  <a:moveTo>
                    <a:pt x="6106668" y="0"/>
                  </a:moveTo>
                  <a:lnTo>
                    <a:pt x="5116068" y="1295400"/>
                  </a:lnTo>
                </a:path>
                <a:path w="6487795" h="1618614">
                  <a:moveTo>
                    <a:pt x="1130808" y="1338072"/>
                  </a:moveTo>
                  <a:lnTo>
                    <a:pt x="1128978" y="1392646"/>
                  </a:lnTo>
                  <a:lnTo>
                    <a:pt x="1123981" y="1437212"/>
                  </a:lnTo>
                  <a:lnTo>
                    <a:pt x="1116556" y="1467261"/>
                  </a:lnTo>
                  <a:lnTo>
                    <a:pt x="1107440" y="1478280"/>
                  </a:lnTo>
                  <a:lnTo>
                    <a:pt x="588772" y="1478280"/>
                  </a:lnTo>
                  <a:lnTo>
                    <a:pt x="579655" y="1489298"/>
                  </a:lnTo>
                  <a:lnTo>
                    <a:pt x="572230" y="1519347"/>
                  </a:lnTo>
                  <a:lnTo>
                    <a:pt x="567233" y="1563913"/>
                  </a:lnTo>
                  <a:lnTo>
                    <a:pt x="565404" y="1618488"/>
                  </a:lnTo>
                  <a:lnTo>
                    <a:pt x="563574" y="1563913"/>
                  </a:lnTo>
                  <a:lnTo>
                    <a:pt x="558577" y="1519347"/>
                  </a:lnTo>
                  <a:lnTo>
                    <a:pt x="551152" y="1489298"/>
                  </a:lnTo>
                  <a:lnTo>
                    <a:pt x="542036" y="1478280"/>
                  </a:lnTo>
                  <a:lnTo>
                    <a:pt x="23368" y="1478280"/>
                  </a:lnTo>
                  <a:lnTo>
                    <a:pt x="14251" y="1467261"/>
                  </a:lnTo>
                  <a:lnTo>
                    <a:pt x="6826" y="1437212"/>
                  </a:lnTo>
                  <a:lnTo>
                    <a:pt x="1829" y="1392646"/>
                  </a:lnTo>
                  <a:lnTo>
                    <a:pt x="0" y="1338072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39139" y="3953255"/>
              <a:ext cx="1143000" cy="76200"/>
            </a:xfrm>
            <a:custGeom>
              <a:avLst/>
              <a:gdLst/>
              <a:ahLst/>
              <a:cxnLst/>
              <a:rect l="l" t="t" r="r" b="b"/>
              <a:pathLst>
                <a:path w="11430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55033" y="44450"/>
                  </a:lnTo>
                  <a:lnTo>
                    <a:pt x="50800" y="44450"/>
                  </a:lnTo>
                  <a:lnTo>
                    <a:pt x="50800" y="31750"/>
                  </a:lnTo>
                  <a:lnTo>
                    <a:pt x="55033" y="31750"/>
                  </a:lnTo>
                  <a:lnTo>
                    <a:pt x="76200" y="0"/>
                  </a:lnTo>
                  <a:close/>
                </a:path>
                <a:path w="1143000" h="76200">
                  <a:moveTo>
                    <a:pt x="1092199" y="38100"/>
                  </a:moveTo>
                  <a:lnTo>
                    <a:pt x="1066799" y="76200"/>
                  </a:lnTo>
                  <a:lnTo>
                    <a:pt x="1130299" y="44450"/>
                  </a:lnTo>
                  <a:lnTo>
                    <a:pt x="1092199" y="44450"/>
                  </a:lnTo>
                  <a:lnTo>
                    <a:pt x="1092199" y="38100"/>
                  </a:lnTo>
                  <a:close/>
                </a:path>
                <a:path w="1143000" h="76200">
                  <a:moveTo>
                    <a:pt x="50800" y="38100"/>
                  </a:moveTo>
                  <a:lnTo>
                    <a:pt x="50800" y="44450"/>
                  </a:lnTo>
                  <a:lnTo>
                    <a:pt x="55033" y="44450"/>
                  </a:lnTo>
                  <a:lnTo>
                    <a:pt x="50800" y="38100"/>
                  </a:lnTo>
                  <a:close/>
                </a:path>
                <a:path w="1143000" h="76200">
                  <a:moveTo>
                    <a:pt x="1087966" y="31750"/>
                  </a:moveTo>
                  <a:lnTo>
                    <a:pt x="55033" y="31750"/>
                  </a:lnTo>
                  <a:lnTo>
                    <a:pt x="50800" y="38100"/>
                  </a:lnTo>
                  <a:lnTo>
                    <a:pt x="55033" y="44450"/>
                  </a:lnTo>
                  <a:lnTo>
                    <a:pt x="1087966" y="44450"/>
                  </a:lnTo>
                  <a:lnTo>
                    <a:pt x="1092199" y="38100"/>
                  </a:lnTo>
                  <a:lnTo>
                    <a:pt x="1087966" y="31750"/>
                  </a:lnTo>
                  <a:close/>
                </a:path>
                <a:path w="1143000" h="76200">
                  <a:moveTo>
                    <a:pt x="1130299" y="31750"/>
                  </a:moveTo>
                  <a:lnTo>
                    <a:pt x="1092199" y="31750"/>
                  </a:lnTo>
                  <a:lnTo>
                    <a:pt x="1092199" y="44450"/>
                  </a:lnTo>
                  <a:lnTo>
                    <a:pt x="1130299" y="44450"/>
                  </a:lnTo>
                  <a:lnTo>
                    <a:pt x="1142999" y="38100"/>
                  </a:lnTo>
                  <a:lnTo>
                    <a:pt x="1130299" y="31750"/>
                  </a:lnTo>
                  <a:close/>
                </a:path>
                <a:path w="1143000" h="76200">
                  <a:moveTo>
                    <a:pt x="55033" y="31750"/>
                  </a:moveTo>
                  <a:lnTo>
                    <a:pt x="50800" y="31750"/>
                  </a:lnTo>
                  <a:lnTo>
                    <a:pt x="50800" y="38100"/>
                  </a:lnTo>
                  <a:lnTo>
                    <a:pt x="55033" y="31750"/>
                  </a:lnTo>
                  <a:close/>
                </a:path>
                <a:path w="1143000" h="76200">
                  <a:moveTo>
                    <a:pt x="1066799" y="0"/>
                  </a:moveTo>
                  <a:lnTo>
                    <a:pt x="1092199" y="38100"/>
                  </a:lnTo>
                  <a:lnTo>
                    <a:pt x="1092199" y="31750"/>
                  </a:lnTo>
                  <a:lnTo>
                    <a:pt x="1130299" y="31750"/>
                  </a:lnTo>
                  <a:lnTo>
                    <a:pt x="1066799" y="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872740" y="4030979"/>
              <a:ext cx="0" cy="1395730"/>
            </a:xfrm>
            <a:custGeom>
              <a:avLst/>
              <a:gdLst/>
              <a:ahLst/>
              <a:cxnLst/>
              <a:rect l="l" t="t" r="r" b="b"/>
              <a:pathLst>
                <a:path h="1395729">
                  <a:moveTo>
                    <a:pt x="0" y="0"/>
                  </a:moveTo>
                  <a:lnTo>
                    <a:pt x="0" y="1395730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871471" y="3953255"/>
              <a:ext cx="1013460" cy="76200"/>
            </a:xfrm>
            <a:custGeom>
              <a:avLst/>
              <a:gdLst/>
              <a:ahLst/>
              <a:cxnLst/>
              <a:rect l="l" t="t" r="r" b="b"/>
              <a:pathLst>
                <a:path w="101346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55033" y="44450"/>
                  </a:lnTo>
                  <a:lnTo>
                    <a:pt x="50800" y="44450"/>
                  </a:lnTo>
                  <a:lnTo>
                    <a:pt x="50800" y="31750"/>
                  </a:lnTo>
                  <a:lnTo>
                    <a:pt x="55033" y="31750"/>
                  </a:lnTo>
                  <a:lnTo>
                    <a:pt x="76200" y="0"/>
                  </a:lnTo>
                  <a:close/>
                </a:path>
                <a:path w="1013460" h="76200">
                  <a:moveTo>
                    <a:pt x="962405" y="38100"/>
                  </a:moveTo>
                  <a:lnTo>
                    <a:pt x="937005" y="76200"/>
                  </a:lnTo>
                  <a:lnTo>
                    <a:pt x="1000505" y="44450"/>
                  </a:lnTo>
                  <a:lnTo>
                    <a:pt x="962405" y="44450"/>
                  </a:lnTo>
                  <a:lnTo>
                    <a:pt x="962405" y="38100"/>
                  </a:lnTo>
                  <a:close/>
                </a:path>
                <a:path w="1013460" h="76200">
                  <a:moveTo>
                    <a:pt x="50800" y="38100"/>
                  </a:moveTo>
                  <a:lnTo>
                    <a:pt x="50800" y="44450"/>
                  </a:lnTo>
                  <a:lnTo>
                    <a:pt x="55033" y="44450"/>
                  </a:lnTo>
                  <a:lnTo>
                    <a:pt x="50800" y="38100"/>
                  </a:lnTo>
                  <a:close/>
                </a:path>
                <a:path w="1013460" h="76200">
                  <a:moveTo>
                    <a:pt x="958172" y="31750"/>
                  </a:moveTo>
                  <a:lnTo>
                    <a:pt x="55033" y="31750"/>
                  </a:lnTo>
                  <a:lnTo>
                    <a:pt x="50800" y="38100"/>
                  </a:lnTo>
                  <a:lnTo>
                    <a:pt x="55033" y="44450"/>
                  </a:lnTo>
                  <a:lnTo>
                    <a:pt x="958172" y="44450"/>
                  </a:lnTo>
                  <a:lnTo>
                    <a:pt x="962405" y="38100"/>
                  </a:lnTo>
                  <a:lnTo>
                    <a:pt x="958172" y="31750"/>
                  </a:lnTo>
                  <a:close/>
                </a:path>
                <a:path w="1013460" h="76200">
                  <a:moveTo>
                    <a:pt x="1000505" y="31750"/>
                  </a:moveTo>
                  <a:lnTo>
                    <a:pt x="962405" y="31750"/>
                  </a:lnTo>
                  <a:lnTo>
                    <a:pt x="962405" y="44450"/>
                  </a:lnTo>
                  <a:lnTo>
                    <a:pt x="1000505" y="44450"/>
                  </a:lnTo>
                  <a:lnTo>
                    <a:pt x="1013205" y="38100"/>
                  </a:lnTo>
                  <a:lnTo>
                    <a:pt x="1000505" y="31750"/>
                  </a:lnTo>
                  <a:close/>
                </a:path>
                <a:path w="1013460" h="76200">
                  <a:moveTo>
                    <a:pt x="55033" y="31750"/>
                  </a:moveTo>
                  <a:lnTo>
                    <a:pt x="50800" y="31750"/>
                  </a:lnTo>
                  <a:lnTo>
                    <a:pt x="50800" y="38100"/>
                  </a:lnTo>
                  <a:lnTo>
                    <a:pt x="55033" y="31750"/>
                  </a:lnTo>
                  <a:close/>
                </a:path>
                <a:path w="1013460" h="76200">
                  <a:moveTo>
                    <a:pt x="937005" y="0"/>
                  </a:moveTo>
                  <a:lnTo>
                    <a:pt x="962405" y="38100"/>
                  </a:lnTo>
                  <a:lnTo>
                    <a:pt x="962405" y="31750"/>
                  </a:lnTo>
                  <a:lnTo>
                    <a:pt x="1000505" y="31750"/>
                  </a:lnTo>
                  <a:lnTo>
                    <a:pt x="937005" y="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899921" y="4807458"/>
              <a:ext cx="1752600" cy="662940"/>
            </a:xfrm>
            <a:custGeom>
              <a:avLst/>
              <a:gdLst/>
              <a:ahLst/>
              <a:cxnLst/>
              <a:rect l="l" t="t" r="r" b="b"/>
              <a:pathLst>
                <a:path w="1752600" h="662939">
                  <a:moveTo>
                    <a:pt x="1178305" y="0"/>
                  </a:moveTo>
                  <a:lnTo>
                    <a:pt x="876300" y="178054"/>
                  </a:lnTo>
                  <a:lnTo>
                    <a:pt x="677672" y="70485"/>
                  </a:lnTo>
                  <a:lnTo>
                    <a:pt x="593344" y="193929"/>
                  </a:lnTo>
                  <a:lnTo>
                    <a:pt x="30022" y="70485"/>
                  </a:lnTo>
                  <a:lnTo>
                    <a:pt x="375412" y="233807"/>
                  </a:lnTo>
                  <a:lnTo>
                    <a:pt x="0" y="264414"/>
                  </a:lnTo>
                  <a:lnTo>
                    <a:pt x="301993" y="361442"/>
                  </a:lnTo>
                  <a:lnTo>
                    <a:pt x="10947" y="447675"/>
                  </a:lnTo>
                  <a:lnTo>
                    <a:pt x="459866" y="427736"/>
                  </a:lnTo>
                  <a:lnTo>
                    <a:pt x="386334" y="540639"/>
                  </a:lnTo>
                  <a:lnTo>
                    <a:pt x="625983" y="479679"/>
                  </a:lnTo>
                  <a:lnTo>
                    <a:pt x="688466" y="662940"/>
                  </a:lnTo>
                  <a:lnTo>
                    <a:pt x="854583" y="458343"/>
                  </a:lnTo>
                  <a:lnTo>
                    <a:pt x="1074801" y="605790"/>
                  </a:lnTo>
                  <a:lnTo>
                    <a:pt x="1137539" y="443738"/>
                  </a:lnTo>
                  <a:lnTo>
                    <a:pt x="1472311" y="555371"/>
                  </a:lnTo>
                  <a:lnTo>
                    <a:pt x="1366139" y="397256"/>
                  </a:lnTo>
                  <a:lnTo>
                    <a:pt x="1752600" y="407924"/>
                  </a:lnTo>
                  <a:lnTo>
                    <a:pt x="1428623" y="321437"/>
                  </a:lnTo>
                  <a:lnTo>
                    <a:pt x="1711833" y="249682"/>
                  </a:lnTo>
                  <a:lnTo>
                    <a:pt x="1355217" y="224536"/>
                  </a:lnTo>
                  <a:lnTo>
                    <a:pt x="1491361" y="136779"/>
                  </a:lnTo>
                  <a:lnTo>
                    <a:pt x="1148461" y="163449"/>
                  </a:lnTo>
                  <a:lnTo>
                    <a:pt x="1178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99921" y="4807458"/>
              <a:ext cx="1752600" cy="662940"/>
            </a:xfrm>
            <a:custGeom>
              <a:avLst/>
              <a:gdLst/>
              <a:ahLst/>
              <a:cxnLst/>
              <a:rect l="l" t="t" r="r" b="b"/>
              <a:pathLst>
                <a:path w="1752600" h="662939">
                  <a:moveTo>
                    <a:pt x="876300" y="178054"/>
                  </a:moveTo>
                  <a:lnTo>
                    <a:pt x="1178305" y="0"/>
                  </a:lnTo>
                  <a:lnTo>
                    <a:pt x="1148461" y="163449"/>
                  </a:lnTo>
                  <a:lnTo>
                    <a:pt x="1491361" y="136779"/>
                  </a:lnTo>
                  <a:lnTo>
                    <a:pt x="1355217" y="224536"/>
                  </a:lnTo>
                  <a:lnTo>
                    <a:pt x="1711833" y="249682"/>
                  </a:lnTo>
                  <a:lnTo>
                    <a:pt x="1428623" y="321437"/>
                  </a:lnTo>
                  <a:lnTo>
                    <a:pt x="1752600" y="407924"/>
                  </a:lnTo>
                  <a:lnTo>
                    <a:pt x="1366139" y="397256"/>
                  </a:lnTo>
                  <a:lnTo>
                    <a:pt x="1472311" y="555371"/>
                  </a:lnTo>
                  <a:lnTo>
                    <a:pt x="1137539" y="443738"/>
                  </a:lnTo>
                  <a:lnTo>
                    <a:pt x="1074801" y="605790"/>
                  </a:lnTo>
                  <a:lnTo>
                    <a:pt x="854583" y="458343"/>
                  </a:lnTo>
                  <a:lnTo>
                    <a:pt x="688466" y="662940"/>
                  </a:lnTo>
                  <a:lnTo>
                    <a:pt x="625983" y="479679"/>
                  </a:lnTo>
                  <a:lnTo>
                    <a:pt x="386334" y="540639"/>
                  </a:lnTo>
                  <a:lnTo>
                    <a:pt x="459866" y="427736"/>
                  </a:lnTo>
                  <a:lnTo>
                    <a:pt x="10947" y="447675"/>
                  </a:lnTo>
                  <a:lnTo>
                    <a:pt x="301993" y="361442"/>
                  </a:lnTo>
                  <a:lnTo>
                    <a:pt x="0" y="264414"/>
                  </a:lnTo>
                  <a:lnTo>
                    <a:pt x="375412" y="233807"/>
                  </a:lnTo>
                  <a:lnTo>
                    <a:pt x="30022" y="70485"/>
                  </a:lnTo>
                  <a:lnTo>
                    <a:pt x="593344" y="193929"/>
                  </a:lnTo>
                  <a:lnTo>
                    <a:pt x="677672" y="70485"/>
                  </a:lnTo>
                  <a:lnTo>
                    <a:pt x="876300" y="178054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84784" y="417220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0692" y="5587695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18017" y="4283202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18017" y="5587695"/>
            <a:ext cx="89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90014" y="6212535"/>
            <a:ext cx="39738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B: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 Frames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3680" y="3626866"/>
            <a:ext cx="260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8548" y="3543300"/>
            <a:ext cx="3996690" cy="76200"/>
          </a:xfrm>
          <a:custGeom>
            <a:avLst/>
            <a:gdLst/>
            <a:ahLst/>
            <a:cxnLst/>
            <a:rect l="l" t="t" r="r" b="b"/>
            <a:pathLst>
              <a:path w="3996690" h="76200">
                <a:moveTo>
                  <a:pt x="76123" y="0"/>
                </a:moveTo>
                <a:lnTo>
                  <a:pt x="0" y="38061"/>
                </a:lnTo>
                <a:lnTo>
                  <a:pt x="76123" y="76200"/>
                </a:lnTo>
                <a:lnTo>
                  <a:pt x="54957" y="44450"/>
                </a:lnTo>
                <a:lnTo>
                  <a:pt x="50749" y="44450"/>
                </a:lnTo>
                <a:lnTo>
                  <a:pt x="50749" y="31750"/>
                </a:lnTo>
                <a:lnTo>
                  <a:pt x="54957" y="31750"/>
                </a:lnTo>
                <a:lnTo>
                  <a:pt x="76123" y="0"/>
                </a:lnTo>
                <a:close/>
              </a:path>
              <a:path w="3996690" h="76200">
                <a:moveTo>
                  <a:pt x="3945432" y="38100"/>
                </a:moveTo>
                <a:lnTo>
                  <a:pt x="3920032" y="76200"/>
                </a:lnTo>
                <a:lnTo>
                  <a:pt x="3983532" y="44450"/>
                </a:lnTo>
                <a:lnTo>
                  <a:pt x="3945432" y="44450"/>
                </a:lnTo>
                <a:lnTo>
                  <a:pt x="3945432" y="38100"/>
                </a:lnTo>
                <a:close/>
              </a:path>
              <a:path w="3996690" h="76200">
                <a:moveTo>
                  <a:pt x="50749" y="38138"/>
                </a:moveTo>
                <a:lnTo>
                  <a:pt x="50749" y="44450"/>
                </a:lnTo>
                <a:lnTo>
                  <a:pt x="54957" y="44450"/>
                </a:lnTo>
                <a:lnTo>
                  <a:pt x="50749" y="38138"/>
                </a:lnTo>
                <a:close/>
              </a:path>
              <a:path w="3996690" h="76200">
                <a:moveTo>
                  <a:pt x="3941199" y="31750"/>
                </a:moveTo>
                <a:lnTo>
                  <a:pt x="54957" y="31750"/>
                </a:lnTo>
                <a:lnTo>
                  <a:pt x="50749" y="38061"/>
                </a:lnTo>
                <a:lnTo>
                  <a:pt x="54957" y="44450"/>
                </a:lnTo>
                <a:lnTo>
                  <a:pt x="3941199" y="44450"/>
                </a:lnTo>
                <a:lnTo>
                  <a:pt x="3945407" y="38138"/>
                </a:lnTo>
                <a:lnTo>
                  <a:pt x="3941199" y="31750"/>
                </a:lnTo>
                <a:close/>
              </a:path>
              <a:path w="3996690" h="76200">
                <a:moveTo>
                  <a:pt x="3983532" y="31750"/>
                </a:moveTo>
                <a:lnTo>
                  <a:pt x="3945432" y="31750"/>
                </a:lnTo>
                <a:lnTo>
                  <a:pt x="3945432" y="44450"/>
                </a:lnTo>
                <a:lnTo>
                  <a:pt x="3983532" y="44450"/>
                </a:lnTo>
                <a:lnTo>
                  <a:pt x="3996156" y="38138"/>
                </a:lnTo>
                <a:lnTo>
                  <a:pt x="3983532" y="31750"/>
                </a:lnTo>
                <a:close/>
              </a:path>
              <a:path w="3996690" h="76200">
                <a:moveTo>
                  <a:pt x="3920032" y="0"/>
                </a:moveTo>
                <a:lnTo>
                  <a:pt x="3945432" y="38100"/>
                </a:lnTo>
                <a:lnTo>
                  <a:pt x="3945432" y="31750"/>
                </a:lnTo>
                <a:lnTo>
                  <a:pt x="3983532" y="31750"/>
                </a:lnTo>
                <a:lnTo>
                  <a:pt x="3920032" y="0"/>
                </a:lnTo>
                <a:close/>
              </a:path>
              <a:path w="3996690" h="76200">
                <a:moveTo>
                  <a:pt x="54957" y="31750"/>
                </a:moveTo>
                <a:lnTo>
                  <a:pt x="50749" y="31750"/>
                </a:lnTo>
                <a:lnTo>
                  <a:pt x="50749" y="38061"/>
                </a:lnTo>
                <a:lnTo>
                  <a:pt x="54957" y="31750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68423" y="3193034"/>
            <a:ext cx="769620" cy="7340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-15" normalizeH="0" baseline="1388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time-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69570" marR="0" lvl="0" indent="0" defTabSz="914400" eaLnBrk="1" fontAlgn="auto" latinLnBrk="0" hangingPunct="1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65355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We</a:t>
            </a:r>
            <a:r>
              <a:rPr spc="-15" dirty="0"/>
              <a:t> </a:t>
            </a:r>
            <a:r>
              <a:rPr dirty="0"/>
              <a:t>Need</a:t>
            </a:r>
            <a:r>
              <a:rPr spc="-25" dirty="0"/>
              <a:t> </a:t>
            </a:r>
            <a:r>
              <a:rPr dirty="0">
                <a:latin typeface="Arial"/>
                <a:cs typeface="Arial"/>
              </a:rPr>
              <a:t>“</a:t>
            </a:r>
            <a:r>
              <a:rPr dirty="0"/>
              <a:t>Frame</a:t>
            </a:r>
            <a:r>
              <a:rPr spc="-10" dirty="0"/>
              <a:t> </a:t>
            </a:r>
            <a:r>
              <a:rPr spc="50" dirty="0"/>
              <a:t>Number</a:t>
            </a:r>
            <a:r>
              <a:rPr spc="50" dirty="0">
                <a:latin typeface="Arial"/>
                <a:cs typeface="Arial"/>
              </a:rPr>
              <a:t>”</a:t>
            </a:r>
          </a:p>
        </p:txBody>
      </p:sp>
      <p:sp>
        <p:nvSpPr>
          <p:cNvPr id="3" name="object 3"/>
          <p:cNvSpPr/>
          <p:nvPr/>
        </p:nvSpPr>
        <p:spPr>
          <a:xfrm>
            <a:off x="587502" y="4032503"/>
            <a:ext cx="7848600" cy="1485900"/>
          </a:xfrm>
          <a:custGeom>
            <a:avLst/>
            <a:gdLst/>
            <a:ahLst/>
            <a:cxnLst/>
            <a:rect l="l" t="t" r="r" b="b"/>
            <a:pathLst>
              <a:path w="7848600" h="1485900">
                <a:moveTo>
                  <a:pt x="7848600" y="1390650"/>
                </a:moveTo>
                <a:lnTo>
                  <a:pt x="7810500" y="1371600"/>
                </a:lnTo>
                <a:lnTo>
                  <a:pt x="7658100" y="1295400"/>
                </a:lnTo>
                <a:lnTo>
                  <a:pt x="7658100" y="1371600"/>
                </a:lnTo>
                <a:lnTo>
                  <a:pt x="0" y="1371600"/>
                </a:lnTo>
                <a:lnTo>
                  <a:pt x="0" y="1409700"/>
                </a:lnTo>
                <a:lnTo>
                  <a:pt x="7658100" y="1409700"/>
                </a:lnTo>
                <a:lnTo>
                  <a:pt x="7658100" y="1485900"/>
                </a:lnTo>
                <a:lnTo>
                  <a:pt x="7810500" y="1409700"/>
                </a:lnTo>
                <a:lnTo>
                  <a:pt x="7848600" y="1390650"/>
                </a:lnTo>
                <a:close/>
              </a:path>
              <a:path w="7848600" h="1485900">
                <a:moveTo>
                  <a:pt x="7848600" y="95250"/>
                </a:moveTo>
                <a:lnTo>
                  <a:pt x="7810500" y="76200"/>
                </a:lnTo>
                <a:lnTo>
                  <a:pt x="7658100" y="0"/>
                </a:lnTo>
                <a:lnTo>
                  <a:pt x="76581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7658100" y="114300"/>
                </a:lnTo>
                <a:lnTo>
                  <a:pt x="7658100" y="190500"/>
                </a:lnTo>
                <a:lnTo>
                  <a:pt x="7810500" y="114300"/>
                </a:lnTo>
                <a:lnTo>
                  <a:pt x="7848600" y="95250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901" y="3822953"/>
            <a:ext cx="1143000" cy="304800"/>
          </a:xfrm>
          <a:prstGeom prst="rect">
            <a:avLst/>
          </a:prstGeom>
          <a:solidFill>
            <a:srgbClr val="3A812E"/>
          </a:solidFill>
          <a:ln w="25400">
            <a:solidFill>
              <a:srgbClr val="295D1F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4377" y="4122229"/>
            <a:ext cx="3514725" cy="1313815"/>
            <a:chOff x="734377" y="4122229"/>
            <a:chExt cx="3514725" cy="1313815"/>
          </a:xfrm>
        </p:grpSpPr>
        <p:sp>
          <p:nvSpPr>
            <p:cNvPr id="6" name="object 6"/>
            <p:cNvSpPr/>
            <p:nvPr/>
          </p:nvSpPr>
          <p:spPr>
            <a:xfrm>
              <a:off x="739140" y="4126991"/>
              <a:ext cx="2133600" cy="1295400"/>
            </a:xfrm>
            <a:custGeom>
              <a:avLst/>
              <a:gdLst/>
              <a:ahLst/>
              <a:cxnLst/>
              <a:rect l="l" t="t" r="r" b="b"/>
              <a:pathLst>
                <a:path w="2133600" h="1295400">
                  <a:moveTo>
                    <a:pt x="0" y="0"/>
                  </a:moveTo>
                  <a:lnTo>
                    <a:pt x="990599" y="1295399"/>
                  </a:lnTo>
                </a:path>
                <a:path w="2133600" h="1295400">
                  <a:moveTo>
                    <a:pt x="1142999" y="0"/>
                  </a:moveTo>
                  <a:lnTo>
                    <a:pt x="2133600" y="1295399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73501" y="5194553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3810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873501" y="5194553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0" y="228600"/>
                  </a:moveTo>
                  <a:lnTo>
                    <a:pt x="381000" y="2286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872740" y="4126991"/>
              <a:ext cx="1371600" cy="1295400"/>
            </a:xfrm>
            <a:custGeom>
              <a:avLst/>
              <a:gdLst/>
              <a:ahLst/>
              <a:cxnLst/>
              <a:rect l="l" t="t" r="r" b="b"/>
              <a:pathLst>
                <a:path w="1371600" h="1295400">
                  <a:moveTo>
                    <a:pt x="1371600" y="0"/>
                  </a:moveTo>
                  <a:lnTo>
                    <a:pt x="381000" y="1295399"/>
                  </a:lnTo>
                </a:path>
                <a:path w="1371600" h="1295400">
                  <a:moveTo>
                    <a:pt x="990600" y="0"/>
                  </a:moveTo>
                  <a:lnTo>
                    <a:pt x="0" y="1295399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25161" y="3822953"/>
            <a:ext cx="1143000" cy="304800"/>
          </a:xfrm>
          <a:prstGeom prst="rect">
            <a:avLst/>
          </a:prstGeom>
          <a:solidFill>
            <a:srgbClr val="3A812E"/>
          </a:solidFill>
          <a:ln w="25400">
            <a:solidFill>
              <a:srgbClr val="295D1F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9140" y="3631691"/>
            <a:ext cx="7495540" cy="2118995"/>
            <a:chOff x="739140" y="3631691"/>
            <a:chExt cx="7495540" cy="2118995"/>
          </a:xfrm>
        </p:grpSpPr>
        <p:sp>
          <p:nvSpPr>
            <p:cNvPr id="12" name="object 12"/>
            <p:cNvSpPr/>
            <p:nvPr/>
          </p:nvSpPr>
          <p:spPr>
            <a:xfrm>
              <a:off x="4724399" y="4126991"/>
              <a:ext cx="2133600" cy="1295400"/>
            </a:xfrm>
            <a:custGeom>
              <a:avLst/>
              <a:gdLst/>
              <a:ahLst/>
              <a:cxnLst/>
              <a:rect l="l" t="t" r="r" b="b"/>
              <a:pathLst>
                <a:path w="2133600" h="1295400">
                  <a:moveTo>
                    <a:pt x="0" y="0"/>
                  </a:moveTo>
                  <a:lnTo>
                    <a:pt x="990600" y="1295399"/>
                  </a:lnTo>
                </a:path>
                <a:path w="2133600" h="1295400">
                  <a:moveTo>
                    <a:pt x="1143000" y="0"/>
                  </a:moveTo>
                  <a:lnTo>
                    <a:pt x="2133600" y="1295399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858761" y="5194553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3810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858761" y="5194553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0" y="228600"/>
                  </a:moveTo>
                  <a:lnTo>
                    <a:pt x="381000" y="2286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741931" y="4126991"/>
              <a:ext cx="6487795" cy="1618615"/>
            </a:xfrm>
            <a:custGeom>
              <a:avLst/>
              <a:gdLst/>
              <a:ahLst/>
              <a:cxnLst/>
              <a:rect l="l" t="t" r="r" b="b"/>
              <a:pathLst>
                <a:path w="6487795" h="1618614">
                  <a:moveTo>
                    <a:pt x="6487668" y="0"/>
                  </a:moveTo>
                  <a:lnTo>
                    <a:pt x="5497068" y="1295399"/>
                  </a:lnTo>
                </a:path>
                <a:path w="6487795" h="1618614">
                  <a:moveTo>
                    <a:pt x="6106668" y="0"/>
                  </a:moveTo>
                  <a:lnTo>
                    <a:pt x="5116068" y="1295399"/>
                  </a:lnTo>
                </a:path>
                <a:path w="6487795" h="1618614">
                  <a:moveTo>
                    <a:pt x="1130808" y="1336547"/>
                  </a:moveTo>
                  <a:lnTo>
                    <a:pt x="1128958" y="1391417"/>
                  </a:lnTo>
                  <a:lnTo>
                    <a:pt x="1123918" y="1436227"/>
                  </a:lnTo>
                  <a:lnTo>
                    <a:pt x="1116449" y="1466439"/>
                  </a:lnTo>
                  <a:lnTo>
                    <a:pt x="1107313" y="1477517"/>
                  </a:lnTo>
                  <a:lnTo>
                    <a:pt x="588899" y="1477517"/>
                  </a:lnTo>
                  <a:lnTo>
                    <a:pt x="579762" y="1488596"/>
                  </a:lnTo>
                  <a:lnTo>
                    <a:pt x="572293" y="1518808"/>
                  </a:lnTo>
                  <a:lnTo>
                    <a:pt x="567253" y="1563618"/>
                  </a:lnTo>
                  <a:lnTo>
                    <a:pt x="565404" y="1618487"/>
                  </a:lnTo>
                  <a:lnTo>
                    <a:pt x="563554" y="1563618"/>
                  </a:lnTo>
                  <a:lnTo>
                    <a:pt x="558514" y="1518808"/>
                  </a:lnTo>
                  <a:lnTo>
                    <a:pt x="551045" y="1488596"/>
                  </a:lnTo>
                  <a:lnTo>
                    <a:pt x="541909" y="1477517"/>
                  </a:lnTo>
                  <a:lnTo>
                    <a:pt x="23494" y="1477517"/>
                  </a:lnTo>
                  <a:lnTo>
                    <a:pt x="14358" y="1466439"/>
                  </a:lnTo>
                  <a:lnTo>
                    <a:pt x="6889" y="1436227"/>
                  </a:lnTo>
                  <a:lnTo>
                    <a:pt x="1849" y="1391417"/>
                  </a:lnTo>
                  <a:lnTo>
                    <a:pt x="0" y="1336547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39140" y="3631691"/>
              <a:ext cx="1143000" cy="76200"/>
            </a:xfrm>
            <a:custGeom>
              <a:avLst/>
              <a:gdLst/>
              <a:ahLst/>
              <a:cxnLst/>
              <a:rect l="l" t="t" r="r" b="b"/>
              <a:pathLst>
                <a:path w="11430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55033" y="44449"/>
                  </a:lnTo>
                  <a:lnTo>
                    <a:pt x="50800" y="44449"/>
                  </a:lnTo>
                  <a:lnTo>
                    <a:pt x="50800" y="31749"/>
                  </a:lnTo>
                  <a:lnTo>
                    <a:pt x="55033" y="31749"/>
                  </a:lnTo>
                  <a:lnTo>
                    <a:pt x="76200" y="0"/>
                  </a:lnTo>
                  <a:close/>
                </a:path>
                <a:path w="1143000" h="76200">
                  <a:moveTo>
                    <a:pt x="1092199" y="38099"/>
                  </a:moveTo>
                  <a:lnTo>
                    <a:pt x="1066799" y="76199"/>
                  </a:lnTo>
                  <a:lnTo>
                    <a:pt x="1130299" y="44449"/>
                  </a:lnTo>
                  <a:lnTo>
                    <a:pt x="1092199" y="44449"/>
                  </a:lnTo>
                  <a:lnTo>
                    <a:pt x="1092199" y="38099"/>
                  </a:lnTo>
                  <a:close/>
                </a:path>
                <a:path w="1143000" h="76200">
                  <a:moveTo>
                    <a:pt x="50800" y="38099"/>
                  </a:moveTo>
                  <a:lnTo>
                    <a:pt x="50800" y="44449"/>
                  </a:lnTo>
                  <a:lnTo>
                    <a:pt x="55033" y="44449"/>
                  </a:lnTo>
                  <a:lnTo>
                    <a:pt x="50800" y="38099"/>
                  </a:lnTo>
                  <a:close/>
                </a:path>
                <a:path w="1143000" h="76200">
                  <a:moveTo>
                    <a:pt x="1087966" y="31749"/>
                  </a:moveTo>
                  <a:lnTo>
                    <a:pt x="55033" y="31749"/>
                  </a:lnTo>
                  <a:lnTo>
                    <a:pt x="50800" y="38099"/>
                  </a:lnTo>
                  <a:lnTo>
                    <a:pt x="55033" y="44449"/>
                  </a:lnTo>
                  <a:lnTo>
                    <a:pt x="1087966" y="44449"/>
                  </a:lnTo>
                  <a:lnTo>
                    <a:pt x="1092199" y="38099"/>
                  </a:lnTo>
                  <a:lnTo>
                    <a:pt x="1087966" y="31749"/>
                  </a:lnTo>
                  <a:close/>
                </a:path>
                <a:path w="1143000" h="76200">
                  <a:moveTo>
                    <a:pt x="1130299" y="31749"/>
                  </a:moveTo>
                  <a:lnTo>
                    <a:pt x="1092199" y="31749"/>
                  </a:lnTo>
                  <a:lnTo>
                    <a:pt x="1092199" y="44449"/>
                  </a:lnTo>
                  <a:lnTo>
                    <a:pt x="1130299" y="44449"/>
                  </a:lnTo>
                  <a:lnTo>
                    <a:pt x="1142999" y="38099"/>
                  </a:lnTo>
                  <a:lnTo>
                    <a:pt x="1130299" y="31749"/>
                  </a:lnTo>
                  <a:close/>
                </a:path>
                <a:path w="1143000" h="76200">
                  <a:moveTo>
                    <a:pt x="55033" y="31749"/>
                  </a:moveTo>
                  <a:lnTo>
                    <a:pt x="50800" y="31749"/>
                  </a:lnTo>
                  <a:lnTo>
                    <a:pt x="50800" y="38099"/>
                  </a:lnTo>
                  <a:lnTo>
                    <a:pt x="55033" y="31749"/>
                  </a:lnTo>
                  <a:close/>
                </a:path>
                <a:path w="1143000" h="76200">
                  <a:moveTo>
                    <a:pt x="1066799" y="0"/>
                  </a:moveTo>
                  <a:lnTo>
                    <a:pt x="1092199" y="38099"/>
                  </a:lnTo>
                  <a:lnTo>
                    <a:pt x="1092199" y="31749"/>
                  </a:lnTo>
                  <a:lnTo>
                    <a:pt x="1130299" y="31749"/>
                  </a:lnTo>
                  <a:lnTo>
                    <a:pt x="1066799" y="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872740" y="3707891"/>
              <a:ext cx="0" cy="1395730"/>
            </a:xfrm>
            <a:custGeom>
              <a:avLst/>
              <a:gdLst/>
              <a:ahLst/>
              <a:cxnLst/>
              <a:rect l="l" t="t" r="r" b="b"/>
              <a:pathLst>
                <a:path h="1395729">
                  <a:moveTo>
                    <a:pt x="0" y="0"/>
                  </a:moveTo>
                  <a:lnTo>
                    <a:pt x="0" y="1395729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871472" y="3631691"/>
              <a:ext cx="2014855" cy="76200"/>
            </a:xfrm>
            <a:custGeom>
              <a:avLst/>
              <a:gdLst/>
              <a:ahLst/>
              <a:cxnLst/>
              <a:rect l="l" t="t" r="r" b="b"/>
              <a:pathLst>
                <a:path w="2014854" h="76200">
                  <a:moveTo>
                    <a:pt x="2014474" y="38100"/>
                  </a:moveTo>
                  <a:lnTo>
                    <a:pt x="2001774" y="31750"/>
                  </a:lnTo>
                  <a:lnTo>
                    <a:pt x="1938274" y="0"/>
                  </a:lnTo>
                  <a:lnTo>
                    <a:pt x="1959432" y="31750"/>
                  </a:lnTo>
                  <a:lnTo>
                    <a:pt x="1056297" y="31750"/>
                  </a:lnTo>
                  <a:lnTo>
                    <a:pt x="1077468" y="0"/>
                  </a:lnTo>
                  <a:lnTo>
                    <a:pt x="1007237" y="35115"/>
                  </a:lnTo>
                  <a:lnTo>
                    <a:pt x="1000506" y="31750"/>
                  </a:lnTo>
                  <a:lnTo>
                    <a:pt x="937006" y="0"/>
                  </a:lnTo>
                  <a:lnTo>
                    <a:pt x="958164" y="31750"/>
                  </a:lnTo>
                  <a:lnTo>
                    <a:pt x="55029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55029" y="44450"/>
                  </a:lnTo>
                  <a:lnTo>
                    <a:pt x="958164" y="44450"/>
                  </a:lnTo>
                  <a:lnTo>
                    <a:pt x="937006" y="76200"/>
                  </a:lnTo>
                  <a:lnTo>
                    <a:pt x="1000506" y="44450"/>
                  </a:lnTo>
                  <a:lnTo>
                    <a:pt x="1007237" y="41084"/>
                  </a:lnTo>
                  <a:lnTo>
                    <a:pt x="1077468" y="76200"/>
                  </a:lnTo>
                  <a:lnTo>
                    <a:pt x="1056297" y="44450"/>
                  </a:lnTo>
                  <a:lnTo>
                    <a:pt x="1959432" y="44450"/>
                  </a:lnTo>
                  <a:lnTo>
                    <a:pt x="1938274" y="76200"/>
                  </a:lnTo>
                  <a:lnTo>
                    <a:pt x="2001774" y="44450"/>
                  </a:lnTo>
                  <a:lnTo>
                    <a:pt x="2014474" y="3810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883151" y="3672839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0"/>
                  </a:moveTo>
                  <a:lnTo>
                    <a:pt x="0" y="454025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634234" y="4481321"/>
              <a:ext cx="1752600" cy="662940"/>
            </a:xfrm>
            <a:custGeom>
              <a:avLst/>
              <a:gdLst/>
              <a:ahLst/>
              <a:cxnLst/>
              <a:rect l="l" t="t" r="r" b="b"/>
              <a:pathLst>
                <a:path w="1752600" h="662939">
                  <a:moveTo>
                    <a:pt x="1178306" y="0"/>
                  </a:moveTo>
                  <a:lnTo>
                    <a:pt x="876300" y="178053"/>
                  </a:lnTo>
                  <a:lnTo>
                    <a:pt x="677671" y="70484"/>
                  </a:lnTo>
                  <a:lnTo>
                    <a:pt x="593344" y="193928"/>
                  </a:lnTo>
                  <a:lnTo>
                    <a:pt x="29972" y="70484"/>
                  </a:lnTo>
                  <a:lnTo>
                    <a:pt x="375412" y="233806"/>
                  </a:lnTo>
                  <a:lnTo>
                    <a:pt x="0" y="264413"/>
                  </a:lnTo>
                  <a:lnTo>
                    <a:pt x="302006" y="361441"/>
                  </a:lnTo>
                  <a:lnTo>
                    <a:pt x="10922" y="447675"/>
                  </a:lnTo>
                  <a:lnTo>
                    <a:pt x="459867" y="427735"/>
                  </a:lnTo>
                  <a:lnTo>
                    <a:pt x="386334" y="540638"/>
                  </a:lnTo>
                  <a:lnTo>
                    <a:pt x="625982" y="479678"/>
                  </a:lnTo>
                  <a:lnTo>
                    <a:pt x="688467" y="662939"/>
                  </a:lnTo>
                  <a:lnTo>
                    <a:pt x="854582" y="458342"/>
                  </a:lnTo>
                  <a:lnTo>
                    <a:pt x="1074801" y="605789"/>
                  </a:lnTo>
                  <a:lnTo>
                    <a:pt x="1137539" y="443738"/>
                  </a:lnTo>
                  <a:lnTo>
                    <a:pt x="1472311" y="555370"/>
                  </a:lnTo>
                  <a:lnTo>
                    <a:pt x="1366139" y="397255"/>
                  </a:lnTo>
                  <a:lnTo>
                    <a:pt x="1752600" y="407923"/>
                  </a:lnTo>
                  <a:lnTo>
                    <a:pt x="1428623" y="321436"/>
                  </a:lnTo>
                  <a:lnTo>
                    <a:pt x="1711833" y="249681"/>
                  </a:lnTo>
                  <a:lnTo>
                    <a:pt x="1355217" y="224535"/>
                  </a:lnTo>
                  <a:lnTo>
                    <a:pt x="1491361" y="136778"/>
                  </a:lnTo>
                  <a:lnTo>
                    <a:pt x="1148461" y="163448"/>
                  </a:lnTo>
                  <a:lnTo>
                    <a:pt x="11783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634234" y="4481321"/>
              <a:ext cx="1752600" cy="662940"/>
            </a:xfrm>
            <a:custGeom>
              <a:avLst/>
              <a:gdLst/>
              <a:ahLst/>
              <a:cxnLst/>
              <a:rect l="l" t="t" r="r" b="b"/>
              <a:pathLst>
                <a:path w="1752600" h="662939">
                  <a:moveTo>
                    <a:pt x="876300" y="178053"/>
                  </a:moveTo>
                  <a:lnTo>
                    <a:pt x="1178306" y="0"/>
                  </a:lnTo>
                  <a:lnTo>
                    <a:pt x="1148461" y="163448"/>
                  </a:lnTo>
                  <a:lnTo>
                    <a:pt x="1491361" y="136778"/>
                  </a:lnTo>
                  <a:lnTo>
                    <a:pt x="1355217" y="224535"/>
                  </a:lnTo>
                  <a:lnTo>
                    <a:pt x="1711833" y="249681"/>
                  </a:lnTo>
                  <a:lnTo>
                    <a:pt x="1428623" y="321436"/>
                  </a:lnTo>
                  <a:lnTo>
                    <a:pt x="1752600" y="407923"/>
                  </a:lnTo>
                  <a:lnTo>
                    <a:pt x="1366139" y="397255"/>
                  </a:lnTo>
                  <a:lnTo>
                    <a:pt x="1472311" y="555370"/>
                  </a:lnTo>
                  <a:lnTo>
                    <a:pt x="1137539" y="443738"/>
                  </a:lnTo>
                  <a:lnTo>
                    <a:pt x="1074801" y="605789"/>
                  </a:lnTo>
                  <a:lnTo>
                    <a:pt x="854582" y="458342"/>
                  </a:lnTo>
                  <a:lnTo>
                    <a:pt x="688467" y="662939"/>
                  </a:lnTo>
                  <a:lnTo>
                    <a:pt x="625982" y="479678"/>
                  </a:lnTo>
                  <a:lnTo>
                    <a:pt x="386334" y="540638"/>
                  </a:lnTo>
                  <a:lnTo>
                    <a:pt x="459867" y="427735"/>
                  </a:lnTo>
                  <a:lnTo>
                    <a:pt x="10922" y="447675"/>
                  </a:lnTo>
                  <a:lnTo>
                    <a:pt x="302006" y="361441"/>
                  </a:lnTo>
                  <a:lnTo>
                    <a:pt x="0" y="264413"/>
                  </a:lnTo>
                  <a:lnTo>
                    <a:pt x="375412" y="233806"/>
                  </a:lnTo>
                  <a:lnTo>
                    <a:pt x="29972" y="70484"/>
                  </a:lnTo>
                  <a:lnTo>
                    <a:pt x="593344" y="193928"/>
                  </a:lnTo>
                  <a:lnTo>
                    <a:pt x="677671" y="70484"/>
                  </a:lnTo>
                  <a:lnTo>
                    <a:pt x="876300" y="178053"/>
                  </a:lnTo>
                  <a:close/>
                </a:path>
              </a:pathLst>
            </a:custGeom>
            <a:ln w="25399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4784" y="3849751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0692" y="526554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18017" y="3960621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18017" y="5265546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0014" y="5755030"/>
            <a:ext cx="493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correctly,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8548" y="3250692"/>
            <a:ext cx="3996690" cy="76200"/>
          </a:xfrm>
          <a:custGeom>
            <a:avLst/>
            <a:gdLst/>
            <a:ahLst/>
            <a:cxnLst/>
            <a:rect l="l" t="t" r="r" b="b"/>
            <a:pathLst>
              <a:path w="3996690" h="76200">
                <a:moveTo>
                  <a:pt x="76123" y="0"/>
                </a:moveTo>
                <a:lnTo>
                  <a:pt x="0" y="38061"/>
                </a:lnTo>
                <a:lnTo>
                  <a:pt x="76123" y="76200"/>
                </a:lnTo>
                <a:lnTo>
                  <a:pt x="54957" y="44450"/>
                </a:lnTo>
                <a:lnTo>
                  <a:pt x="50749" y="44450"/>
                </a:lnTo>
                <a:lnTo>
                  <a:pt x="50749" y="31750"/>
                </a:lnTo>
                <a:lnTo>
                  <a:pt x="54957" y="31750"/>
                </a:lnTo>
                <a:lnTo>
                  <a:pt x="76123" y="0"/>
                </a:lnTo>
                <a:close/>
              </a:path>
              <a:path w="3996690" h="76200">
                <a:moveTo>
                  <a:pt x="3945432" y="38100"/>
                </a:moveTo>
                <a:lnTo>
                  <a:pt x="3920032" y="76200"/>
                </a:lnTo>
                <a:lnTo>
                  <a:pt x="3983532" y="44450"/>
                </a:lnTo>
                <a:lnTo>
                  <a:pt x="3945432" y="44450"/>
                </a:lnTo>
                <a:lnTo>
                  <a:pt x="3945432" y="38100"/>
                </a:lnTo>
                <a:close/>
              </a:path>
              <a:path w="3996690" h="76200">
                <a:moveTo>
                  <a:pt x="50749" y="38138"/>
                </a:moveTo>
                <a:lnTo>
                  <a:pt x="50749" y="44450"/>
                </a:lnTo>
                <a:lnTo>
                  <a:pt x="54957" y="44450"/>
                </a:lnTo>
                <a:lnTo>
                  <a:pt x="50749" y="38138"/>
                </a:lnTo>
                <a:close/>
              </a:path>
              <a:path w="3996690" h="76200">
                <a:moveTo>
                  <a:pt x="3941199" y="31750"/>
                </a:moveTo>
                <a:lnTo>
                  <a:pt x="54957" y="31750"/>
                </a:lnTo>
                <a:lnTo>
                  <a:pt x="50749" y="38061"/>
                </a:lnTo>
                <a:lnTo>
                  <a:pt x="54957" y="44450"/>
                </a:lnTo>
                <a:lnTo>
                  <a:pt x="3941199" y="44450"/>
                </a:lnTo>
                <a:lnTo>
                  <a:pt x="3945407" y="38138"/>
                </a:lnTo>
                <a:lnTo>
                  <a:pt x="3941199" y="31750"/>
                </a:lnTo>
                <a:close/>
              </a:path>
              <a:path w="3996690" h="76200">
                <a:moveTo>
                  <a:pt x="3983532" y="31750"/>
                </a:moveTo>
                <a:lnTo>
                  <a:pt x="3945432" y="31750"/>
                </a:lnTo>
                <a:lnTo>
                  <a:pt x="3945432" y="44450"/>
                </a:lnTo>
                <a:lnTo>
                  <a:pt x="3983532" y="44450"/>
                </a:lnTo>
                <a:lnTo>
                  <a:pt x="3996156" y="38138"/>
                </a:lnTo>
                <a:lnTo>
                  <a:pt x="3983532" y="31750"/>
                </a:lnTo>
                <a:close/>
              </a:path>
              <a:path w="3996690" h="76200">
                <a:moveTo>
                  <a:pt x="3920032" y="0"/>
                </a:moveTo>
                <a:lnTo>
                  <a:pt x="3945432" y="38100"/>
                </a:lnTo>
                <a:lnTo>
                  <a:pt x="3945432" y="31750"/>
                </a:lnTo>
                <a:lnTo>
                  <a:pt x="3983532" y="31750"/>
                </a:lnTo>
                <a:lnTo>
                  <a:pt x="3920032" y="0"/>
                </a:lnTo>
                <a:close/>
              </a:path>
              <a:path w="3996690" h="76200">
                <a:moveTo>
                  <a:pt x="54957" y="31750"/>
                </a:moveTo>
                <a:lnTo>
                  <a:pt x="50749" y="31750"/>
                </a:lnTo>
                <a:lnTo>
                  <a:pt x="50749" y="38061"/>
                </a:lnTo>
                <a:lnTo>
                  <a:pt x="54957" y="31750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3240" y="1564135"/>
            <a:ext cx="8099425" cy="20402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76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676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What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 the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lost?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81280" lvl="1" indent="-32702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again.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Therefore,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frame.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(Frame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duplication)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Solution: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avoid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duplication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383030" marR="0" lvl="0" indent="0" defTabSz="9144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-15" normalizeH="0" baseline="1388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time-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18490" marR="0" lvl="0" indent="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5135" algn="l"/>
                <a:tab pos="2716530" algn="l"/>
              </a:tabLst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r>
              <a:rPr kumimoji="0" sz="1800" b="0" i="0" u="none" strike="noStrike" kern="0" cap="none" spc="0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1800" b="0" i="0" u="none" strike="noStrike" kern="0" cap="none" spc="0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60500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3631691"/>
            <a:ext cx="8497824" cy="2552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We</a:t>
            </a:r>
            <a:r>
              <a:rPr spc="-70" dirty="0"/>
              <a:t> </a:t>
            </a:r>
            <a:r>
              <a:rPr dirty="0"/>
              <a:t>Need</a:t>
            </a:r>
            <a:r>
              <a:rPr spc="-80" dirty="0"/>
              <a:t> </a:t>
            </a:r>
            <a:r>
              <a:rPr dirty="0">
                <a:latin typeface="Arial"/>
                <a:cs typeface="Arial"/>
              </a:rPr>
              <a:t>“</a:t>
            </a:r>
            <a:r>
              <a:rPr dirty="0"/>
              <a:t>Ack</a:t>
            </a:r>
            <a:r>
              <a:rPr spc="-70" dirty="0"/>
              <a:t> </a:t>
            </a:r>
            <a:r>
              <a:rPr spc="55" dirty="0"/>
              <a:t>Number</a:t>
            </a:r>
            <a:r>
              <a:rPr spc="55" dirty="0">
                <a:latin typeface="Arial"/>
                <a:cs typeface="Arial"/>
              </a:rPr>
              <a:t>”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44112"/>
            <a:ext cx="7879715" cy="19786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What</a:t>
            </a:r>
            <a:r>
              <a:rPr kumimoji="0" sz="2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Timers</a:t>
            </a:r>
            <a:r>
              <a:rPr kumimoji="0" sz="2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</a:t>
            </a:r>
            <a:r>
              <a:rPr kumimoji="0" sz="2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properly?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receives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frame#1,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thinks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#1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delivered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correctly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B,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but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true!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124460" lvl="1" indent="-32702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Solution: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should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Numbers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knows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which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was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Acked.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84133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Stop</a:t>
            </a:r>
            <a:r>
              <a:rPr spc="-195" dirty="0"/>
              <a:t> </a:t>
            </a:r>
            <a:r>
              <a:rPr dirty="0"/>
              <a:t>and</a:t>
            </a:r>
            <a:r>
              <a:rPr spc="-190" dirty="0"/>
              <a:t> </a:t>
            </a:r>
            <a:r>
              <a:rPr spc="-105" dirty="0"/>
              <a:t>Wait</a:t>
            </a:r>
            <a:r>
              <a:rPr spc="-155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804735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 (TX)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numbered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frames,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 timer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and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exact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(RX)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received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 Numbered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confirm.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43815" lvl="0" indent="-3429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 (TX)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Stops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continues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frame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0224" y="3588020"/>
            <a:ext cx="4118220" cy="220118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9738" y="4609338"/>
            <a:ext cx="4383405" cy="457200"/>
          </a:xfrm>
          <a:custGeom>
            <a:avLst/>
            <a:gdLst/>
            <a:ahLst/>
            <a:cxnLst/>
            <a:rect l="l" t="t" r="r" b="b"/>
            <a:pathLst>
              <a:path w="4383405" h="457200">
                <a:moveTo>
                  <a:pt x="4383024" y="0"/>
                </a:moveTo>
                <a:lnTo>
                  <a:pt x="3657600" y="0"/>
                </a:lnTo>
                <a:lnTo>
                  <a:pt x="1450848" y="0"/>
                </a:lnTo>
                <a:lnTo>
                  <a:pt x="725424" y="0"/>
                </a:lnTo>
                <a:lnTo>
                  <a:pt x="0" y="0"/>
                </a:lnTo>
                <a:lnTo>
                  <a:pt x="0" y="457200"/>
                </a:lnTo>
                <a:lnTo>
                  <a:pt x="725424" y="457200"/>
                </a:lnTo>
                <a:lnTo>
                  <a:pt x="1450848" y="457200"/>
                </a:lnTo>
                <a:lnTo>
                  <a:pt x="3657600" y="457200"/>
                </a:lnTo>
                <a:lnTo>
                  <a:pt x="4383024" y="457200"/>
                </a:lnTo>
                <a:lnTo>
                  <a:pt x="43830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77037" y="4587494"/>
          <a:ext cx="4382135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Seq#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Ack#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Packet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CRC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95071" y="5141976"/>
            <a:ext cx="4386580" cy="344805"/>
          </a:xfrm>
          <a:custGeom>
            <a:avLst/>
            <a:gdLst/>
            <a:ahLst/>
            <a:cxnLst/>
            <a:rect l="l" t="t" r="r" b="b"/>
            <a:pathLst>
              <a:path w="4386580" h="344804">
                <a:moveTo>
                  <a:pt x="4386072" y="0"/>
                </a:moveTo>
                <a:lnTo>
                  <a:pt x="4383819" y="67038"/>
                </a:lnTo>
                <a:lnTo>
                  <a:pt x="4377674" y="121777"/>
                </a:lnTo>
                <a:lnTo>
                  <a:pt x="4368551" y="158680"/>
                </a:lnTo>
                <a:lnTo>
                  <a:pt x="4357370" y="172212"/>
                </a:lnTo>
                <a:lnTo>
                  <a:pt x="2221738" y="172212"/>
                </a:lnTo>
                <a:lnTo>
                  <a:pt x="2210556" y="185743"/>
                </a:lnTo>
                <a:lnTo>
                  <a:pt x="2201433" y="222646"/>
                </a:lnTo>
                <a:lnTo>
                  <a:pt x="2195288" y="277385"/>
                </a:lnTo>
                <a:lnTo>
                  <a:pt x="2193036" y="344424"/>
                </a:lnTo>
                <a:lnTo>
                  <a:pt x="2190783" y="277385"/>
                </a:lnTo>
                <a:lnTo>
                  <a:pt x="2184638" y="222646"/>
                </a:lnTo>
                <a:lnTo>
                  <a:pt x="2175515" y="185743"/>
                </a:lnTo>
                <a:lnTo>
                  <a:pt x="2164334" y="172212"/>
                </a:lnTo>
                <a:lnTo>
                  <a:pt x="28702" y="172212"/>
                </a:lnTo>
                <a:lnTo>
                  <a:pt x="17530" y="158680"/>
                </a:lnTo>
                <a:lnTo>
                  <a:pt x="8407" y="121777"/>
                </a:lnTo>
                <a:lnTo>
                  <a:pt x="2255" y="67038"/>
                </a:lnTo>
                <a:lnTo>
                  <a:pt x="0" y="0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83994" y="5589828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1366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29705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Stop</a:t>
            </a:r>
            <a:r>
              <a:rPr spc="-190" dirty="0"/>
              <a:t> </a:t>
            </a:r>
            <a:r>
              <a:rPr dirty="0"/>
              <a:t>and</a:t>
            </a:r>
            <a:r>
              <a:rPr spc="-200" dirty="0"/>
              <a:t> </a:t>
            </a:r>
            <a:r>
              <a:rPr spc="-105" dirty="0"/>
              <a:t>Wait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21663"/>
            <a:ext cx="7269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𝑎</a:t>
            </a:r>
            <a:r>
              <a:rPr kumimoji="0" sz="20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=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𝑇</a:t>
            </a:r>
            <a:r>
              <a:rPr kumimoji="0" sz="2175" b="0" i="0" u="none" strike="noStrike" kern="0" cap="none" spc="82" normalizeH="0" baseline="-1532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𝑝</a:t>
            </a: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/𝑇</a:t>
            </a:r>
            <a:r>
              <a:rPr kumimoji="0" sz="2175" b="0" i="0" u="none" strike="noStrike" kern="0" cap="none" spc="82" normalizeH="0" baseline="-1532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𝑓</a:t>
            </a:r>
            <a:r>
              <a:rPr kumimoji="0" sz="2175" b="0" i="0" u="none" strike="noStrike" kern="0" cap="none" spc="337" normalizeH="0" baseline="-1532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erif Condensed"/>
                <a:cs typeface="DejaVu Serif Condensed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very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small,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stop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inefficient.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8637" y="3238500"/>
            <a:ext cx="8331200" cy="1898650"/>
            <a:chOff x="528637" y="3238500"/>
            <a:chExt cx="8331200" cy="1898650"/>
          </a:xfrm>
        </p:grpSpPr>
        <p:sp>
          <p:nvSpPr>
            <p:cNvPr id="5" name="object 5"/>
            <p:cNvSpPr/>
            <p:nvPr/>
          </p:nvSpPr>
          <p:spPr>
            <a:xfrm>
              <a:off x="587476" y="3639311"/>
              <a:ext cx="8272145" cy="1497965"/>
            </a:xfrm>
            <a:custGeom>
              <a:avLst/>
              <a:gdLst/>
              <a:ahLst/>
              <a:cxnLst/>
              <a:rect l="l" t="t" r="r" b="b"/>
              <a:pathLst>
                <a:path w="8272145" h="1497964">
                  <a:moveTo>
                    <a:pt x="8252231" y="95250"/>
                  </a:moveTo>
                  <a:lnTo>
                    <a:pt x="8214131" y="76200"/>
                  </a:lnTo>
                  <a:lnTo>
                    <a:pt x="8061731" y="0"/>
                  </a:lnTo>
                  <a:lnTo>
                    <a:pt x="8061731" y="76200"/>
                  </a:lnTo>
                  <a:lnTo>
                    <a:pt x="25" y="76200"/>
                  </a:lnTo>
                  <a:lnTo>
                    <a:pt x="25" y="114300"/>
                  </a:lnTo>
                  <a:lnTo>
                    <a:pt x="8061731" y="114300"/>
                  </a:lnTo>
                  <a:lnTo>
                    <a:pt x="8061731" y="190500"/>
                  </a:lnTo>
                  <a:lnTo>
                    <a:pt x="8214131" y="114300"/>
                  </a:lnTo>
                  <a:lnTo>
                    <a:pt x="8252231" y="95250"/>
                  </a:lnTo>
                  <a:close/>
                </a:path>
                <a:path w="8272145" h="1497964">
                  <a:moveTo>
                    <a:pt x="8271789" y="1402461"/>
                  </a:moveTo>
                  <a:lnTo>
                    <a:pt x="8081416" y="1306957"/>
                  </a:lnTo>
                  <a:lnTo>
                    <a:pt x="8081315" y="1383131"/>
                  </a:lnTo>
                  <a:lnTo>
                    <a:pt x="50" y="1371600"/>
                  </a:lnTo>
                  <a:lnTo>
                    <a:pt x="0" y="1409700"/>
                  </a:lnTo>
                  <a:lnTo>
                    <a:pt x="8081264" y="1421231"/>
                  </a:lnTo>
                  <a:lnTo>
                    <a:pt x="8081162" y="1497457"/>
                  </a:lnTo>
                  <a:lnTo>
                    <a:pt x="8234070" y="1421257"/>
                  </a:lnTo>
                  <a:lnTo>
                    <a:pt x="8271789" y="1402461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57021" y="3429762"/>
              <a:ext cx="411480" cy="277495"/>
            </a:xfrm>
            <a:custGeom>
              <a:avLst/>
              <a:gdLst/>
              <a:ahLst/>
              <a:cxnLst/>
              <a:rect l="l" t="t" r="r" b="b"/>
              <a:pathLst>
                <a:path w="411480" h="277495">
                  <a:moveTo>
                    <a:pt x="411479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411479" y="277368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57021" y="3429762"/>
              <a:ext cx="411480" cy="277495"/>
            </a:xfrm>
            <a:custGeom>
              <a:avLst/>
              <a:gdLst/>
              <a:ahLst/>
              <a:cxnLst/>
              <a:rect l="l" t="t" r="r" b="b"/>
              <a:pathLst>
                <a:path w="411480" h="277495">
                  <a:moveTo>
                    <a:pt x="0" y="277368"/>
                  </a:moveTo>
                  <a:lnTo>
                    <a:pt x="411479" y="277368"/>
                  </a:lnTo>
                  <a:lnTo>
                    <a:pt x="411479" y="0"/>
                  </a:lnTo>
                  <a:lnTo>
                    <a:pt x="0" y="0"/>
                  </a:lnTo>
                  <a:lnTo>
                    <a:pt x="0" y="277368"/>
                  </a:lnTo>
                  <a:close/>
                </a:path>
              </a:pathLst>
            </a:custGeom>
            <a:ln w="25400">
              <a:solidFill>
                <a:srgbClr val="295D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733800"/>
              <a:ext cx="1470660" cy="1295400"/>
            </a:xfrm>
            <a:custGeom>
              <a:avLst/>
              <a:gdLst/>
              <a:ahLst/>
              <a:cxnLst/>
              <a:rect l="l" t="t" r="r" b="b"/>
              <a:pathLst>
                <a:path w="1470660" h="1295400">
                  <a:moveTo>
                    <a:pt x="0" y="0"/>
                  </a:moveTo>
                  <a:lnTo>
                    <a:pt x="990600" y="1295400"/>
                  </a:lnTo>
                </a:path>
                <a:path w="1470660" h="1295400">
                  <a:moveTo>
                    <a:pt x="480059" y="0"/>
                  </a:moveTo>
                  <a:lnTo>
                    <a:pt x="1470660" y="129540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015489" y="4801361"/>
              <a:ext cx="142240" cy="228600"/>
            </a:xfrm>
            <a:custGeom>
              <a:avLst/>
              <a:gdLst/>
              <a:ahLst/>
              <a:cxnLst/>
              <a:rect l="l" t="t" r="r" b="b"/>
              <a:pathLst>
                <a:path w="142239" h="228600">
                  <a:moveTo>
                    <a:pt x="141731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41731" y="228600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015489" y="4801361"/>
              <a:ext cx="142240" cy="228600"/>
            </a:xfrm>
            <a:custGeom>
              <a:avLst/>
              <a:gdLst/>
              <a:ahLst/>
              <a:cxnLst/>
              <a:rect l="l" t="t" r="r" b="b"/>
              <a:pathLst>
                <a:path w="142239" h="228600">
                  <a:moveTo>
                    <a:pt x="0" y="228600"/>
                  </a:moveTo>
                  <a:lnTo>
                    <a:pt x="141731" y="228600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014727" y="3733800"/>
              <a:ext cx="1132840" cy="1295400"/>
            </a:xfrm>
            <a:custGeom>
              <a:avLst/>
              <a:gdLst/>
              <a:ahLst/>
              <a:cxnLst/>
              <a:rect l="l" t="t" r="r" b="b"/>
              <a:pathLst>
                <a:path w="1132839" h="1295400">
                  <a:moveTo>
                    <a:pt x="1132332" y="0"/>
                  </a:moveTo>
                  <a:lnTo>
                    <a:pt x="141732" y="1295400"/>
                  </a:lnTo>
                </a:path>
                <a:path w="1132839" h="1295400">
                  <a:moveTo>
                    <a:pt x="990600" y="0"/>
                  </a:moveTo>
                  <a:lnTo>
                    <a:pt x="0" y="129540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56259" y="3238500"/>
              <a:ext cx="412115" cy="76200"/>
            </a:xfrm>
            <a:custGeom>
              <a:avLst/>
              <a:gdLst/>
              <a:ahLst/>
              <a:cxnLst/>
              <a:rect l="l" t="t" r="r" b="b"/>
              <a:pathLst>
                <a:path w="41211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55033" y="44450"/>
                  </a:lnTo>
                  <a:lnTo>
                    <a:pt x="50800" y="44450"/>
                  </a:lnTo>
                  <a:lnTo>
                    <a:pt x="50800" y="31750"/>
                  </a:lnTo>
                  <a:lnTo>
                    <a:pt x="55033" y="31750"/>
                  </a:lnTo>
                  <a:lnTo>
                    <a:pt x="76200" y="0"/>
                  </a:lnTo>
                  <a:close/>
                </a:path>
                <a:path w="412115" h="76200">
                  <a:moveTo>
                    <a:pt x="361035" y="38100"/>
                  </a:moveTo>
                  <a:lnTo>
                    <a:pt x="335635" y="76200"/>
                  </a:lnTo>
                  <a:lnTo>
                    <a:pt x="399135" y="44450"/>
                  </a:lnTo>
                  <a:lnTo>
                    <a:pt x="361035" y="44450"/>
                  </a:lnTo>
                  <a:lnTo>
                    <a:pt x="361035" y="38100"/>
                  </a:lnTo>
                  <a:close/>
                </a:path>
                <a:path w="412115" h="76200">
                  <a:moveTo>
                    <a:pt x="50800" y="38100"/>
                  </a:moveTo>
                  <a:lnTo>
                    <a:pt x="50800" y="44450"/>
                  </a:lnTo>
                  <a:lnTo>
                    <a:pt x="55033" y="44450"/>
                  </a:lnTo>
                  <a:lnTo>
                    <a:pt x="50800" y="38100"/>
                  </a:lnTo>
                  <a:close/>
                </a:path>
                <a:path w="412115" h="76200">
                  <a:moveTo>
                    <a:pt x="356802" y="31750"/>
                  </a:moveTo>
                  <a:lnTo>
                    <a:pt x="55033" y="31750"/>
                  </a:lnTo>
                  <a:lnTo>
                    <a:pt x="50800" y="38100"/>
                  </a:lnTo>
                  <a:lnTo>
                    <a:pt x="55033" y="44450"/>
                  </a:lnTo>
                  <a:lnTo>
                    <a:pt x="356802" y="44450"/>
                  </a:lnTo>
                  <a:lnTo>
                    <a:pt x="361035" y="38100"/>
                  </a:lnTo>
                  <a:lnTo>
                    <a:pt x="356802" y="31750"/>
                  </a:lnTo>
                  <a:close/>
                </a:path>
                <a:path w="412115" h="76200">
                  <a:moveTo>
                    <a:pt x="399135" y="31750"/>
                  </a:moveTo>
                  <a:lnTo>
                    <a:pt x="361035" y="31750"/>
                  </a:lnTo>
                  <a:lnTo>
                    <a:pt x="361035" y="44450"/>
                  </a:lnTo>
                  <a:lnTo>
                    <a:pt x="399135" y="44450"/>
                  </a:lnTo>
                  <a:lnTo>
                    <a:pt x="411835" y="38100"/>
                  </a:lnTo>
                  <a:lnTo>
                    <a:pt x="399135" y="31750"/>
                  </a:lnTo>
                  <a:close/>
                </a:path>
                <a:path w="412115" h="76200">
                  <a:moveTo>
                    <a:pt x="55033" y="31750"/>
                  </a:moveTo>
                  <a:lnTo>
                    <a:pt x="50800" y="31750"/>
                  </a:lnTo>
                  <a:lnTo>
                    <a:pt x="50800" y="38100"/>
                  </a:lnTo>
                  <a:lnTo>
                    <a:pt x="55033" y="31750"/>
                  </a:lnTo>
                  <a:close/>
                </a:path>
                <a:path w="412115" h="76200">
                  <a:moveTo>
                    <a:pt x="335635" y="0"/>
                  </a:moveTo>
                  <a:lnTo>
                    <a:pt x="361035" y="38100"/>
                  </a:lnTo>
                  <a:lnTo>
                    <a:pt x="361035" y="31750"/>
                  </a:lnTo>
                  <a:lnTo>
                    <a:pt x="399135" y="31750"/>
                  </a:lnTo>
                  <a:lnTo>
                    <a:pt x="335635" y="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94916" y="3316223"/>
              <a:ext cx="0" cy="1395730"/>
            </a:xfrm>
            <a:custGeom>
              <a:avLst/>
              <a:gdLst/>
              <a:ahLst/>
              <a:cxnLst/>
              <a:rect l="l" t="t" r="r" b="b"/>
              <a:pathLst>
                <a:path h="1395729">
                  <a:moveTo>
                    <a:pt x="0" y="0"/>
                  </a:moveTo>
                  <a:lnTo>
                    <a:pt x="0" y="1395730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93648" y="3238499"/>
              <a:ext cx="2014855" cy="76200"/>
            </a:xfrm>
            <a:custGeom>
              <a:avLst/>
              <a:gdLst/>
              <a:ahLst/>
              <a:cxnLst/>
              <a:rect l="l" t="t" r="r" b="b"/>
              <a:pathLst>
                <a:path w="2014855" h="76200">
                  <a:moveTo>
                    <a:pt x="2014474" y="38100"/>
                  </a:moveTo>
                  <a:lnTo>
                    <a:pt x="2001774" y="31750"/>
                  </a:lnTo>
                  <a:lnTo>
                    <a:pt x="1938274" y="0"/>
                  </a:lnTo>
                  <a:lnTo>
                    <a:pt x="1959432" y="31750"/>
                  </a:lnTo>
                  <a:lnTo>
                    <a:pt x="1056297" y="31750"/>
                  </a:lnTo>
                  <a:lnTo>
                    <a:pt x="1077468" y="0"/>
                  </a:lnTo>
                  <a:lnTo>
                    <a:pt x="1007237" y="35115"/>
                  </a:lnTo>
                  <a:lnTo>
                    <a:pt x="1000506" y="31750"/>
                  </a:lnTo>
                  <a:lnTo>
                    <a:pt x="937006" y="0"/>
                  </a:lnTo>
                  <a:lnTo>
                    <a:pt x="958164" y="31750"/>
                  </a:lnTo>
                  <a:lnTo>
                    <a:pt x="55029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55029" y="44450"/>
                  </a:lnTo>
                  <a:lnTo>
                    <a:pt x="958164" y="44450"/>
                  </a:lnTo>
                  <a:lnTo>
                    <a:pt x="937006" y="76200"/>
                  </a:lnTo>
                  <a:lnTo>
                    <a:pt x="1000506" y="44450"/>
                  </a:lnTo>
                  <a:lnTo>
                    <a:pt x="1007237" y="41084"/>
                  </a:lnTo>
                  <a:lnTo>
                    <a:pt x="1077468" y="76200"/>
                  </a:lnTo>
                  <a:lnTo>
                    <a:pt x="1056297" y="44450"/>
                  </a:lnTo>
                  <a:lnTo>
                    <a:pt x="1959432" y="44450"/>
                  </a:lnTo>
                  <a:lnTo>
                    <a:pt x="1938274" y="76200"/>
                  </a:lnTo>
                  <a:lnTo>
                    <a:pt x="2001774" y="44450"/>
                  </a:lnTo>
                  <a:lnTo>
                    <a:pt x="2014474" y="3810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005327" y="3279648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0"/>
                  </a:moveTo>
                  <a:lnTo>
                    <a:pt x="0" y="454025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170682" y="3429762"/>
              <a:ext cx="411480" cy="277495"/>
            </a:xfrm>
            <a:custGeom>
              <a:avLst/>
              <a:gdLst/>
              <a:ahLst/>
              <a:cxnLst/>
              <a:rect l="l" t="t" r="r" b="b"/>
              <a:pathLst>
                <a:path w="411479" h="277495">
                  <a:moveTo>
                    <a:pt x="411480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411480" y="277368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170682" y="3429762"/>
              <a:ext cx="411480" cy="277495"/>
            </a:xfrm>
            <a:custGeom>
              <a:avLst/>
              <a:gdLst/>
              <a:ahLst/>
              <a:cxnLst/>
              <a:rect l="l" t="t" r="r" b="b"/>
              <a:pathLst>
                <a:path w="411479" h="277495">
                  <a:moveTo>
                    <a:pt x="0" y="277368"/>
                  </a:moveTo>
                  <a:lnTo>
                    <a:pt x="411480" y="277368"/>
                  </a:lnTo>
                  <a:lnTo>
                    <a:pt x="411480" y="0"/>
                  </a:lnTo>
                  <a:lnTo>
                    <a:pt x="0" y="0"/>
                  </a:lnTo>
                  <a:lnTo>
                    <a:pt x="0" y="277368"/>
                  </a:lnTo>
                  <a:close/>
                </a:path>
              </a:pathLst>
            </a:custGeom>
            <a:ln w="25399">
              <a:solidFill>
                <a:srgbClr val="295D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147060" y="3733800"/>
              <a:ext cx="1470660" cy="1295400"/>
            </a:xfrm>
            <a:custGeom>
              <a:avLst/>
              <a:gdLst/>
              <a:ahLst/>
              <a:cxnLst/>
              <a:rect l="l" t="t" r="r" b="b"/>
              <a:pathLst>
                <a:path w="1470660" h="1295400">
                  <a:moveTo>
                    <a:pt x="0" y="0"/>
                  </a:moveTo>
                  <a:lnTo>
                    <a:pt x="990600" y="1295400"/>
                  </a:lnTo>
                </a:path>
                <a:path w="1470660" h="1295400">
                  <a:moveTo>
                    <a:pt x="480060" y="0"/>
                  </a:moveTo>
                  <a:lnTo>
                    <a:pt x="1470660" y="129540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629150" y="4801361"/>
              <a:ext cx="142240" cy="228600"/>
            </a:xfrm>
            <a:custGeom>
              <a:avLst/>
              <a:gdLst/>
              <a:ahLst/>
              <a:cxnLst/>
              <a:rect l="l" t="t" r="r" b="b"/>
              <a:pathLst>
                <a:path w="142239" h="228600">
                  <a:moveTo>
                    <a:pt x="141732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41732" y="228600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629150" y="4801361"/>
              <a:ext cx="142240" cy="228600"/>
            </a:xfrm>
            <a:custGeom>
              <a:avLst/>
              <a:gdLst/>
              <a:ahLst/>
              <a:cxnLst/>
              <a:rect l="l" t="t" r="r" b="b"/>
              <a:pathLst>
                <a:path w="142239" h="228600">
                  <a:moveTo>
                    <a:pt x="0" y="228600"/>
                  </a:moveTo>
                  <a:lnTo>
                    <a:pt x="141732" y="228600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628388" y="3733800"/>
              <a:ext cx="1132840" cy="1295400"/>
            </a:xfrm>
            <a:custGeom>
              <a:avLst/>
              <a:gdLst/>
              <a:ahLst/>
              <a:cxnLst/>
              <a:rect l="l" t="t" r="r" b="b"/>
              <a:pathLst>
                <a:path w="1132839" h="1295400">
                  <a:moveTo>
                    <a:pt x="1132332" y="0"/>
                  </a:moveTo>
                  <a:lnTo>
                    <a:pt x="141732" y="1295400"/>
                  </a:lnTo>
                </a:path>
                <a:path w="1132839" h="1295400">
                  <a:moveTo>
                    <a:pt x="990600" y="0"/>
                  </a:moveTo>
                  <a:lnTo>
                    <a:pt x="0" y="1295400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169920" y="3238500"/>
              <a:ext cx="412115" cy="76200"/>
            </a:xfrm>
            <a:custGeom>
              <a:avLst/>
              <a:gdLst/>
              <a:ahLst/>
              <a:cxnLst/>
              <a:rect l="l" t="t" r="r" b="b"/>
              <a:pathLst>
                <a:path w="41211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55033" y="44450"/>
                  </a:lnTo>
                  <a:lnTo>
                    <a:pt x="50800" y="44450"/>
                  </a:lnTo>
                  <a:lnTo>
                    <a:pt x="50800" y="31750"/>
                  </a:lnTo>
                  <a:lnTo>
                    <a:pt x="55033" y="31750"/>
                  </a:lnTo>
                  <a:lnTo>
                    <a:pt x="76200" y="0"/>
                  </a:lnTo>
                  <a:close/>
                </a:path>
                <a:path w="412114" h="76200">
                  <a:moveTo>
                    <a:pt x="361060" y="38100"/>
                  </a:moveTo>
                  <a:lnTo>
                    <a:pt x="335660" y="76200"/>
                  </a:lnTo>
                  <a:lnTo>
                    <a:pt x="399160" y="44450"/>
                  </a:lnTo>
                  <a:lnTo>
                    <a:pt x="361060" y="44450"/>
                  </a:lnTo>
                  <a:lnTo>
                    <a:pt x="361060" y="38100"/>
                  </a:lnTo>
                  <a:close/>
                </a:path>
                <a:path w="412114" h="76200">
                  <a:moveTo>
                    <a:pt x="50800" y="38100"/>
                  </a:moveTo>
                  <a:lnTo>
                    <a:pt x="50800" y="44450"/>
                  </a:lnTo>
                  <a:lnTo>
                    <a:pt x="55033" y="44450"/>
                  </a:lnTo>
                  <a:lnTo>
                    <a:pt x="50800" y="38100"/>
                  </a:lnTo>
                  <a:close/>
                </a:path>
                <a:path w="412114" h="76200">
                  <a:moveTo>
                    <a:pt x="356827" y="31750"/>
                  </a:moveTo>
                  <a:lnTo>
                    <a:pt x="55033" y="31750"/>
                  </a:lnTo>
                  <a:lnTo>
                    <a:pt x="50800" y="38100"/>
                  </a:lnTo>
                  <a:lnTo>
                    <a:pt x="55033" y="44450"/>
                  </a:lnTo>
                  <a:lnTo>
                    <a:pt x="356827" y="44450"/>
                  </a:lnTo>
                  <a:lnTo>
                    <a:pt x="361060" y="38100"/>
                  </a:lnTo>
                  <a:lnTo>
                    <a:pt x="356827" y="31750"/>
                  </a:lnTo>
                  <a:close/>
                </a:path>
                <a:path w="412114" h="76200">
                  <a:moveTo>
                    <a:pt x="399160" y="31750"/>
                  </a:moveTo>
                  <a:lnTo>
                    <a:pt x="361060" y="31750"/>
                  </a:lnTo>
                  <a:lnTo>
                    <a:pt x="361060" y="44450"/>
                  </a:lnTo>
                  <a:lnTo>
                    <a:pt x="399160" y="44450"/>
                  </a:lnTo>
                  <a:lnTo>
                    <a:pt x="411860" y="38100"/>
                  </a:lnTo>
                  <a:lnTo>
                    <a:pt x="399160" y="31750"/>
                  </a:lnTo>
                  <a:close/>
                </a:path>
                <a:path w="412114" h="76200">
                  <a:moveTo>
                    <a:pt x="55033" y="31750"/>
                  </a:moveTo>
                  <a:lnTo>
                    <a:pt x="50800" y="31750"/>
                  </a:lnTo>
                  <a:lnTo>
                    <a:pt x="50800" y="38100"/>
                  </a:lnTo>
                  <a:lnTo>
                    <a:pt x="55033" y="31750"/>
                  </a:lnTo>
                  <a:close/>
                </a:path>
                <a:path w="412114" h="76200">
                  <a:moveTo>
                    <a:pt x="335660" y="0"/>
                  </a:moveTo>
                  <a:lnTo>
                    <a:pt x="361060" y="38100"/>
                  </a:lnTo>
                  <a:lnTo>
                    <a:pt x="361060" y="31750"/>
                  </a:lnTo>
                  <a:lnTo>
                    <a:pt x="399160" y="31750"/>
                  </a:lnTo>
                  <a:lnTo>
                    <a:pt x="335660" y="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608576" y="3316223"/>
              <a:ext cx="0" cy="1395730"/>
            </a:xfrm>
            <a:custGeom>
              <a:avLst/>
              <a:gdLst/>
              <a:ahLst/>
              <a:cxnLst/>
              <a:rect l="l" t="t" r="r" b="b"/>
              <a:pathLst>
                <a:path h="1395729">
                  <a:moveTo>
                    <a:pt x="0" y="0"/>
                  </a:moveTo>
                  <a:lnTo>
                    <a:pt x="0" y="1395730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607308" y="3238499"/>
              <a:ext cx="2014855" cy="76200"/>
            </a:xfrm>
            <a:custGeom>
              <a:avLst/>
              <a:gdLst/>
              <a:ahLst/>
              <a:cxnLst/>
              <a:rect l="l" t="t" r="r" b="b"/>
              <a:pathLst>
                <a:path w="2014854" h="76200">
                  <a:moveTo>
                    <a:pt x="2014474" y="38100"/>
                  </a:moveTo>
                  <a:lnTo>
                    <a:pt x="2001774" y="31750"/>
                  </a:lnTo>
                  <a:lnTo>
                    <a:pt x="1938274" y="0"/>
                  </a:lnTo>
                  <a:lnTo>
                    <a:pt x="1959432" y="31750"/>
                  </a:lnTo>
                  <a:lnTo>
                    <a:pt x="1056297" y="31750"/>
                  </a:lnTo>
                  <a:lnTo>
                    <a:pt x="1077468" y="0"/>
                  </a:lnTo>
                  <a:lnTo>
                    <a:pt x="1007237" y="35115"/>
                  </a:lnTo>
                  <a:lnTo>
                    <a:pt x="1000506" y="31750"/>
                  </a:lnTo>
                  <a:lnTo>
                    <a:pt x="937006" y="0"/>
                  </a:lnTo>
                  <a:lnTo>
                    <a:pt x="958164" y="31750"/>
                  </a:lnTo>
                  <a:lnTo>
                    <a:pt x="55029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55029" y="44450"/>
                  </a:lnTo>
                  <a:lnTo>
                    <a:pt x="958164" y="44450"/>
                  </a:lnTo>
                  <a:lnTo>
                    <a:pt x="937006" y="76200"/>
                  </a:lnTo>
                  <a:lnTo>
                    <a:pt x="1000506" y="44450"/>
                  </a:lnTo>
                  <a:lnTo>
                    <a:pt x="1007237" y="41084"/>
                  </a:lnTo>
                  <a:lnTo>
                    <a:pt x="1077468" y="76200"/>
                  </a:lnTo>
                  <a:lnTo>
                    <a:pt x="1056297" y="44450"/>
                  </a:lnTo>
                  <a:lnTo>
                    <a:pt x="1959432" y="44450"/>
                  </a:lnTo>
                  <a:lnTo>
                    <a:pt x="1938274" y="76200"/>
                  </a:lnTo>
                  <a:lnTo>
                    <a:pt x="2001774" y="44450"/>
                  </a:lnTo>
                  <a:lnTo>
                    <a:pt x="2014474" y="3810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618988" y="3279648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0"/>
                  </a:moveTo>
                  <a:lnTo>
                    <a:pt x="0" y="454025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761482" y="3441954"/>
              <a:ext cx="411480" cy="277495"/>
            </a:xfrm>
            <a:custGeom>
              <a:avLst/>
              <a:gdLst/>
              <a:ahLst/>
              <a:cxnLst/>
              <a:rect l="l" t="t" r="r" b="b"/>
              <a:pathLst>
                <a:path w="411479" h="277495">
                  <a:moveTo>
                    <a:pt x="411479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411479" y="277367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761482" y="3441954"/>
              <a:ext cx="411480" cy="277495"/>
            </a:xfrm>
            <a:custGeom>
              <a:avLst/>
              <a:gdLst/>
              <a:ahLst/>
              <a:cxnLst/>
              <a:rect l="l" t="t" r="r" b="b"/>
              <a:pathLst>
                <a:path w="411479" h="277495">
                  <a:moveTo>
                    <a:pt x="0" y="277367"/>
                  </a:moveTo>
                  <a:lnTo>
                    <a:pt x="411479" y="277367"/>
                  </a:lnTo>
                  <a:lnTo>
                    <a:pt x="411479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25400">
              <a:solidFill>
                <a:srgbClr val="295D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737859" y="3745991"/>
              <a:ext cx="1470660" cy="1295400"/>
            </a:xfrm>
            <a:custGeom>
              <a:avLst/>
              <a:gdLst/>
              <a:ahLst/>
              <a:cxnLst/>
              <a:rect l="l" t="t" r="r" b="b"/>
              <a:pathLst>
                <a:path w="1470659" h="1295400">
                  <a:moveTo>
                    <a:pt x="0" y="0"/>
                  </a:moveTo>
                  <a:lnTo>
                    <a:pt x="990599" y="1295399"/>
                  </a:lnTo>
                </a:path>
                <a:path w="1470659" h="1295400">
                  <a:moveTo>
                    <a:pt x="480060" y="0"/>
                  </a:moveTo>
                  <a:lnTo>
                    <a:pt x="1470660" y="1295399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219950" y="4813553"/>
              <a:ext cx="142240" cy="228600"/>
            </a:xfrm>
            <a:custGeom>
              <a:avLst/>
              <a:gdLst/>
              <a:ahLst/>
              <a:cxnLst/>
              <a:rect l="l" t="t" r="r" b="b"/>
              <a:pathLst>
                <a:path w="142240" h="228600">
                  <a:moveTo>
                    <a:pt x="141731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41731" y="228600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219950" y="4813553"/>
              <a:ext cx="142240" cy="228600"/>
            </a:xfrm>
            <a:custGeom>
              <a:avLst/>
              <a:gdLst/>
              <a:ahLst/>
              <a:cxnLst/>
              <a:rect l="l" t="t" r="r" b="b"/>
              <a:pathLst>
                <a:path w="142240" h="228600">
                  <a:moveTo>
                    <a:pt x="0" y="228600"/>
                  </a:moveTo>
                  <a:lnTo>
                    <a:pt x="141731" y="228600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219188" y="3745991"/>
              <a:ext cx="1132840" cy="1295400"/>
            </a:xfrm>
            <a:custGeom>
              <a:avLst/>
              <a:gdLst/>
              <a:ahLst/>
              <a:cxnLst/>
              <a:rect l="l" t="t" r="r" b="b"/>
              <a:pathLst>
                <a:path w="1132840" h="1295400">
                  <a:moveTo>
                    <a:pt x="1132331" y="0"/>
                  </a:moveTo>
                  <a:lnTo>
                    <a:pt x="141731" y="1295399"/>
                  </a:lnTo>
                </a:path>
                <a:path w="1132840" h="1295400">
                  <a:moveTo>
                    <a:pt x="990600" y="0"/>
                  </a:moveTo>
                  <a:lnTo>
                    <a:pt x="0" y="1295399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760720" y="3250691"/>
              <a:ext cx="412115" cy="76200"/>
            </a:xfrm>
            <a:custGeom>
              <a:avLst/>
              <a:gdLst/>
              <a:ahLst/>
              <a:cxnLst/>
              <a:rect l="l" t="t" r="r" b="b"/>
              <a:pathLst>
                <a:path w="41211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55033" y="44450"/>
                  </a:lnTo>
                  <a:lnTo>
                    <a:pt x="50800" y="44450"/>
                  </a:lnTo>
                  <a:lnTo>
                    <a:pt x="50800" y="31750"/>
                  </a:lnTo>
                  <a:lnTo>
                    <a:pt x="55033" y="31750"/>
                  </a:lnTo>
                  <a:lnTo>
                    <a:pt x="76200" y="0"/>
                  </a:lnTo>
                  <a:close/>
                </a:path>
                <a:path w="412114" h="76200">
                  <a:moveTo>
                    <a:pt x="361060" y="38100"/>
                  </a:moveTo>
                  <a:lnTo>
                    <a:pt x="335660" y="76200"/>
                  </a:lnTo>
                  <a:lnTo>
                    <a:pt x="399160" y="44450"/>
                  </a:lnTo>
                  <a:lnTo>
                    <a:pt x="361060" y="44450"/>
                  </a:lnTo>
                  <a:lnTo>
                    <a:pt x="361060" y="38100"/>
                  </a:lnTo>
                  <a:close/>
                </a:path>
                <a:path w="412114" h="76200">
                  <a:moveTo>
                    <a:pt x="50800" y="38100"/>
                  </a:moveTo>
                  <a:lnTo>
                    <a:pt x="50800" y="44450"/>
                  </a:lnTo>
                  <a:lnTo>
                    <a:pt x="55033" y="44450"/>
                  </a:lnTo>
                  <a:lnTo>
                    <a:pt x="50800" y="38100"/>
                  </a:lnTo>
                  <a:close/>
                </a:path>
                <a:path w="412114" h="76200">
                  <a:moveTo>
                    <a:pt x="356827" y="31750"/>
                  </a:moveTo>
                  <a:lnTo>
                    <a:pt x="55033" y="31750"/>
                  </a:lnTo>
                  <a:lnTo>
                    <a:pt x="50800" y="38100"/>
                  </a:lnTo>
                  <a:lnTo>
                    <a:pt x="55033" y="44450"/>
                  </a:lnTo>
                  <a:lnTo>
                    <a:pt x="356827" y="44450"/>
                  </a:lnTo>
                  <a:lnTo>
                    <a:pt x="361060" y="38100"/>
                  </a:lnTo>
                  <a:lnTo>
                    <a:pt x="356827" y="31750"/>
                  </a:lnTo>
                  <a:close/>
                </a:path>
                <a:path w="412114" h="76200">
                  <a:moveTo>
                    <a:pt x="399160" y="31750"/>
                  </a:moveTo>
                  <a:lnTo>
                    <a:pt x="361060" y="31750"/>
                  </a:lnTo>
                  <a:lnTo>
                    <a:pt x="361060" y="44450"/>
                  </a:lnTo>
                  <a:lnTo>
                    <a:pt x="399160" y="44450"/>
                  </a:lnTo>
                  <a:lnTo>
                    <a:pt x="411860" y="38100"/>
                  </a:lnTo>
                  <a:lnTo>
                    <a:pt x="399160" y="31750"/>
                  </a:lnTo>
                  <a:close/>
                </a:path>
                <a:path w="412114" h="76200">
                  <a:moveTo>
                    <a:pt x="55033" y="31750"/>
                  </a:moveTo>
                  <a:lnTo>
                    <a:pt x="50800" y="31750"/>
                  </a:lnTo>
                  <a:lnTo>
                    <a:pt x="50800" y="38100"/>
                  </a:lnTo>
                  <a:lnTo>
                    <a:pt x="55033" y="31750"/>
                  </a:lnTo>
                  <a:close/>
                </a:path>
                <a:path w="412114" h="76200">
                  <a:moveTo>
                    <a:pt x="335660" y="0"/>
                  </a:moveTo>
                  <a:lnTo>
                    <a:pt x="361060" y="38100"/>
                  </a:lnTo>
                  <a:lnTo>
                    <a:pt x="361060" y="31750"/>
                  </a:lnTo>
                  <a:lnTo>
                    <a:pt x="399160" y="31750"/>
                  </a:lnTo>
                  <a:lnTo>
                    <a:pt x="335660" y="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199376" y="3326892"/>
              <a:ext cx="0" cy="1395730"/>
            </a:xfrm>
            <a:custGeom>
              <a:avLst/>
              <a:gdLst/>
              <a:ahLst/>
              <a:cxnLst/>
              <a:rect l="l" t="t" r="r" b="b"/>
              <a:pathLst>
                <a:path h="1395729">
                  <a:moveTo>
                    <a:pt x="0" y="0"/>
                  </a:moveTo>
                  <a:lnTo>
                    <a:pt x="0" y="1395730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198108" y="3250691"/>
              <a:ext cx="2014855" cy="76200"/>
            </a:xfrm>
            <a:custGeom>
              <a:avLst/>
              <a:gdLst/>
              <a:ahLst/>
              <a:cxnLst/>
              <a:rect l="l" t="t" r="r" b="b"/>
              <a:pathLst>
                <a:path w="2014854" h="76200">
                  <a:moveTo>
                    <a:pt x="2014474" y="38100"/>
                  </a:moveTo>
                  <a:lnTo>
                    <a:pt x="2001774" y="31750"/>
                  </a:lnTo>
                  <a:lnTo>
                    <a:pt x="1938274" y="0"/>
                  </a:lnTo>
                  <a:lnTo>
                    <a:pt x="1959432" y="31750"/>
                  </a:lnTo>
                  <a:lnTo>
                    <a:pt x="1056297" y="31750"/>
                  </a:lnTo>
                  <a:lnTo>
                    <a:pt x="1077468" y="0"/>
                  </a:lnTo>
                  <a:lnTo>
                    <a:pt x="1007237" y="35115"/>
                  </a:lnTo>
                  <a:lnTo>
                    <a:pt x="1000506" y="31750"/>
                  </a:lnTo>
                  <a:lnTo>
                    <a:pt x="937006" y="0"/>
                  </a:lnTo>
                  <a:lnTo>
                    <a:pt x="958164" y="31750"/>
                  </a:lnTo>
                  <a:lnTo>
                    <a:pt x="55029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55029" y="44450"/>
                  </a:lnTo>
                  <a:lnTo>
                    <a:pt x="958164" y="44450"/>
                  </a:lnTo>
                  <a:lnTo>
                    <a:pt x="937006" y="76200"/>
                  </a:lnTo>
                  <a:lnTo>
                    <a:pt x="1000506" y="44450"/>
                  </a:lnTo>
                  <a:lnTo>
                    <a:pt x="1007237" y="41084"/>
                  </a:lnTo>
                  <a:lnTo>
                    <a:pt x="1077468" y="76200"/>
                  </a:lnTo>
                  <a:lnTo>
                    <a:pt x="1056297" y="44450"/>
                  </a:lnTo>
                  <a:lnTo>
                    <a:pt x="1959432" y="44450"/>
                  </a:lnTo>
                  <a:lnTo>
                    <a:pt x="1938274" y="76200"/>
                  </a:lnTo>
                  <a:lnTo>
                    <a:pt x="2001774" y="44450"/>
                  </a:lnTo>
                  <a:lnTo>
                    <a:pt x="2014474" y="38100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209788" y="3291839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0"/>
                  </a:moveTo>
                  <a:lnTo>
                    <a:pt x="0" y="454025"/>
                  </a:lnTo>
                </a:path>
              </a:pathLst>
            </a:custGeom>
            <a:ln w="9525">
              <a:solidFill>
                <a:srgbClr val="CC97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84784" y="345681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0692" y="487260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68918" y="3550411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68918" y="4872608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9600" y="2911602"/>
            <a:ext cx="260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22577" y="2911602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24735" y="2911602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23260" y="2911602"/>
            <a:ext cx="260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36491" y="2911602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38395" y="2911602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814314" y="2923413"/>
            <a:ext cx="260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27545" y="292341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29830" y="292341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73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149215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Types</a:t>
            </a:r>
            <a:r>
              <a:rPr spc="-10" dirty="0"/>
              <a:t>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lang="en-US" spc="-15" dirty="0"/>
              <a:t>Communication </a:t>
            </a:r>
            <a:r>
              <a:rPr lang="en-US" spc="-15" dirty="0" err="1"/>
              <a:t>Networks</a:t>
            </a:r>
            <a:r>
              <a:rPr spc="-40" dirty="0" err="1"/>
              <a:t>s</a:t>
            </a:r>
            <a:endParaRPr spc="-4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21</a:t>
            </a:fld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532827"/>
            <a:ext cx="6817995" cy="277050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dirty="0">
                <a:latin typeface="Arial MT"/>
                <a:cs typeface="Arial MT"/>
              </a:rPr>
              <a:t>Broadband</a:t>
            </a:r>
            <a:r>
              <a:rPr sz="3000" spc="-10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Access</a:t>
            </a:r>
            <a:r>
              <a:rPr sz="3000" spc="-8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Networks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dirty="0">
                <a:latin typeface="Arial MT"/>
                <a:cs typeface="Arial MT"/>
              </a:rPr>
              <a:t>Mobile</a:t>
            </a:r>
            <a:r>
              <a:rPr sz="3000" spc="-6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and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Wireless</a:t>
            </a:r>
            <a:r>
              <a:rPr sz="3000" spc="-8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Access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Networks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dirty="0">
                <a:latin typeface="Arial MT"/>
                <a:cs typeface="Arial MT"/>
              </a:rPr>
              <a:t>Content</a:t>
            </a:r>
            <a:r>
              <a:rPr sz="3000" spc="-6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Provider</a:t>
            </a:r>
            <a:r>
              <a:rPr sz="3000" spc="-4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Networks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dirty="0">
                <a:latin typeface="Arial MT"/>
                <a:cs typeface="Arial MT"/>
              </a:rPr>
              <a:t>Transit</a:t>
            </a:r>
            <a:r>
              <a:rPr sz="3000" spc="-6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Networks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dirty="0">
                <a:latin typeface="Arial MT"/>
                <a:cs typeface="Arial MT"/>
              </a:rPr>
              <a:t>Enterprise</a:t>
            </a:r>
            <a:r>
              <a:rPr sz="3000" spc="-9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Networks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4325111"/>
            <a:ext cx="5562600" cy="19994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Go</a:t>
            </a:r>
            <a:r>
              <a:rPr spc="-70" dirty="0"/>
              <a:t> </a:t>
            </a:r>
            <a:r>
              <a:rPr spc="-145" dirty="0"/>
              <a:t>Back</a:t>
            </a:r>
            <a:r>
              <a:rPr spc="-40" dirty="0"/>
              <a:t> </a:t>
            </a:r>
            <a:r>
              <a:rPr spc="120"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26235"/>
            <a:ext cx="8030209" cy="2586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Stop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inefficient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propagation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larger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2000" b="0" i="0" u="none" strike="noStrike" kern="0" cap="none" spc="5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–</a:t>
            </a:r>
            <a:r>
              <a:rPr kumimoji="0" sz="20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round-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trip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allows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new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earlier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47625" lvl="0" indent="-3429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mechanism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where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send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within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“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”</a:t>
            </a:r>
            <a:r>
              <a:rPr kumimoji="0" sz="20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(range)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–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window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advances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acknowledgements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earlier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77804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5667755"/>
            <a:ext cx="5295900" cy="8092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Go</a:t>
            </a:r>
            <a:r>
              <a:rPr spc="-70" dirty="0"/>
              <a:t> </a:t>
            </a:r>
            <a:r>
              <a:rPr spc="-145" dirty="0"/>
              <a:t>Back</a:t>
            </a:r>
            <a:r>
              <a:rPr spc="-40" dirty="0"/>
              <a:t> </a:t>
            </a:r>
            <a:r>
              <a:rPr spc="120"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65884"/>
            <a:ext cx="7858759" cy="398970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308610" lvl="0" indent="-3429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cannot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i+N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until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operates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just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like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Stop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cannot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accept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=&gt;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 up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including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piggybacking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600"/>
              </a:lnSpc>
              <a:spcBef>
                <a:spcPts val="42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traffic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directional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’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piggybacked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going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direction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contains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indicating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’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acknowledging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direction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00933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Go</a:t>
            </a:r>
            <a:r>
              <a:rPr spc="-70" dirty="0"/>
              <a:t> </a:t>
            </a:r>
            <a:r>
              <a:rPr spc="-145" dirty="0"/>
              <a:t>Back</a:t>
            </a:r>
            <a:r>
              <a:rPr spc="-40" dirty="0"/>
              <a:t> </a:t>
            </a:r>
            <a:r>
              <a:rPr spc="120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7759"/>
            <a:ext cx="8081009" cy="271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48665" lvl="0" indent="-3429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transmitter has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 "window"</a:t>
            </a:r>
            <a:r>
              <a:rPr kumimoji="0" sz="18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 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 can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 sent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without acknowledgements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386715" lvl="0" indent="-34290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ranges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value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obtained from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(denoted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SNmin)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SNmin+N-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386715" lvl="0" indent="-34290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reaches 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window,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out,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retransmits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SNmin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SNmin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smallest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yet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SNmax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 accepted from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higher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(I.e.,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new packet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4343400"/>
            <a:ext cx="5181600" cy="22433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32627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32" y="4500371"/>
            <a:ext cx="8100059" cy="1630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Go</a:t>
            </a:r>
            <a:r>
              <a:rPr spc="-70" dirty="0"/>
              <a:t> </a:t>
            </a:r>
            <a:r>
              <a:rPr spc="-145" dirty="0"/>
              <a:t>Back</a:t>
            </a:r>
            <a:r>
              <a:rPr spc="-40" dirty="0"/>
              <a:t> </a:t>
            </a:r>
            <a:r>
              <a:rPr spc="120"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64135"/>
            <a:ext cx="7700009" cy="23691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#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header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“window”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N,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consecutive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unACK’ed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allowed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ACK(n):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to,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including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#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“cumulative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ACK”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duplicate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(see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in-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flight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timeout(n):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retransmit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#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6009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Go</a:t>
            </a:r>
            <a:r>
              <a:rPr spc="-70" dirty="0"/>
              <a:t> </a:t>
            </a:r>
            <a:r>
              <a:rPr spc="-145" dirty="0"/>
              <a:t>Back</a:t>
            </a:r>
            <a:r>
              <a:rPr spc="-40" dirty="0"/>
              <a:t> </a:t>
            </a:r>
            <a:r>
              <a:rPr spc="180" dirty="0"/>
              <a:t>N</a:t>
            </a:r>
            <a:r>
              <a:rPr spc="-50" dirty="0"/>
              <a:t> </a:t>
            </a:r>
            <a:r>
              <a:rPr dirty="0"/>
              <a:t>–</a:t>
            </a:r>
            <a:r>
              <a:rPr spc="-65" dirty="0"/>
              <a:t> </a:t>
            </a:r>
            <a:r>
              <a:rPr spc="-75" dirty="0"/>
              <a:t>Sender</a:t>
            </a:r>
            <a:r>
              <a:rPr spc="-60" dirty="0"/>
              <a:t> </a:t>
            </a:r>
            <a:r>
              <a:rPr spc="-50" dirty="0"/>
              <a:t>Algorithm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8775" indent="-342265">
              <a:lnSpc>
                <a:spcPct val="100000"/>
              </a:lnSpc>
              <a:spcBef>
                <a:spcPts val="31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8775" algn="l"/>
              </a:tabLst>
            </a:pPr>
            <a:r>
              <a:rPr dirty="0"/>
              <a:t>SNmin</a:t>
            </a:r>
            <a:r>
              <a:rPr spc="-15" dirty="0"/>
              <a:t> </a:t>
            </a:r>
            <a:r>
              <a:rPr dirty="0"/>
              <a:t>=</a:t>
            </a:r>
            <a:r>
              <a:rPr spc="-25" dirty="0"/>
              <a:t> </a:t>
            </a:r>
            <a:r>
              <a:rPr dirty="0"/>
              <a:t>0;</a:t>
            </a:r>
            <a:r>
              <a:rPr spc="-10" dirty="0"/>
              <a:t> </a:t>
            </a:r>
            <a:r>
              <a:rPr dirty="0"/>
              <a:t>SNmax =</a:t>
            </a:r>
            <a:r>
              <a:rPr spc="-10" dirty="0"/>
              <a:t> </a:t>
            </a:r>
            <a:r>
              <a:rPr spc="-50" dirty="0"/>
              <a:t>0</a:t>
            </a:r>
          </a:p>
          <a:p>
            <a:pPr marL="358775" indent="-342265">
              <a:lnSpc>
                <a:spcPct val="100000"/>
              </a:lnSpc>
              <a:spcBef>
                <a:spcPts val="21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8775" algn="l"/>
              </a:tabLst>
            </a:pPr>
            <a:r>
              <a:rPr spc="-10" dirty="0"/>
              <a:t>Repeat</a:t>
            </a:r>
          </a:p>
          <a:p>
            <a:pPr marL="687070" lvl="1" indent="-326390">
              <a:lnSpc>
                <a:spcPct val="100000"/>
              </a:lnSpc>
              <a:spcBef>
                <a:spcPts val="2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7070" algn="l"/>
              </a:tabLst>
            </a:pPr>
            <a:r>
              <a:rPr sz="1600" dirty="0">
                <a:latin typeface="Arial"/>
                <a:cs typeface="Arial"/>
              </a:rPr>
              <a:t>If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SNmax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&lt;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SNmin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(entire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window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yet </a:t>
            </a:r>
            <a:r>
              <a:rPr sz="1600" spc="-10" dirty="0">
                <a:latin typeface="Arial"/>
                <a:cs typeface="Arial"/>
              </a:rPr>
              <a:t>sent)</a:t>
            </a:r>
            <a:endParaRPr sz="1600">
              <a:latin typeface="Arial"/>
              <a:cs typeface="Arial"/>
            </a:endParaRPr>
          </a:p>
          <a:p>
            <a:pPr marL="1038860" lvl="2" indent="-351790">
              <a:lnSpc>
                <a:spcPct val="100000"/>
              </a:lnSpc>
              <a:spcBef>
                <a:spcPts val="16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8860" algn="l"/>
              </a:tabLst>
            </a:pPr>
            <a:r>
              <a:rPr sz="1400" dirty="0">
                <a:latin typeface="Arial"/>
                <a:cs typeface="Arial"/>
              </a:rPr>
              <a:t>Send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packet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SNmax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1038860" lvl="2" indent="-351790">
              <a:lnSpc>
                <a:spcPct val="100000"/>
              </a:lnSpc>
              <a:spcBef>
                <a:spcPts val="16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8860" algn="l"/>
              </a:tabLst>
            </a:pPr>
            <a:r>
              <a:rPr sz="1400" dirty="0">
                <a:latin typeface="Arial"/>
                <a:cs typeface="Arial"/>
              </a:rPr>
              <a:t>SNmax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SNmax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1;</a:t>
            </a:r>
            <a:endParaRPr sz="1400">
              <a:latin typeface="Arial"/>
              <a:cs typeface="Arial"/>
            </a:endParaRPr>
          </a:p>
          <a:p>
            <a:pPr marL="687070" lvl="1" indent="-326390">
              <a:lnSpc>
                <a:spcPct val="100000"/>
              </a:lnSpc>
              <a:spcBef>
                <a:spcPts val="2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7070" algn="l"/>
              </a:tabLst>
            </a:pPr>
            <a:r>
              <a:rPr sz="1600" dirty="0">
                <a:latin typeface="Arial"/>
                <a:cs typeface="Arial"/>
              </a:rPr>
              <a:t>If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packet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arrives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receiver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&gt;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SNmin</a:t>
            </a:r>
            <a:endParaRPr sz="1600">
              <a:latin typeface="Arial"/>
              <a:cs typeface="Arial"/>
            </a:endParaRPr>
          </a:p>
          <a:p>
            <a:pPr marL="1038860" lvl="2" indent="-351790">
              <a:lnSpc>
                <a:spcPct val="100000"/>
              </a:lnSpc>
              <a:spcBef>
                <a:spcPts val="16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8860" algn="l"/>
              </a:tabLst>
            </a:pPr>
            <a:r>
              <a:rPr sz="1400" dirty="0">
                <a:latin typeface="Arial"/>
                <a:cs typeface="Arial"/>
              </a:rPr>
              <a:t>SNmin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RN;</a:t>
            </a:r>
            <a:endParaRPr sz="1400">
              <a:latin typeface="Arial"/>
              <a:cs typeface="Arial"/>
            </a:endParaRPr>
          </a:p>
          <a:p>
            <a:pPr marL="687070" marR="332740" lvl="1" indent="-327025">
              <a:lnSpc>
                <a:spcPts val="1730"/>
              </a:lnSpc>
              <a:spcBef>
                <a:spcPts val="409"/>
              </a:spcBef>
              <a:buFont typeface="Wingdings"/>
              <a:buChar char=""/>
              <a:tabLst>
                <a:tab pos="687070" algn="l"/>
                <a:tab pos="743585" algn="l"/>
              </a:tabLst>
            </a:pPr>
            <a:r>
              <a:rPr sz="950" dirty="0">
                <a:solidFill>
                  <a:srgbClr val="3A812E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SNmin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&lt;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SNmax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(there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still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some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unacknowledged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packets)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sender </a:t>
            </a:r>
            <a:r>
              <a:rPr sz="1600" dirty="0">
                <a:latin typeface="Arial"/>
                <a:cs typeface="Arial"/>
              </a:rPr>
              <a:t>cannot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send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new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packets</a:t>
            </a:r>
            <a:endParaRPr sz="1600">
              <a:latin typeface="Arial"/>
              <a:cs typeface="Arial"/>
            </a:endParaRPr>
          </a:p>
          <a:p>
            <a:pPr marL="1038860" lvl="2" indent="-351790">
              <a:lnSpc>
                <a:spcPct val="100000"/>
              </a:lnSpc>
              <a:spcBef>
                <a:spcPts val="1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8860" algn="l"/>
              </a:tabLst>
            </a:pPr>
            <a:r>
              <a:rPr sz="1400" dirty="0">
                <a:latin typeface="Arial"/>
                <a:cs typeface="Arial"/>
              </a:rPr>
              <a:t>Choose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packet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SNmin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SNmax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re-send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anything</a:t>
            </a:r>
            <a:endParaRPr sz="1400">
              <a:latin typeface="Arial"/>
              <a:cs typeface="Arial"/>
            </a:endParaRPr>
          </a:p>
          <a:p>
            <a:pPr marL="359410" marR="177800" indent="-342900">
              <a:lnSpc>
                <a:spcPts val="1939"/>
              </a:lnSpc>
              <a:spcBef>
                <a:spcPts val="46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9410" algn="l"/>
              </a:tabLst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last</a:t>
            </a:r>
            <a:r>
              <a:rPr spc="-5" dirty="0"/>
              <a:t> </a:t>
            </a:r>
            <a:r>
              <a:rPr dirty="0"/>
              <a:t>rule</a:t>
            </a:r>
            <a:r>
              <a:rPr spc="-10" dirty="0"/>
              <a:t> </a:t>
            </a:r>
            <a:r>
              <a:rPr dirty="0"/>
              <a:t>says</a:t>
            </a:r>
            <a:r>
              <a:rPr spc="15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when</a:t>
            </a:r>
            <a:r>
              <a:rPr spc="30" dirty="0"/>
              <a:t> </a:t>
            </a:r>
            <a:r>
              <a:rPr dirty="0"/>
              <a:t>you</a:t>
            </a:r>
            <a:r>
              <a:rPr spc="15" dirty="0"/>
              <a:t> </a:t>
            </a:r>
            <a:r>
              <a:rPr dirty="0"/>
              <a:t>cannot</a:t>
            </a:r>
            <a:r>
              <a:rPr spc="-10" dirty="0"/>
              <a:t> </a:t>
            </a:r>
            <a:r>
              <a:rPr dirty="0"/>
              <a:t>send</a:t>
            </a:r>
            <a:r>
              <a:rPr spc="-10" dirty="0"/>
              <a:t> </a:t>
            </a:r>
            <a:r>
              <a:rPr dirty="0"/>
              <a:t>any</a:t>
            </a:r>
            <a:r>
              <a:rPr spc="-15" dirty="0"/>
              <a:t> </a:t>
            </a:r>
            <a:r>
              <a:rPr dirty="0"/>
              <a:t>new</a:t>
            </a:r>
            <a:r>
              <a:rPr spc="-10" dirty="0"/>
              <a:t> </a:t>
            </a:r>
            <a:r>
              <a:rPr dirty="0"/>
              <a:t>packets</a:t>
            </a:r>
            <a:r>
              <a:rPr spc="-10" dirty="0"/>
              <a:t> </a:t>
            </a:r>
            <a:r>
              <a:rPr dirty="0"/>
              <a:t>you</a:t>
            </a:r>
            <a:r>
              <a:rPr spc="15" dirty="0"/>
              <a:t> </a:t>
            </a:r>
            <a:r>
              <a:rPr spc="-10" dirty="0"/>
              <a:t>should re-</a:t>
            </a:r>
            <a:r>
              <a:rPr dirty="0"/>
              <a:t>send</a:t>
            </a:r>
            <a:r>
              <a:rPr spc="-10" dirty="0"/>
              <a:t> </a:t>
            </a:r>
            <a:r>
              <a:rPr dirty="0"/>
              <a:t>an</a:t>
            </a:r>
            <a:r>
              <a:rPr spc="-25" dirty="0"/>
              <a:t> </a:t>
            </a:r>
            <a:r>
              <a:rPr dirty="0"/>
              <a:t>old</a:t>
            </a:r>
            <a:r>
              <a:rPr spc="-10" dirty="0"/>
              <a:t> </a:t>
            </a:r>
            <a:r>
              <a:rPr dirty="0"/>
              <a:t>(not</a:t>
            </a:r>
            <a:r>
              <a:rPr spc="-10" dirty="0"/>
              <a:t> </a:t>
            </a:r>
            <a:r>
              <a:rPr dirty="0"/>
              <a:t>yet</a:t>
            </a:r>
            <a:r>
              <a:rPr spc="10" dirty="0"/>
              <a:t> </a:t>
            </a:r>
            <a:r>
              <a:rPr dirty="0"/>
              <a:t>ACKed)</a:t>
            </a:r>
            <a:r>
              <a:rPr spc="-15" dirty="0"/>
              <a:t> </a:t>
            </a:r>
            <a:r>
              <a:rPr spc="-10" dirty="0"/>
              <a:t>packet</a:t>
            </a:r>
          </a:p>
          <a:p>
            <a:pPr marL="358775" indent="-342265">
              <a:lnSpc>
                <a:spcPct val="100000"/>
              </a:lnSpc>
              <a:spcBef>
                <a:spcPts val="19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8775" algn="l"/>
              </a:tabLst>
            </a:pPr>
            <a:r>
              <a:rPr dirty="0"/>
              <a:t>There</a:t>
            </a:r>
            <a:r>
              <a:rPr spc="-30" dirty="0"/>
              <a:t> </a:t>
            </a:r>
            <a:r>
              <a:rPr dirty="0"/>
              <a:t>may</a:t>
            </a:r>
            <a:r>
              <a:rPr spc="-5" dirty="0"/>
              <a:t> </a:t>
            </a:r>
            <a:r>
              <a:rPr dirty="0"/>
              <a:t>be two</a:t>
            </a:r>
            <a:r>
              <a:rPr spc="25" dirty="0"/>
              <a:t> </a:t>
            </a:r>
            <a:r>
              <a:rPr dirty="0"/>
              <a:t>reasons for</a:t>
            </a:r>
            <a:r>
              <a:rPr spc="-20" dirty="0"/>
              <a:t> </a:t>
            </a:r>
            <a:r>
              <a:rPr dirty="0"/>
              <a:t>not</a:t>
            </a:r>
            <a:r>
              <a:rPr spc="-5" dirty="0"/>
              <a:t> </a:t>
            </a:r>
            <a:r>
              <a:rPr dirty="0"/>
              <a:t>being</a:t>
            </a:r>
            <a:r>
              <a:rPr spc="5" dirty="0"/>
              <a:t> </a:t>
            </a:r>
            <a:r>
              <a:rPr dirty="0"/>
              <a:t>able to</a:t>
            </a:r>
            <a:r>
              <a:rPr spc="-20" dirty="0"/>
              <a:t> </a:t>
            </a:r>
            <a:r>
              <a:rPr dirty="0"/>
              <a:t>send a</a:t>
            </a:r>
            <a:r>
              <a:rPr spc="-10" dirty="0"/>
              <a:t> </a:t>
            </a:r>
            <a:r>
              <a:rPr dirty="0"/>
              <a:t>new </a:t>
            </a:r>
            <a:r>
              <a:rPr spc="-10" dirty="0"/>
              <a:t>packet</a:t>
            </a:r>
          </a:p>
          <a:p>
            <a:pPr marL="687070" lvl="1" indent="-326390">
              <a:lnSpc>
                <a:spcPct val="100000"/>
              </a:lnSpc>
              <a:spcBef>
                <a:spcPts val="2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7070" algn="l"/>
              </a:tabLst>
            </a:pPr>
            <a:r>
              <a:rPr sz="1600" dirty="0">
                <a:latin typeface="Arial"/>
                <a:cs typeface="Arial"/>
              </a:rPr>
              <a:t>Nothing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new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higher</a:t>
            </a:r>
            <a:r>
              <a:rPr sz="1600" spc="-20" dirty="0">
                <a:latin typeface="Arial"/>
                <a:cs typeface="Arial"/>
              </a:rPr>
              <a:t> layer</a:t>
            </a:r>
            <a:endParaRPr sz="1600">
              <a:latin typeface="Arial"/>
              <a:cs typeface="Arial"/>
            </a:endParaRPr>
          </a:p>
          <a:p>
            <a:pPr marL="687070" lvl="1" indent="-326390">
              <a:lnSpc>
                <a:spcPct val="100000"/>
              </a:lnSpc>
              <a:spcBef>
                <a:spcPts val="1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7070" algn="l"/>
              </a:tabLst>
            </a:pPr>
            <a:r>
              <a:rPr sz="1600" dirty="0">
                <a:latin typeface="Arial"/>
                <a:cs typeface="Arial"/>
              </a:rPr>
              <a:t>Window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expired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(SNmax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SNmin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358775" indent="-342265">
              <a:lnSpc>
                <a:spcPct val="100000"/>
              </a:lnSpc>
              <a:spcBef>
                <a:spcPts val="21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8775" algn="l"/>
              </a:tabLst>
            </a:pPr>
            <a:r>
              <a:rPr dirty="0"/>
              <a:t>No</a:t>
            </a:r>
            <a:r>
              <a:rPr spc="-10" dirty="0"/>
              <a:t> </a:t>
            </a:r>
            <a:r>
              <a:rPr dirty="0"/>
              <a:t>set rule on</a:t>
            </a:r>
            <a:r>
              <a:rPr spc="-10" dirty="0"/>
              <a:t> </a:t>
            </a:r>
            <a:r>
              <a:rPr dirty="0"/>
              <a:t>which</a:t>
            </a:r>
            <a:r>
              <a:rPr spc="40" dirty="0"/>
              <a:t> </a:t>
            </a:r>
            <a:r>
              <a:rPr dirty="0"/>
              <a:t>packet</a:t>
            </a:r>
            <a:r>
              <a:rPr spc="-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spc="-30" dirty="0"/>
              <a:t>re-</a:t>
            </a:r>
            <a:r>
              <a:rPr spc="-20" dirty="0"/>
              <a:t>send</a:t>
            </a:r>
          </a:p>
          <a:p>
            <a:pPr marL="743585" lvl="1" indent="-382905">
              <a:lnSpc>
                <a:spcPct val="100000"/>
              </a:lnSpc>
              <a:spcBef>
                <a:spcPts val="2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743585" algn="l"/>
              </a:tabLst>
            </a:pPr>
            <a:r>
              <a:rPr sz="1600" dirty="0">
                <a:latin typeface="Arial"/>
                <a:cs typeface="Arial"/>
              </a:rPr>
              <a:t>Least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recently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sent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1684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Go</a:t>
            </a:r>
            <a:r>
              <a:rPr spc="-55" dirty="0"/>
              <a:t> </a:t>
            </a:r>
            <a:r>
              <a:rPr spc="-145" dirty="0"/>
              <a:t>Back</a:t>
            </a:r>
            <a:r>
              <a:rPr spc="-20" dirty="0"/>
              <a:t> </a:t>
            </a:r>
            <a:r>
              <a:rPr spc="180" dirty="0"/>
              <a:t>N</a:t>
            </a:r>
            <a:r>
              <a:rPr spc="-40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spc="-125" dirty="0"/>
              <a:t>Receiver</a:t>
            </a:r>
            <a:r>
              <a:rPr spc="-45" dirty="0"/>
              <a:t> 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419452"/>
            <a:ext cx="6515734" cy="41789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0;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Repeat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good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arrives,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 SN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351915" marR="0" lvl="3" indent="-314960" defTabSz="914400" eaLnBrk="1" fontAlgn="auto" latinLnBrk="0" hangingPunct="1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3A812E"/>
              </a:buClr>
              <a:buSzPct val="70833"/>
              <a:buFont typeface="Wingdings"/>
              <a:buChar char=""/>
              <a:tabLst>
                <a:tab pos="1351915" algn="l"/>
              </a:tabLst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Accept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351915" marR="0" lvl="3" indent="-314960" defTabSz="914400" eaLnBrk="1" fontAlgn="auto" latinLnBrk="0" hangingPunct="1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Clr>
                <a:srgbClr val="3A812E"/>
              </a:buClr>
              <a:buSzPct val="70833"/>
              <a:buFont typeface="Wingdings"/>
              <a:buChar char=""/>
              <a:tabLst>
                <a:tab pos="1351915" algn="l"/>
              </a:tabLst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Increment</a:t>
            </a:r>
            <a:r>
              <a:rPr kumimoji="0" sz="1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3371850" lvl="0" indent="-342900" defTabSz="914400" eaLnBrk="1" fontAlgn="auto" latinLnBrk="0" hangingPunct="1">
              <a:lnSpc>
                <a:spcPts val="1939"/>
              </a:lnSpc>
              <a:spcBef>
                <a:spcPts val="45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regular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intervals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3070225" lvl="1" indent="-327025" defTabSz="914400" eaLnBrk="1" fontAlgn="auto" latinLnBrk="0" hangingPunct="1">
              <a:lnSpc>
                <a:spcPts val="173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Most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implementations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whenever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direction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delayed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piggybacking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09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reject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equal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However,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those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still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contain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useful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080" lvl="0" indent="-342900" defTabSz="914400" eaLnBrk="1" fontAlgn="auto" latinLnBrk="0" hangingPunct="1">
              <a:lnSpc>
                <a:spcPts val="1950"/>
              </a:lnSpc>
              <a:spcBef>
                <a:spcPts val="4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 must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accepted at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frame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containing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request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2841" y="1801367"/>
            <a:ext cx="4839004" cy="22530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580027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Notes</a:t>
            </a:r>
            <a:r>
              <a:rPr spc="-4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100" dirty="0"/>
              <a:t>Go</a:t>
            </a:r>
            <a:r>
              <a:rPr spc="-45" dirty="0"/>
              <a:t> </a:t>
            </a:r>
            <a:r>
              <a:rPr spc="-150" dirty="0"/>
              <a:t>Back</a:t>
            </a:r>
            <a:r>
              <a:rPr spc="-20" dirty="0"/>
              <a:t> </a:t>
            </a:r>
            <a:r>
              <a:rPr spc="130"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8013065" cy="41471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buffering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receiver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while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waiting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their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entire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event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 accept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deliver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higher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Cannot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accept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i+1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removes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introduces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entire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upon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major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problem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 is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entire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occurs.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due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fact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 accept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05647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4348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Go</a:t>
            </a:r>
            <a:r>
              <a:rPr spc="-55" dirty="0"/>
              <a:t> </a:t>
            </a:r>
            <a:r>
              <a:rPr spc="-145" dirty="0"/>
              <a:t>Back</a:t>
            </a:r>
            <a:r>
              <a:rPr spc="-20" dirty="0"/>
              <a:t> </a:t>
            </a:r>
            <a:r>
              <a:rPr spc="180" dirty="0"/>
              <a:t>N</a:t>
            </a:r>
            <a:r>
              <a:rPr spc="-35" dirty="0"/>
              <a:t> </a:t>
            </a:r>
            <a:r>
              <a:rPr spc="-10" dirty="0"/>
              <a:t>Counters</a:t>
            </a:r>
          </a:p>
        </p:txBody>
      </p:sp>
      <p:sp>
        <p:nvSpPr>
          <p:cNvPr id="3" name="object 3"/>
          <p:cNvSpPr/>
          <p:nvPr/>
        </p:nvSpPr>
        <p:spPr>
          <a:xfrm>
            <a:off x="229298" y="3172078"/>
            <a:ext cx="8667115" cy="1050925"/>
          </a:xfrm>
          <a:custGeom>
            <a:avLst/>
            <a:gdLst/>
            <a:ahLst/>
            <a:cxnLst/>
            <a:rect l="l" t="t" r="r" b="b"/>
            <a:pathLst>
              <a:path w="8667115" h="1050925">
                <a:moveTo>
                  <a:pt x="8666670" y="955802"/>
                </a:moveTo>
                <a:lnTo>
                  <a:pt x="8476297" y="860298"/>
                </a:lnTo>
                <a:lnTo>
                  <a:pt x="8476196" y="936472"/>
                </a:lnTo>
                <a:lnTo>
                  <a:pt x="88" y="924433"/>
                </a:lnTo>
                <a:lnTo>
                  <a:pt x="25" y="962533"/>
                </a:lnTo>
                <a:lnTo>
                  <a:pt x="8476145" y="974572"/>
                </a:lnTo>
                <a:lnTo>
                  <a:pt x="8476043" y="1050798"/>
                </a:lnTo>
                <a:lnTo>
                  <a:pt x="8628951" y="974598"/>
                </a:lnTo>
                <a:lnTo>
                  <a:pt x="8666670" y="955802"/>
                </a:lnTo>
                <a:close/>
              </a:path>
              <a:path w="8667115" h="1050925">
                <a:moveTo>
                  <a:pt x="8666670" y="94615"/>
                </a:moveTo>
                <a:lnTo>
                  <a:pt x="8629510" y="76200"/>
                </a:lnTo>
                <a:lnTo>
                  <a:pt x="8475789" y="0"/>
                </a:lnTo>
                <a:lnTo>
                  <a:pt x="8476094" y="76276"/>
                </a:lnTo>
                <a:lnTo>
                  <a:pt x="0" y="104902"/>
                </a:lnTo>
                <a:lnTo>
                  <a:pt x="127" y="143002"/>
                </a:lnTo>
                <a:lnTo>
                  <a:pt x="8476247" y="114376"/>
                </a:lnTo>
                <a:lnTo>
                  <a:pt x="8476551" y="190500"/>
                </a:lnTo>
                <a:lnTo>
                  <a:pt x="8666670" y="94615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27" y="3785107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39" y="1565884"/>
            <a:ext cx="9023985" cy="19754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8375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8375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Size: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838200" marR="464820" lvl="0" indent="-3429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8382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Counter: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 different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(For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example,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counter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bits,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M=2</a:t>
            </a:r>
            <a:r>
              <a:rPr kumimoji="0" sz="1950" b="0" i="0" u="none" strike="noStrike" kern="0" cap="none" spc="-15" normalizeH="0" baseline="2564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=8)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8100" marR="0" lvl="0" indent="0" defTabSz="914400" eaLnBrk="1" fontAlgn="auto" latinLnBrk="0" hangingPunct="1">
              <a:lnSpc>
                <a:spcPts val="203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17780" lvl="0" indent="0" algn="r" defTabSz="91440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85250" y="4100576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7421" y="3885438"/>
            <a:ext cx="338455" cy="241300"/>
          </a:xfrm>
          <a:prstGeom prst="rect">
            <a:avLst/>
          </a:prstGeom>
          <a:solidFill>
            <a:srgbClr val="E1C9AA"/>
          </a:solidFill>
          <a:ln w="25400">
            <a:solidFill>
              <a:srgbClr val="A693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139" marR="0" lvl="0" indent="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7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00481" y="2973577"/>
          <a:ext cx="3055619" cy="28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7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123189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5715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069079" y="3276600"/>
            <a:ext cx="372745" cy="850265"/>
          </a:xfrm>
          <a:custGeom>
            <a:avLst/>
            <a:gdLst/>
            <a:ahLst/>
            <a:cxnLst/>
            <a:rect l="l" t="t" r="r" b="b"/>
            <a:pathLst>
              <a:path w="372745" h="850264">
                <a:moveTo>
                  <a:pt x="372618" y="0"/>
                </a:moveTo>
                <a:lnTo>
                  <a:pt x="0" y="850011"/>
                </a:lnTo>
              </a:path>
            </a:pathLst>
          </a:custGeom>
          <a:ln w="9524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87461" y="3873246"/>
            <a:ext cx="338455" cy="241300"/>
          </a:xfrm>
          <a:prstGeom prst="rect">
            <a:avLst/>
          </a:prstGeom>
          <a:solidFill>
            <a:srgbClr val="E1C9AA"/>
          </a:solidFill>
          <a:ln w="25400">
            <a:solidFill>
              <a:srgbClr val="A693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775" marR="0" lvl="0" indent="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7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430521" y="2959861"/>
          <a:ext cx="3055619" cy="28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7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123189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5715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13943" y="3262884"/>
            <a:ext cx="8258175" cy="864235"/>
          </a:xfrm>
          <a:custGeom>
            <a:avLst/>
            <a:gdLst/>
            <a:ahLst/>
            <a:cxnLst/>
            <a:rect l="l" t="t" r="r" b="b"/>
            <a:pathLst>
              <a:path w="8258175" h="864235">
                <a:moveTo>
                  <a:pt x="8257794" y="0"/>
                </a:moveTo>
                <a:lnTo>
                  <a:pt x="7885176" y="850010"/>
                </a:lnTo>
              </a:path>
              <a:path w="8258175" h="864235">
                <a:moveTo>
                  <a:pt x="0" y="13715"/>
                </a:moveTo>
                <a:lnTo>
                  <a:pt x="372592" y="863726"/>
                </a:lnTo>
              </a:path>
              <a:path w="8258175" h="864235">
                <a:moveTo>
                  <a:pt x="2657856" y="13715"/>
                </a:moveTo>
                <a:lnTo>
                  <a:pt x="3030473" y="863726"/>
                </a:lnTo>
              </a:path>
              <a:path w="8258175" h="864235">
                <a:moveTo>
                  <a:pt x="381000" y="13715"/>
                </a:moveTo>
                <a:lnTo>
                  <a:pt x="753592" y="863726"/>
                </a:lnTo>
              </a:path>
              <a:path w="8258175" h="864235">
                <a:moveTo>
                  <a:pt x="1143000" y="13715"/>
                </a:moveTo>
                <a:lnTo>
                  <a:pt x="1515618" y="863726"/>
                </a:lnTo>
              </a:path>
              <a:path w="8258175" h="864235">
                <a:moveTo>
                  <a:pt x="1905000" y="13715"/>
                </a:moveTo>
                <a:lnTo>
                  <a:pt x="2277618" y="863726"/>
                </a:lnTo>
              </a:path>
              <a:path w="8258175" h="864235">
                <a:moveTo>
                  <a:pt x="1524000" y="13715"/>
                </a:moveTo>
                <a:lnTo>
                  <a:pt x="1896618" y="863726"/>
                </a:lnTo>
              </a:path>
              <a:path w="8258175" h="864235">
                <a:moveTo>
                  <a:pt x="2286000" y="13715"/>
                </a:moveTo>
                <a:lnTo>
                  <a:pt x="2658618" y="863726"/>
                </a:lnTo>
              </a:path>
              <a:path w="8258175" h="864235">
                <a:moveTo>
                  <a:pt x="752856" y="13715"/>
                </a:moveTo>
                <a:lnTo>
                  <a:pt x="1125474" y="863726"/>
                </a:lnTo>
              </a:path>
              <a:path w="8258175" h="864235">
                <a:moveTo>
                  <a:pt x="3048000" y="13715"/>
                </a:moveTo>
                <a:lnTo>
                  <a:pt x="3420618" y="863726"/>
                </a:lnTo>
              </a:path>
              <a:path w="8258175" h="864235">
                <a:moveTo>
                  <a:pt x="4140707" y="13715"/>
                </a:moveTo>
                <a:lnTo>
                  <a:pt x="4513326" y="863726"/>
                </a:lnTo>
              </a:path>
              <a:path w="8258175" h="864235">
                <a:moveTo>
                  <a:pt x="6798563" y="13715"/>
                </a:moveTo>
                <a:lnTo>
                  <a:pt x="7171182" y="863726"/>
                </a:lnTo>
              </a:path>
              <a:path w="8258175" h="864235">
                <a:moveTo>
                  <a:pt x="4521708" y="13715"/>
                </a:moveTo>
                <a:lnTo>
                  <a:pt x="4894326" y="863726"/>
                </a:lnTo>
              </a:path>
              <a:path w="8258175" h="864235">
                <a:moveTo>
                  <a:pt x="5283708" y="13715"/>
                </a:moveTo>
                <a:lnTo>
                  <a:pt x="5656326" y="863726"/>
                </a:lnTo>
              </a:path>
              <a:path w="8258175" h="864235">
                <a:moveTo>
                  <a:pt x="6045708" y="13715"/>
                </a:moveTo>
                <a:lnTo>
                  <a:pt x="6418326" y="863726"/>
                </a:lnTo>
              </a:path>
              <a:path w="8258175" h="864235">
                <a:moveTo>
                  <a:pt x="5664708" y="13715"/>
                </a:moveTo>
                <a:lnTo>
                  <a:pt x="6037326" y="863726"/>
                </a:lnTo>
              </a:path>
              <a:path w="8258175" h="864235">
                <a:moveTo>
                  <a:pt x="6426708" y="13715"/>
                </a:moveTo>
                <a:lnTo>
                  <a:pt x="6799326" y="863726"/>
                </a:lnTo>
              </a:path>
              <a:path w="8258175" h="864235">
                <a:moveTo>
                  <a:pt x="4893564" y="13715"/>
                </a:moveTo>
                <a:lnTo>
                  <a:pt x="5266182" y="863726"/>
                </a:lnTo>
              </a:path>
              <a:path w="8258175" h="864235">
                <a:moveTo>
                  <a:pt x="7188708" y="13715"/>
                </a:moveTo>
                <a:lnTo>
                  <a:pt x="7561326" y="863726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8630" y="4827142"/>
            <a:ext cx="8667115" cy="1049655"/>
          </a:xfrm>
          <a:custGeom>
            <a:avLst/>
            <a:gdLst/>
            <a:ahLst/>
            <a:cxnLst/>
            <a:rect l="l" t="t" r="r" b="b"/>
            <a:pathLst>
              <a:path w="8667115" h="1049654">
                <a:moveTo>
                  <a:pt x="8666670" y="954290"/>
                </a:moveTo>
                <a:lnTo>
                  <a:pt x="8476297" y="858774"/>
                </a:lnTo>
                <a:lnTo>
                  <a:pt x="8476196" y="934974"/>
                </a:lnTo>
                <a:lnTo>
                  <a:pt x="88" y="922909"/>
                </a:lnTo>
                <a:lnTo>
                  <a:pt x="25" y="961009"/>
                </a:lnTo>
                <a:lnTo>
                  <a:pt x="8476145" y="973074"/>
                </a:lnTo>
                <a:lnTo>
                  <a:pt x="8476043" y="1049274"/>
                </a:lnTo>
                <a:lnTo>
                  <a:pt x="8628913" y="973099"/>
                </a:lnTo>
                <a:lnTo>
                  <a:pt x="8666670" y="954290"/>
                </a:lnTo>
                <a:close/>
              </a:path>
              <a:path w="8667115" h="1049654">
                <a:moveTo>
                  <a:pt x="8666670" y="94615"/>
                </a:moveTo>
                <a:lnTo>
                  <a:pt x="8629510" y="76200"/>
                </a:lnTo>
                <a:lnTo>
                  <a:pt x="8475789" y="0"/>
                </a:lnTo>
                <a:lnTo>
                  <a:pt x="8476094" y="76276"/>
                </a:lnTo>
                <a:lnTo>
                  <a:pt x="0" y="104902"/>
                </a:lnTo>
                <a:lnTo>
                  <a:pt x="127" y="143002"/>
                </a:lnTo>
                <a:lnTo>
                  <a:pt x="8476247" y="114376"/>
                </a:lnTo>
                <a:lnTo>
                  <a:pt x="8476551" y="190500"/>
                </a:lnTo>
                <a:lnTo>
                  <a:pt x="8666670" y="94615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81" y="465404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668" y="5439257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65438" y="489585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75217" y="575503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46753" y="5540502"/>
            <a:ext cx="338455" cy="241300"/>
          </a:xfrm>
          <a:prstGeom prst="rect">
            <a:avLst/>
          </a:prstGeom>
          <a:solidFill>
            <a:srgbClr val="E1C9AA"/>
          </a:solidFill>
          <a:ln w="25400">
            <a:solidFill>
              <a:srgbClr val="A693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10" marR="0" lvl="0" indent="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7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89813" y="4627117"/>
          <a:ext cx="3056889" cy="28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123825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5715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059935" y="4930140"/>
            <a:ext cx="372745" cy="850265"/>
          </a:xfrm>
          <a:custGeom>
            <a:avLst/>
            <a:gdLst/>
            <a:ahLst/>
            <a:cxnLst/>
            <a:rect l="l" t="t" r="r" b="b"/>
            <a:pathLst>
              <a:path w="372745" h="850264">
                <a:moveTo>
                  <a:pt x="372617" y="0"/>
                </a:moveTo>
                <a:lnTo>
                  <a:pt x="0" y="849972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6793" y="5526785"/>
            <a:ext cx="338455" cy="241300"/>
          </a:xfrm>
          <a:prstGeom prst="rect">
            <a:avLst/>
          </a:prstGeom>
          <a:solidFill>
            <a:srgbClr val="E1C9AA"/>
          </a:solidFill>
          <a:ln w="25400">
            <a:solidFill>
              <a:srgbClr val="A693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10" marR="0" lvl="0" indent="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7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419853" y="4613402"/>
          <a:ext cx="3056889" cy="28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marL="123825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5715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3" name="object 23"/>
          <p:cNvGrpSpPr/>
          <p:nvPr/>
        </p:nvGrpSpPr>
        <p:grpSpPr>
          <a:xfrm>
            <a:off x="309181" y="4913185"/>
            <a:ext cx="8258175" cy="882650"/>
            <a:chOff x="309181" y="4913185"/>
            <a:chExt cx="8258175" cy="882650"/>
          </a:xfrm>
        </p:grpSpPr>
        <p:sp>
          <p:nvSpPr>
            <p:cNvPr id="24" name="object 24"/>
            <p:cNvSpPr/>
            <p:nvPr/>
          </p:nvSpPr>
          <p:spPr>
            <a:xfrm>
              <a:off x="313943" y="4917947"/>
              <a:ext cx="8248650" cy="873125"/>
            </a:xfrm>
            <a:custGeom>
              <a:avLst/>
              <a:gdLst/>
              <a:ahLst/>
              <a:cxnLst/>
              <a:rect l="l" t="t" r="r" b="b"/>
              <a:pathLst>
                <a:path w="8248650" h="873125">
                  <a:moveTo>
                    <a:pt x="8248650" y="0"/>
                  </a:moveTo>
                  <a:lnTo>
                    <a:pt x="7876032" y="849972"/>
                  </a:lnTo>
                </a:path>
                <a:path w="8248650" h="873125">
                  <a:moveTo>
                    <a:pt x="0" y="22859"/>
                  </a:moveTo>
                  <a:lnTo>
                    <a:pt x="372592" y="872832"/>
                  </a:lnTo>
                </a:path>
                <a:path w="8248650" h="873125">
                  <a:moveTo>
                    <a:pt x="2657856" y="22859"/>
                  </a:moveTo>
                  <a:lnTo>
                    <a:pt x="3030473" y="872832"/>
                  </a:lnTo>
                </a:path>
                <a:path w="8248650" h="873125">
                  <a:moveTo>
                    <a:pt x="381000" y="22859"/>
                  </a:moveTo>
                  <a:lnTo>
                    <a:pt x="753592" y="872832"/>
                  </a:lnTo>
                </a:path>
                <a:path w="8248650" h="873125">
                  <a:moveTo>
                    <a:pt x="1143000" y="22859"/>
                  </a:moveTo>
                  <a:lnTo>
                    <a:pt x="1515618" y="872832"/>
                  </a:lnTo>
                </a:path>
                <a:path w="8248650" h="873125">
                  <a:moveTo>
                    <a:pt x="1905000" y="22859"/>
                  </a:moveTo>
                  <a:lnTo>
                    <a:pt x="2277618" y="872832"/>
                  </a:lnTo>
                </a:path>
                <a:path w="8248650" h="873125">
                  <a:moveTo>
                    <a:pt x="1524000" y="22859"/>
                  </a:moveTo>
                  <a:lnTo>
                    <a:pt x="1896618" y="872832"/>
                  </a:lnTo>
                </a:path>
                <a:path w="8248650" h="873125">
                  <a:moveTo>
                    <a:pt x="2286000" y="22859"/>
                  </a:moveTo>
                  <a:lnTo>
                    <a:pt x="2658618" y="872832"/>
                  </a:lnTo>
                </a:path>
                <a:path w="8248650" h="873125">
                  <a:moveTo>
                    <a:pt x="752856" y="22859"/>
                  </a:moveTo>
                  <a:lnTo>
                    <a:pt x="1125474" y="872832"/>
                  </a:lnTo>
                </a:path>
                <a:path w="8248650" h="873125">
                  <a:moveTo>
                    <a:pt x="3048000" y="22859"/>
                  </a:moveTo>
                  <a:lnTo>
                    <a:pt x="3420618" y="872832"/>
                  </a:lnTo>
                </a:path>
                <a:path w="8248650" h="873125">
                  <a:moveTo>
                    <a:pt x="4140707" y="22859"/>
                  </a:moveTo>
                  <a:lnTo>
                    <a:pt x="4513326" y="872832"/>
                  </a:lnTo>
                </a:path>
                <a:path w="8248650" h="873125">
                  <a:moveTo>
                    <a:pt x="6798563" y="22859"/>
                  </a:moveTo>
                  <a:lnTo>
                    <a:pt x="7171182" y="872832"/>
                  </a:lnTo>
                </a:path>
                <a:path w="8248650" h="873125">
                  <a:moveTo>
                    <a:pt x="4521708" y="22859"/>
                  </a:moveTo>
                  <a:lnTo>
                    <a:pt x="4894326" y="872832"/>
                  </a:lnTo>
                </a:path>
                <a:path w="8248650" h="873125">
                  <a:moveTo>
                    <a:pt x="5283708" y="22859"/>
                  </a:moveTo>
                  <a:lnTo>
                    <a:pt x="5656326" y="872832"/>
                  </a:lnTo>
                </a:path>
                <a:path w="8248650" h="873125">
                  <a:moveTo>
                    <a:pt x="6045708" y="22859"/>
                  </a:moveTo>
                  <a:lnTo>
                    <a:pt x="6418326" y="872832"/>
                  </a:lnTo>
                </a:path>
                <a:path w="8248650" h="873125">
                  <a:moveTo>
                    <a:pt x="5664708" y="22859"/>
                  </a:moveTo>
                  <a:lnTo>
                    <a:pt x="6037326" y="872832"/>
                  </a:lnTo>
                </a:path>
                <a:path w="8248650" h="873125">
                  <a:moveTo>
                    <a:pt x="6426708" y="22859"/>
                  </a:moveTo>
                  <a:lnTo>
                    <a:pt x="6799326" y="872832"/>
                  </a:lnTo>
                </a:path>
                <a:path w="8248650" h="873125">
                  <a:moveTo>
                    <a:pt x="4893564" y="22859"/>
                  </a:moveTo>
                  <a:lnTo>
                    <a:pt x="5266182" y="872832"/>
                  </a:lnTo>
                </a:path>
                <a:path w="8248650" h="873125">
                  <a:moveTo>
                    <a:pt x="7188708" y="22859"/>
                  </a:moveTo>
                  <a:lnTo>
                    <a:pt x="7561326" y="872832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676393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89"/>
                  </a:lnTo>
                  <a:lnTo>
                    <a:pt x="93852" y="94487"/>
                  </a:lnTo>
                  <a:lnTo>
                    <a:pt x="4698" y="34289"/>
                  </a:lnTo>
                  <a:lnTo>
                    <a:pt x="59435" y="113918"/>
                  </a:lnTo>
                  <a:lnTo>
                    <a:pt x="0" y="128904"/>
                  </a:lnTo>
                  <a:lnTo>
                    <a:pt x="47751" y="176148"/>
                  </a:lnTo>
                  <a:lnTo>
                    <a:pt x="1777" y="218185"/>
                  </a:lnTo>
                  <a:lnTo>
                    <a:pt x="72770" y="208406"/>
                  </a:lnTo>
                  <a:lnTo>
                    <a:pt x="61086" y="263525"/>
                  </a:lnTo>
                  <a:lnTo>
                    <a:pt x="99059" y="233806"/>
                  </a:lnTo>
                  <a:lnTo>
                    <a:pt x="108965" y="323088"/>
                  </a:lnTo>
                  <a:lnTo>
                    <a:pt x="135254" y="223392"/>
                  </a:lnTo>
                  <a:lnTo>
                    <a:pt x="170052" y="295275"/>
                  </a:lnTo>
                  <a:lnTo>
                    <a:pt x="180085" y="216281"/>
                  </a:lnTo>
                  <a:lnTo>
                    <a:pt x="233044" y="270637"/>
                  </a:lnTo>
                  <a:lnTo>
                    <a:pt x="216153" y="193547"/>
                  </a:lnTo>
                  <a:lnTo>
                    <a:pt x="277367" y="198754"/>
                  </a:lnTo>
                  <a:lnTo>
                    <a:pt x="226059" y="156717"/>
                  </a:lnTo>
                  <a:lnTo>
                    <a:pt x="270890" y="121665"/>
                  </a:lnTo>
                  <a:lnTo>
                    <a:pt x="214502" y="109473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676393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73"/>
                  </a:lnTo>
                  <a:lnTo>
                    <a:pt x="270890" y="121665"/>
                  </a:lnTo>
                  <a:lnTo>
                    <a:pt x="226059" y="156717"/>
                  </a:lnTo>
                  <a:lnTo>
                    <a:pt x="277367" y="198754"/>
                  </a:lnTo>
                  <a:lnTo>
                    <a:pt x="216153" y="193547"/>
                  </a:lnTo>
                  <a:lnTo>
                    <a:pt x="233044" y="270637"/>
                  </a:lnTo>
                  <a:lnTo>
                    <a:pt x="180085" y="216281"/>
                  </a:lnTo>
                  <a:lnTo>
                    <a:pt x="170052" y="295275"/>
                  </a:lnTo>
                  <a:lnTo>
                    <a:pt x="135254" y="223392"/>
                  </a:lnTo>
                  <a:lnTo>
                    <a:pt x="108965" y="323088"/>
                  </a:lnTo>
                  <a:lnTo>
                    <a:pt x="99059" y="233806"/>
                  </a:lnTo>
                  <a:lnTo>
                    <a:pt x="61086" y="263525"/>
                  </a:lnTo>
                  <a:lnTo>
                    <a:pt x="72770" y="208406"/>
                  </a:lnTo>
                  <a:lnTo>
                    <a:pt x="1777" y="218185"/>
                  </a:lnTo>
                  <a:lnTo>
                    <a:pt x="47751" y="176148"/>
                  </a:lnTo>
                  <a:lnTo>
                    <a:pt x="0" y="128904"/>
                  </a:lnTo>
                  <a:lnTo>
                    <a:pt x="59435" y="113918"/>
                  </a:lnTo>
                  <a:lnTo>
                    <a:pt x="4698" y="34289"/>
                  </a:lnTo>
                  <a:lnTo>
                    <a:pt x="93852" y="94487"/>
                  </a:lnTo>
                  <a:lnTo>
                    <a:pt x="107187" y="34289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057393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89"/>
                  </a:lnTo>
                  <a:lnTo>
                    <a:pt x="93852" y="94487"/>
                  </a:lnTo>
                  <a:lnTo>
                    <a:pt x="4698" y="34289"/>
                  </a:lnTo>
                  <a:lnTo>
                    <a:pt x="59435" y="113918"/>
                  </a:lnTo>
                  <a:lnTo>
                    <a:pt x="0" y="128904"/>
                  </a:lnTo>
                  <a:lnTo>
                    <a:pt x="47751" y="176148"/>
                  </a:lnTo>
                  <a:lnTo>
                    <a:pt x="1777" y="218185"/>
                  </a:lnTo>
                  <a:lnTo>
                    <a:pt x="72770" y="208406"/>
                  </a:lnTo>
                  <a:lnTo>
                    <a:pt x="61086" y="263525"/>
                  </a:lnTo>
                  <a:lnTo>
                    <a:pt x="99059" y="233806"/>
                  </a:lnTo>
                  <a:lnTo>
                    <a:pt x="108965" y="323088"/>
                  </a:lnTo>
                  <a:lnTo>
                    <a:pt x="135254" y="223392"/>
                  </a:lnTo>
                  <a:lnTo>
                    <a:pt x="170052" y="295275"/>
                  </a:lnTo>
                  <a:lnTo>
                    <a:pt x="180085" y="216281"/>
                  </a:lnTo>
                  <a:lnTo>
                    <a:pt x="233044" y="270637"/>
                  </a:lnTo>
                  <a:lnTo>
                    <a:pt x="216153" y="193547"/>
                  </a:lnTo>
                  <a:lnTo>
                    <a:pt x="277367" y="198754"/>
                  </a:lnTo>
                  <a:lnTo>
                    <a:pt x="226059" y="156717"/>
                  </a:lnTo>
                  <a:lnTo>
                    <a:pt x="270890" y="121665"/>
                  </a:lnTo>
                  <a:lnTo>
                    <a:pt x="214502" y="109473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057393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73"/>
                  </a:lnTo>
                  <a:lnTo>
                    <a:pt x="270890" y="121665"/>
                  </a:lnTo>
                  <a:lnTo>
                    <a:pt x="226059" y="156717"/>
                  </a:lnTo>
                  <a:lnTo>
                    <a:pt x="277367" y="198754"/>
                  </a:lnTo>
                  <a:lnTo>
                    <a:pt x="216153" y="193547"/>
                  </a:lnTo>
                  <a:lnTo>
                    <a:pt x="233044" y="270637"/>
                  </a:lnTo>
                  <a:lnTo>
                    <a:pt x="180085" y="216281"/>
                  </a:lnTo>
                  <a:lnTo>
                    <a:pt x="170052" y="295275"/>
                  </a:lnTo>
                  <a:lnTo>
                    <a:pt x="135254" y="223392"/>
                  </a:lnTo>
                  <a:lnTo>
                    <a:pt x="108965" y="323088"/>
                  </a:lnTo>
                  <a:lnTo>
                    <a:pt x="99059" y="233806"/>
                  </a:lnTo>
                  <a:lnTo>
                    <a:pt x="61086" y="263525"/>
                  </a:lnTo>
                  <a:lnTo>
                    <a:pt x="72770" y="208406"/>
                  </a:lnTo>
                  <a:lnTo>
                    <a:pt x="1777" y="218185"/>
                  </a:lnTo>
                  <a:lnTo>
                    <a:pt x="47751" y="176148"/>
                  </a:lnTo>
                  <a:lnTo>
                    <a:pt x="0" y="128904"/>
                  </a:lnTo>
                  <a:lnTo>
                    <a:pt x="59435" y="113918"/>
                  </a:lnTo>
                  <a:lnTo>
                    <a:pt x="4698" y="34289"/>
                  </a:lnTo>
                  <a:lnTo>
                    <a:pt x="93852" y="94487"/>
                  </a:lnTo>
                  <a:lnTo>
                    <a:pt x="107187" y="34289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410961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6" y="0"/>
                  </a:moveTo>
                  <a:lnTo>
                    <a:pt x="138684" y="86740"/>
                  </a:lnTo>
                  <a:lnTo>
                    <a:pt x="107187" y="34289"/>
                  </a:lnTo>
                  <a:lnTo>
                    <a:pt x="93852" y="94487"/>
                  </a:lnTo>
                  <a:lnTo>
                    <a:pt x="4699" y="34289"/>
                  </a:lnTo>
                  <a:lnTo>
                    <a:pt x="59436" y="113918"/>
                  </a:lnTo>
                  <a:lnTo>
                    <a:pt x="0" y="128904"/>
                  </a:lnTo>
                  <a:lnTo>
                    <a:pt x="47751" y="176148"/>
                  </a:lnTo>
                  <a:lnTo>
                    <a:pt x="1777" y="218185"/>
                  </a:lnTo>
                  <a:lnTo>
                    <a:pt x="72771" y="208406"/>
                  </a:lnTo>
                  <a:lnTo>
                    <a:pt x="61087" y="263525"/>
                  </a:lnTo>
                  <a:lnTo>
                    <a:pt x="99060" y="233806"/>
                  </a:lnTo>
                  <a:lnTo>
                    <a:pt x="108965" y="323088"/>
                  </a:lnTo>
                  <a:lnTo>
                    <a:pt x="135254" y="223392"/>
                  </a:lnTo>
                  <a:lnTo>
                    <a:pt x="170052" y="295275"/>
                  </a:lnTo>
                  <a:lnTo>
                    <a:pt x="180086" y="216281"/>
                  </a:lnTo>
                  <a:lnTo>
                    <a:pt x="233045" y="270637"/>
                  </a:lnTo>
                  <a:lnTo>
                    <a:pt x="216153" y="193547"/>
                  </a:lnTo>
                  <a:lnTo>
                    <a:pt x="277367" y="198754"/>
                  </a:lnTo>
                  <a:lnTo>
                    <a:pt x="226060" y="156717"/>
                  </a:lnTo>
                  <a:lnTo>
                    <a:pt x="270890" y="121665"/>
                  </a:lnTo>
                  <a:lnTo>
                    <a:pt x="214502" y="109473"/>
                  </a:lnTo>
                  <a:lnTo>
                    <a:pt x="235965" y="66675"/>
                  </a:lnTo>
                  <a:lnTo>
                    <a:pt x="181737" y="79628"/>
                  </a:lnTo>
                  <a:lnTo>
                    <a:pt x="1864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410961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4" y="86740"/>
                  </a:moveTo>
                  <a:lnTo>
                    <a:pt x="186436" y="0"/>
                  </a:lnTo>
                  <a:lnTo>
                    <a:pt x="181737" y="79628"/>
                  </a:lnTo>
                  <a:lnTo>
                    <a:pt x="235965" y="66675"/>
                  </a:lnTo>
                  <a:lnTo>
                    <a:pt x="214502" y="109473"/>
                  </a:lnTo>
                  <a:lnTo>
                    <a:pt x="270890" y="121665"/>
                  </a:lnTo>
                  <a:lnTo>
                    <a:pt x="226060" y="156717"/>
                  </a:lnTo>
                  <a:lnTo>
                    <a:pt x="277367" y="198754"/>
                  </a:lnTo>
                  <a:lnTo>
                    <a:pt x="216153" y="193547"/>
                  </a:lnTo>
                  <a:lnTo>
                    <a:pt x="233045" y="270637"/>
                  </a:lnTo>
                  <a:lnTo>
                    <a:pt x="180086" y="216281"/>
                  </a:lnTo>
                  <a:lnTo>
                    <a:pt x="170052" y="295275"/>
                  </a:lnTo>
                  <a:lnTo>
                    <a:pt x="135254" y="223392"/>
                  </a:lnTo>
                  <a:lnTo>
                    <a:pt x="108965" y="323088"/>
                  </a:lnTo>
                  <a:lnTo>
                    <a:pt x="99060" y="233806"/>
                  </a:lnTo>
                  <a:lnTo>
                    <a:pt x="61087" y="263525"/>
                  </a:lnTo>
                  <a:lnTo>
                    <a:pt x="72771" y="208406"/>
                  </a:lnTo>
                  <a:lnTo>
                    <a:pt x="1777" y="218185"/>
                  </a:lnTo>
                  <a:lnTo>
                    <a:pt x="47751" y="176148"/>
                  </a:lnTo>
                  <a:lnTo>
                    <a:pt x="0" y="128904"/>
                  </a:lnTo>
                  <a:lnTo>
                    <a:pt x="59436" y="113918"/>
                  </a:lnTo>
                  <a:lnTo>
                    <a:pt x="4699" y="34289"/>
                  </a:lnTo>
                  <a:lnTo>
                    <a:pt x="93852" y="94487"/>
                  </a:lnTo>
                  <a:lnTo>
                    <a:pt x="107187" y="34289"/>
                  </a:lnTo>
                  <a:lnTo>
                    <a:pt x="138684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791961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6" y="0"/>
                  </a:moveTo>
                  <a:lnTo>
                    <a:pt x="138684" y="86740"/>
                  </a:lnTo>
                  <a:lnTo>
                    <a:pt x="107187" y="34289"/>
                  </a:lnTo>
                  <a:lnTo>
                    <a:pt x="93852" y="94487"/>
                  </a:lnTo>
                  <a:lnTo>
                    <a:pt x="4699" y="34289"/>
                  </a:lnTo>
                  <a:lnTo>
                    <a:pt x="59436" y="113918"/>
                  </a:lnTo>
                  <a:lnTo>
                    <a:pt x="0" y="128904"/>
                  </a:lnTo>
                  <a:lnTo>
                    <a:pt x="47751" y="176148"/>
                  </a:lnTo>
                  <a:lnTo>
                    <a:pt x="1777" y="218185"/>
                  </a:lnTo>
                  <a:lnTo>
                    <a:pt x="72771" y="208406"/>
                  </a:lnTo>
                  <a:lnTo>
                    <a:pt x="61087" y="263525"/>
                  </a:lnTo>
                  <a:lnTo>
                    <a:pt x="99060" y="233806"/>
                  </a:lnTo>
                  <a:lnTo>
                    <a:pt x="108965" y="323088"/>
                  </a:lnTo>
                  <a:lnTo>
                    <a:pt x="135254" y="223392"/>
                  </a:lnTo>
                  <a:lnTo>
                    <a:pt x="170052" y="295275"/>
                  </a:lnTo>
                  <a:lnTo>
                    <a:pt x="180086" y="216281"/>
                  </a:lnTo>
                  <a:lnTo>
                    <a:pt x="233045" y="270637"/>
                  </a:lnTo>
                  <a:lnTo>
                    <a:pt x="216153" y="193547"/>
                  </a:lnTo>
                  <a:lnTo>
                    <a:pt x="277367" y="198754"/>
                  </a:lnTo>
                  <a:lnTo>
                    <a:pt x="226060" y="156717"/>
                  </a:lnTo>
                  <a:lnTo>
                    <a:pt x="270890" y="121665"/>
                  </a:lnTo>
                  <a:lnTo>
                    <a:pt x="214502" y="109473"/>
                  </a:lnTo>
                  <a:lnTo>
                    <a:pt x="235965" y="66675"/>
                  </a:lnTo>
                  <a:lnTo>
                    <a:pt x="181737" y="79628"/>
                  </a:lnTo>
                  <a:lnTo>
                    <a:pt x="1864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791961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4" y="86740"/>
                  </a:moveTo>
                  <a:lnTo>
                    <a:pt x="186436" y="0"/>
                  </a:lnTo>
                  <a:lnTo>
                    <a:pt x="181737" y="79628"/>
                  </a:lnTo>
                  <a:lnTo>
                    <a:pt x="235965" y="66675"/>
                  </a:lnTo>
                  <a:lnTo>
                    <a:pt x="214502" y="109473"/>
                  </a:lnTo>
                  <a:lnTo>
                    <a:pt x="270890" y="121665"/>
                  </a:lnTo>
                  <a:lnTo>
                    <a:pt x="226060" y="156717"/>
                  </a:lnTo>
                  <a:lnTo>
                    <a:pt x="277367" y="198754"/>
                  </a:lnTo>
                  <a:lnTo>
                    <a:pt x="216153" y="193547"/>
                  </a:lnTo>
                  <a:lnTo>
                    <a:pt x="233045" y="270637"/>
                  </a:lnTo>
                  <a:lnTo>
                    <a:pt x="180086" y="216281"/>
                  </a:lnTo>
                  <a:lnTo>
                    <a:pt x="170052" y="295275"/>
                  </a:lnTo>
                  <a:lnTo>
                    <a:pt x="135254" y="223392"/>
                  </a:lnTo>
                  <a:lnTo>
                    <a:pt x="108965" y="323088"/>
                  </a:lnTo>
                  <a:lnTo>
                    <a:pt x="99060" y="233806"/>
                  </a:lnTo>
                  <a:lnTo>
                    <a:pt x="61087" y="263525"/>
                  </a:lnTo>
                  <a:lnTo>
                    <a:pt x="72771" y="208406"/>
                  </a:lnTo>
                  <a:lnTo>
                    <a:pt x="1777" y="218185"/>
                  </a:lnTo>
                  <a:lnTo>
                    <a:pt x="47751" y="176148"/>
                  </a:lnTo>
                  <a:lnTo>
                    <a:pt x="0" y="128904"/>
                  </a:lnTo>
                  <a:lnTo>
                    <a:pt x="59436" y="113918"/>
                  </a:lnTo>
                  <a:lnTo>
                    <a:pt x="4699" y="34289"/>
                  </a:lnTo>
                  <a:lnTo>
                    <a:pt x="93852" y="94487"/>
                  </a:lnTo>
                  <a:lnTo>
                    <a:pt x="107187" y="34289"/>
                  </a:lnTo>
                  <a:lnTo>
                    <a:pt x="138684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227826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6" y="0"/>
                  </a:moveTo>
                  <a:lnTo>
                    <a:pt x="138684" y="86740"/>
                  </a:lnTo>
                  <a:lnTo>
                    <a:pt x="107187" y="34289"/>
                  </a:lnTo>
                  <a:lnTo>
                    <a:pt x="93852" y="94487"/>
                  </a:lnTo>
                  <a:lnTo>
                    <a:pt x="4699" y="34289"/>
                  </a:lnTo>
                  <a:lnTo>
                    <a:pt x="59436" y="113918"/>
                  </a:lnTo>
                  <a:lnTo>
                    <a:pt x="0" y="128904"/>
                  </a:lnTo>
                  <a:lnTo>
                    <a:pt x="47751" y="176148"/>
                  </a:lnTo>
                  <a:lnTo>
                    <a:pt x="1777" y="218185"/>
                  </a:lnTo>
                  <a:lnTo>
                    <a:pt x="72771" y="208406"/>
                  </a:lnTo>
                  <a:lnTo>
                    <a:pt x="61087" y="263525"/>
                  </a:lnTo>
                  <a:lnTo>
                    <a:pt x="99060" y="233806"/>
                  </a:lnTo>
                  <a:lnTo>
                    <a:pt x="108965" y="323088"/>
                  </a:lnTo>
                  <a:lnTo>
                    <a:pt x="135254" y="223392"/>
                  </a:lnTo>
                  <a:lnTo>
                    <a:pt x="170052" y="295275"/>
                  </a:lnTo>
                  <a:lnTo>
                    <a:pt x="180086" y="216281"/>
                  </a:lnTo>
                  <a:lnTo>
                    <a:pt x="233045" y="270637"/>
                  </a:lnTo>
                  <a:lnTo>
                    <a:pt x="216153" y="193547"/>
                  </a:lnTo>
                  <a:lnTo>
                    <a:pt x="277368" y="198754"/>
                  </a:lnTo>
                  <a:lnTo>
                    <a:pt x="226060" y="156717"/>
                  </a:lnTo>
                  <a:lnTo>
                    <a:pt x="270890" y="121665"/>
                  </a:lnTo>
                  <a:lnTo>
                    <a:pt x="214502" y="109473"/>
                  </a:lnTo>
                  <a:lnTo>
                    <a:pt x="235965" y="66675"/>
                  </a:lnTo>
                  <a:lnTo>
                    <a:pt x="181737" y="79628"/>
                  </a:lnTo>
                  <a:lnTo>
                    <a:pt x="1864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227826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4" y="86740"/>
                  </a:moveTo>
                  <a:lnTo>
                    <a:pt x="186436" y="0"/>
                  </a:lnTo>
                  <a:lnTo>
                    <a:pt x="181737" y="79628"/>
                  </a:lnTo>
                  <a:lnTo>
                    <a:pt x="235965" y="66675"/>
                  </a:lnTo>
                  <a:lnTo>
                    <a:pt x="214502" y="109473"/>
                  </a:lnTo>
                  <a:lnTo>
                    <a:pt x="270890" y="121665"/>
                  </a:lnTo>
                  <a:lnTo>
                    <a:pt x="226060" y="156717"/>
                  </a:lnTo>
                  <a:lnTo>
                    <a:pt x="277368" y="198754"/>
                  </a:lnTo>
                  <a:lnTo>
                    <a:pt x="216153" y="193547"/>
                  </a:lnTo>
                  <a:lnTo>
                    <a:pt x="233045" y="270637"/>
                  </a:lnTo>
                  <a:lnTo>
                    <a:pt x="180086" y="216281"/>
                  </a:lnTo>
                  <a:lnTo>
                    <a:pt x="170052" y="295275"/>
                  </a:lnTo>
                  <a:lnTo>
                    <a:pt x="135254" y="223392"/>
                  </a:lnTo>
                  <a:lnTo>
                    <a:pt x="108965" y="323088"/>
                  </a:lnTo>
                  <a:lnTo>
                    <a:pt x="99060" y="233806"/>
                  </a:lnTo>
                  <a:lnTo>
                    <a:pt x="61087" y="263525"/>
                  </a:lnTo>
                  <a:lnTo>
                    <a:pt x="72771" y="208406"/>
                  </a:lnTo>
                  <a:lnTo>
                    <a:pt x="1777" y="218185"/>
                  </a:lnTo>
                  <a:lnTo>
                    <a:pt x="47751" y="176148"/>
                  </a:lnTo>
                  <a:lnTo>
                    <a:pt x="0" y="128904"/>
                  </a:lnTo>
                  <a:lnTo>
                    <a:pt x="59436" y="113918"/>
                  </a:lnTo>
                  <a:lnTo>
                    <a:pt x="4699" y="34289"/>
                  </a:lnTo>
                  <a:lnTo>
                    <a:pt x="93852" y="94487"/>
                  </a:lnTo>
                  <a:lnTo>
                    <a:pt x="107187" y="34289"/>
                  </a:lnTo>
                  <a:lnTo>
                    <a:pt x="138684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608826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8" y="34289"/>
                  </a:lnTo>
                  <a:lnTo>
                    <a:pt x="93852" y="94487"/>
                  </a:lnTo>
                  <a:lnTo>
                    <a:pt x="4699" y="34289"/>
                  </a:lnTo>
                  <a:lnTo>
                    <a:pt x="59435" y="113918"/>
                  </a:lnTo>
                  <a:lnTo>
                    <a:pt x="0" y="128904"/>
                  </a:lnTo>
                  <a:lnTo>
                    <a:pt x="47751" y="176148"/>
                  </a:lnTo>
                  <a:lnTo>
                    <a:pt x="1777" y="218185"/>
                  </a:lnTo>
                  <a:lnTo>
                    <a:pt x="72771" y="208406"/>
                  </a:lnTo>
                  <a:lnTo>
                    <a:pt x="61087" y="263525"/>
                  </a:lnTo>
                  <a:lnTo>
                    <a:pt x="99059" y="233806"/>
                  </a:lnTo>
                  <a:lnTo>
                    <a:pt x="108966" y="323088"/>
                  </a:lnTo>
                  <a:lnTo>
                    <a:pt x="135254" y="223392"/>
                  </a:lnTo>
                  <a:lnTo>
                    <a:pt x="170052" y="295275"/>
                  </a:lnTo>
                  <a:lnTo>
                    <a:pt x="180085" y="216281"/>
                  </a:lnTo>
                  <a:lnTo>
                    <a:pt x="233045" y="270637"/>
                  </a:lnTo>
                  <a:lnTo>
                    <a:pt x="216153" y="193547"/>
                  </a:lnTo>
                  <a:lnTo>
                    <a:pt x="277368" y="198754"/>
                  </a:lnTo>
                  <a:lnTo>
                    <a:pt x="226059" y="156717"/>
                  </a:lnTo>
                  <a:lnTo>
                    <a:pt x="270891" y="121665"/>
                  </a:lnTo>
                  <a:lnTo>
                    <a:pt x="214502" y="109473"/>
                  </a:lnTo>
                  <a:lnTo>
                    <a:pt x="235966" y="66675"/>
                  </a:lnTo>
                  <a:lnTo>
                    <a:pt x="181737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608826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7" y="79628"/>
                  </a:lnTo>
                  <a:lnTo>
                    <a:pt x="235966" y="66675"/>
                  </a:lnTo>
                  <a:lnTo>
                    <a:pt x="214502" y="109473"/>
                  </a:lnTo>
                  <a:lnTo>
                    <a:pt x="270891" y="121665"/>
                  </a:lnTo>
                  <a:lnTo>
                    <a:pt x="226059" y="156717"/>
                  </a:lnTo>
                  <a:lnTo>
                    <a:pt x="277368" y="198754"/>
                  </a:lnTo>
                  <a:lnTo>
                    <a:pt x="216153" y="193547"/>
                  </a:lnTo>
                  <a:lnTo>
                    <a:pt x="233045" y="270637"/>
                  </a:lnTo>
                  <a:lnTo>
                    <a:pt x="180085" y="216281"/>
                  </a:lnTo>
                  <a:lnTo>
                    <a:pt x="170052" y="295275"/>
                  </a:lnTo>
                  <a:lnTo>
                    <a:pt x="135254" y="223392"/>
                  </a:lnTo>
                  <a:lnTo>
                    <a:pt x="108966" y="323088"/>
                  </a:lnTo>
                  <a:lnTo>
                    <a:pt x="99059" y="233806"/>
                  </a:lnTo>
                  <a:lnTo>
                    <a:pt x="61087" y="263525"/>
                  </a:lnTo>
                  <a:lnTo>
                    <a:pt x="72771" y="208406"/>
                  </a:lnTo>
                  <a:lnTo>
                    <a:pt x="1777" y="218185"/>
                  </a:lnTo>
                  <a:lnTo>
                    <a:pt x="47751" y="176148"/>
                  </a:lnTo>
                  <a:lnTo>
                    <a:pt x="0" y="128904"/>
                  </a:lnTo>
                  <a:lnTo>
                    <a:pt x="59435" y="113918"/>
                  </a:lnTo>
                  <a:lnTo>
                    <a:pt x="4699" y="34289"/>
                  </a:lnTo>
                  <a:lnTo>
                    <a:pt x="93852" y="94487"/>
                  </a:lnTo>
                  <a:lnTo>
                    <a:pt x="107188" y="34289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962393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89"/>
                  </a:lnTo>
                  <a:lnTo>
                    <a:pt x="93852" y="94487"/>
                  </a:lnTo>
                  <a:lnTo>
                    <a:pt x="4699" y="34289"/>
                  </a:lnTo>
                  <a:lnTo>
                    <a:pt x="59435" y="113918"/>
                  </a:lnTo>
                  <a:lnTo>
                    <a:pt x="0" y="128904"/>
                  </a:lnTo>
                  <a:lnTo>
                    <a:pt x="47751" y="176148"/>
                  </a:lnTo>
                  <a:lnTo>
                    <a:pt x="1777" y="218185"/>
                  </a:lnTo>
                  <a:lnTo>
                    <a:pt x="72771" y="208406"/>
                  </a:lnTo>
                  <a:lnTo>
                    <a:pt x="61086" y="263525"/>
                  </a:lnTo>
                  <a:lnTo>
                    <a:pt x="99059" y="233806"/>
                  </a:lnTo>
                  <a:lnTo>
                    <a:pt x="108965" y="323088"/>
                  </a:lnTo>
                  <a:lnTo>
                    <a:pt x="135254" y="223392"/>
                  </a:lnTo>
                  <a:lnTo>
                    <a:pt x="170052" y="295275"/>
                  </a:lnTo>
                  <a:lnTo>
                    <a:pt x="180085" y="216281"/>
                  </a:lnTo>
                  <a:lnTo>
                    <a:pt x="233045" y="270637"/>
                  </a:lnTo>
                  <a:lnTo>
                    <a:pt x="216153" y="193547"/>
                  </a:lnTo>
                  <a:lnTo>
                    <a:pt x="277367" y="198754"/>
                  </a:lnTo>
                  <a:lnTo>
                    <a:pt x="226059" y="156717"/>
                  </a:lnTo>
                  <a:lnTo>
                    <a:pt x="270890" y="121665"/>
                  </a:lnTo>
                  <a:lnTo>
                    <a:pt x="214502" y="109473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962393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73"/>
                  </a:lnTo>
                  <a:lnTo>
                    <a:pt x="270890" y="121665"/>
                  </a:lnTo>
                  <a:lnTo>
                    <a:pt x="226059" y="156717"/>
                  </a:lnTo>
                  <a:lnTo>
                    <a:pt x="277367" y="198754"/>
                  </a:lnTo>
                  <a:lnTo>
                    <a:pt x="216153" y="193547"/>
                  </a:lnTo>
                  <a:lnTo>
                    <a:pt x="233045" y="270637"/>
                  </a:lnTo>
                  <a:lnTo>
                    <a:pt x="180085" y="216281"/>
                  </a:lnTo>
                  <a:lnTo>
                    <a:pt x="170052" y="295275"/>
                  </a:lnTo>
                  <a:lnTo>
                    <a:pt x="135254" y="223392"/>
                  </a:lnTo>
                  <a:lnTo>
                    <a:pt x="108965" y="323088"/>
                  </a:lnTo>
                  <a:lnTo>
                    <a:pt x="99059" y="233806"/>
                  </a:lnTo>
                  <a:lnTo>
                    <a:pt x="61086" y="263525"/>
                  </a:lnTo>
                  <a:lnTo>
                    <a:pt x="72771" y="208406"/>
                  </a:lnTo>
                  <a:lnTo>
                    <a:pt x="1777" y="218185"/>
                  </a:lnTo>
                  <a:lnTo>
                    <a:pt x="47751" y="176148"/>
                  </a:lnTo>
                  <a:lnTo>
                    <a:pt x="0" y="128904"/>
                  </a:lnTo>
                  <a:lnTo>
                    <a:pt x="59435" y="113918"/>
                  </a:lnTo>
                  <a:lnTo>
                    <a:pt x="4699" y="34289"/>
                  </a:lnTo>
                  <a:lnTo>
                    <a:pt x="93852" y="94487"/>
                  </a:lnTo>
                  <a:lnTo>
                    <a:pt x="107187" y="34289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343393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89"/>
                  </a:lnTo>
                  <a:lnTo>
                    <a:pt x="93852" y="94487"/>
                  </a:lnTo>
                  <a:lnTo>
                    <a:pt x="4699" y="34289"/>
                  </a:lnTo>
                  <a:lnTo>
                    <a:pt x="59435" y="113918"/>
                  </a:lnTo>
                  <a:lnTo>
                    <a:pt x="0" y="128904"/>
                  </a:lnTo>
                  <a:lnTo>
                    <a:pt x="47751" y="176148"/>
                  </a:lnTo>
                  <a:lnTo>
                    <a:pt x="1777" y="218185"/>
                  </a:lnTo>
                  <a:lnTo>
                    <a:pt x="72771" y="208406"/>
                  </a:lnTo>
                  <a:lnTo>
                    <a:pt x="61086" y="263525"/>
                  </a:lnTo>
                  <a:lnTo>
                    <a:pt x="99059" y="233806"/>
                  </a:lnTo>
                  <a:lnTo>
                    <a:pt x="108965" y="323088"/>
                  </a:lnTo>
                  <a:lnTo>
                    <a:pt x="135254" y="223392"/>
                  </a:lnTo>
                  <a:lnTo>
                    <a:pt x="170052" y="295275"/>
                  </a:lnTo>
                  <a:lnTo>
                    <a:pt x="180085" y="216281"/>
                  </a:lnTo>
                  <a:lnTo>
                    <a:pt x="233045" y="270637"/>
                  </a:lnTo>
                  <a:lnTo>
                    <a:pt x="216153" y="193547"/>
                  </a:lnTo>
                  <a:lnTo>
                    <a:pt x="277367" y="198754"/>
                  </a:lnTo>
                  <a:lnTo>
                    <a:pt x="226059" y="156717"/>
                  </a:lnTo>
                  <a:lnTo>
                    <a:pt x="270890" y="121665"/>
                  </a:lnTo>
                  <a:lnTo>
                    <a:pt x="214502" y="109473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343393" y="5164073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73"/>
                  </a:lnTo>
                  <a:lnTo>
                    <a:pt x="270890" y="121665"/>
                  </a:lnTo>
                  <a:lnTo>
                    <a:pt x="226059" y="156717"/>
                  </a:lnTo>
                  <a:lnTo>
                    <a:pt x="277367" y="198754"/>
                  </a:lnTo>
                  <a:lnTo>
                    <a:pt x="216153" y="193547"/>
                  </a:lnTo>
                  <a:lnTo>
                    <a:pt x="233045" y="270637"/>
                  </a:lnTo>
                  <a:lnTo>
                    <a:pt x="180085" y="216281"/>
                  </a:lnTo>
                  <a:lnTo>
                    <a:pt x="170052" y="295275"/>
                  </a:lnTo>
                  <a:lnTo>
                    <a:pt x="135254" y="223392"/>
                  </a:lnTo>
                  <a:lnTo>
                    <a:pt x="108965" y="323088"/>
                  </a:lnTo>
                  <a:lnTo>
                    <a:pt x="99059" y="233806"/>
                  </a:lnTo>
                  <a:lnTo>
                    <a:pt x="61086" y="263525"/>
                  </a:lnTo>
                  <a:lnTo>
                    <a:pt x="72771" y="208406"/>
                  </a:lnTo>
                  <a:lnTo>
                    <a:pt x="1777" y="218185"/>
                  </a:lnTo>
                  <a:lnTo>
                    <a:pt x="47751" y="176148"/>
                  </a:lnTo>
                  <a:lnTo>
                    <a:pt x="0" y="128904"/>
                  </a:lnTo>
                  <a:lnTo>
                    <a:pt x="59435" y="113918"/>
                  </a:lnTo>
                  <a:lnTo>
                    <a:pt x="4699" y="34289"/>
                  </a:lnTo>
                  <a:lnTo>
                    <a:pt x="93852" y="94487"/>
                  </a:lnTo>
                  <a:lnTo>
                    <a:pt x="107187" y="34289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179902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298" y="5131942"/>
            <a:ext cx="8667115" cy="1049655"/>
          </a:xfrm>
          <a:custGeom>
            <a:avLst/>
            <a:gdLst/>
            <a:ahLst/>
            <a:cxnLst/>
            <a:rect l="l" t="t" r="r" b="b"/>
            <a:pathLst>
              <a:path w="8667115" h="1049654">
                <a:moveTo>
                  <a:pt x="8666670" y="954290"/>
                </a:moveTo>
                <a:lnTo>
                  <a:pt x="8476297" y="858774"/>
                </a:lnTo>
                <a:lnTo>
                  <a:pt x="8476196" y="934974"/>
                </a:lnTo>
                <a:lnTo>
                  <a:pt x="88" y="922909"/>
                </a:lnTo>
                <a:lnTo>
                  <a:pt x="25" y="961009"/>
                </a:lnTo>
                <a:lnTo>
                  <a:pt x="8476145" y="973074"/>
                </a:lnTo>
                <a:lnTo>
                  <a:pt x="8476043" y="1049274"/>
                </a:lnTo>
                <a:lnTo>
                  <a:pt x="8628913" y="973099"/>
                </a:lnTo>
                <a:lnTo>
                  <a:pt x="8666670" y="954290"/>
                </a:lnTo>
                <a:close/>
              </a:path>
              <a:path w="8667115" h="1049654">
                <a:moveTo>
                  <a:pt x="8666670" y="94615"/>
                </a:moveTo>
                <a:lnTo>
                  <a:pt x="8629510" y="76200"/>
                </a:lnTo>
                <a:lnTo>
                  <a:pt x="8475789" y="0"/>
                </a:lnTo>
                <a:lnTo>
                  <a:pt x="8476094" y="76276"/>
                </a:lnTo>
                <a:lnTo>
                  <a:pt x="0" y="104902"/>
                </a:lnTo>
                <a:lnTo>
                  <a:pt x="127" y="143002"/>
                </a:lnTo>
                <a:lnTo>
                  <a:pt x="8476247" y="114376"/>
                </a:lnTo>
                <a:lnTo>
                  <a:pt x="8476551" y="190500"/>
                </a:lnTo>
                <a:lnTo>
                  <a:pt x="8666670" y="94615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4348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Go</a:t>
            </a:r>
            <a:r>
              <a:rPr spc="-55" dirty="0"/>
              <a:t> </a:t>
            </a:r>
            <a:r>
              <a:rPr spc="-145" dirty="0"/>
              <a:t>Back</a:t>
            </a:r>
            <a:r>
              <a:rPr spc="-20" dirty="0"/>
              <a:t> </a:t>
            </a:r>
            <a:r>
              <a:rPr spc="180" dirty="0"/>
              <a:t>N</a:t>
            </a:r>
            <a:r>
              <a:rPr spc="-35" dirty="0"/>
              <a:t> </a:t>
            </a:r>
            <a:r>
              <a:rPr spc="-10" dirty="0"/>
              <a:t>Counters</a:t>
            </a:r>
          </a:p>
        </p:txBody>
      </p:sp>
      <p:sp>
        <p:nvSpPr>
          <p:cNvPr id="4" name="object 4"/>
          <p:cNvSpPr/>
          <p:nvPr/>
        </p:nvSpPr>
        <p:spPr>
          <a:xfrm>
            <a:off x="229298" y="3553078"/>
            <a:ext cx="8667115" cy="1050925"/>
          </a:xfrm>
          <a:custGeom>
            <a:avLst/>
            <a:gdLst/>
            <a:ahLst/>
            <a:cxnLst/>
            <a:rect l="l" t="t" r="r" b="b"/>
            <a:pathLst>
              <a:path w="8667115" h="1050925">
                <a:moveTo>
                  <a:pt x="8666670" y="955802"/>
                </a:moveTo>
                <a:lnTo>
                  <a:pt x="8476297" y="860298"/>
                </a:lnTo>
                <a:lnTo>
                  <a:pt x="8476196" y="936472"/>
                </a:lnTo>
                <a:lnTo>
                  <a:pt x="88" y="924433"/>
                </a:lnTo>
                <a:lnTo>
                  <a:pt x="25" y="962533"/>
                </a:lnTo>
                <a:lnTo>
                  <a:pt x="8476145" y="974572"/>
                </a:lnTo>
                <a:lnTo>
                  <a:pt x="8476043" y="1050798"/>
                </a:lnTo>
                <a:lnTo>
                  <a:pt x="8628951" y="974598"/>
                </a:lnTo>
                <a:lnTo>
                  <a:pt x="8666670" y="955802"/>
                </a:lnTo>
                <a:close/>
              </a:path>
              <a:path w="8667115" h="1050925">
                <a:moveTo>
                  <a:pt x="8666670" y="94615"/>
                </a:moveTo>
                <a:lnTo>
                  <a:pt x="8629510" y="76200"/>
                </a:lnTo>
                <a:lnTo>
                  <a:pt x="8475789" y="0"/>
                </a:lnTo>
                <a:lnTo>
                  <a:pt x="8476094" y="76276"/>
                </a:lnTo>
                <a:lnTo>
                  <a:pt x="0" y="104902"/>
                </a:lnTo>
                <a:lnTo>
                  <a:pt x="127" y="143002"/>
                </a:lnTo>
                <a:lnTo>
                  <a:pt x="8476247" y="114376"/>
                </a:lnTo>
                <a:lnTo>
                  <a:pt x="8476551" y="190500"/>
                </a:lnTo>
                <a:lnTo>
                  <a:pt x="8666670" y="94615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39" y="1565884"/>
            <a:ext cx="9023985" cy="23564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8375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8375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Size: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838200" marR="464820" lvl="0" indent="-3429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8382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Counter: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 different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(For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example,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counter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bits,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M=2</a:t>
            </a:r>
            <a:r>
              <a:rPr kumimoji="0" sz="1950" b="0" i="0" u="none" strike="noStrike" kern="0" cap="none" spc="-15" normalizeH="0" baseline="2564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=8)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8375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8375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should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always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choose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N&lt;M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1778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85250" y="4481271"/>
            <a:ext cx="89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3943" y="3657600"/>
            <a:ext cx="372745" cy="850265"/>
          </a:xfrm>
          <a:custGeom>
            <a:avLst/>
            <a:gdLst/>
            <a:ahLst/>
            <a:cxnLst/>
            <a:rect l="l" t="t" r="r" b="b"/>
            <a:pathLst>
              <a:path w="372745" h="850264">
                <a:moveTo>
                  <a:pt x="0" y="0"/>
                </a:moveTo>
                <a:lnTo>
                  <a:pt x="372592" y="850011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4417" y="4266438"/>
            <a:ext cx="340360" cy="241300"/>
          </a:xfrm>
          <a:prstGeom prst="rect">
            <a:avLst/>
          </a:prstGeom>
          <a:solidFill>
            <a:srgbClr val="E1C9AA"/>
          </a:solidFill>
          <a:ln w="25400">
            <a:solidFill>
              <a:srgbClr val="A693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10" marR="0" lvl="0" indent="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6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00481" y="3354578"/>
          <a:ext cx="2674619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7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marL="123189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5715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2971800" y="3657600"/>
            <a:ext cx="1058545" cy="850265"/>
          </a:xfrm>
          <a:custGeom>
            <a:avLst/>
            <a:gdLst/>
            <a:ahLst/>
            <a:cxnLst/>
            <a:rect l="l" t="t" r="r" b="b"/>
            <a:pathLst>
              <a:path w="1058545" h="850264">
                <a:moveTo>
                  <a:pt x="0" y="0"/>
                </a:moveTo>
                <a:lnTo>
                  <a:pt x="372617" y="850011"/>
                </a:lnTo>
              </a:path>
              <a:path w="1058545" h="850264">
                <a:moveTo>
                  <a:pt x="1058417" y="0"/>
                </a:moveTo>
                <a:lnTo>
                  <a:pt x="685800" y="850011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8218" y="4254246"/>
            <a:ext cx="340360" cy="241300"/>
          </a:xfrm>
          <a:prstGeom prst="rect">
            <a:avLst/>
          </a:prstGeom>
          <a:solidFill>
            <a:srgbClr val="E1C9AA"/>
          </a:solidFill>
          <a:ln w="25400">
            <a:solidFill>
              <a:srgbClr val="A693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6045" marR="0" lvl="0" indent="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5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17517" y="3340861"/>
          <a:ext cx="2675889" cy="28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12446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5715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694944" y="3643884"/>
            <a:ext cx="7069455" cy="864235"/>
          </a:xfrm>
          <a:custGeom>
            <a:avLst/>
            <a:gdLst/>
            <a:ahLst/>
            <a:cxnLst/>
            <a:rect l="l" t="t" r="r" b="b"/>
            <a:pathLst>
              <a:path w="7069455" h="864235">
                <a:moveTo>
                  <a:pt x="7069074" y="0"/>
                </a:moveTo>
                <a:lnTo>
                  <a:pt x="6696456" y="850011"/>
                </a:lnTo>
              </a:path>
              <a:path w="7069455" h="864235">
                <a:moveTo>
                  <a:pt x="0" y="13716"/>
                </a:moveTo>
                <a:lnTo>
                  <a:pt x="372592" y="863727"/>
                </a:lnTo>
              </a:path>
              <a:path w="7069455" h="864235">
                <a:moveTo>
                  <a:pt x="762000" y="13716"/>
                </a:moveTo>
                <a:lnTo>
                  <a:pt x="1134618" y="863727"/>
                </a:lnTo>
              </a:path>
              <a:path w="7069455" h="864235">
                <a:moveTo>
                  <a:pt x="1524000" y="13716"/>
                </a:moveTo>
                <a:lnTo>
                  <a:pt x="1896618" y="863727"/>
                </a:lnTo>
              </a:path>
              <a:path w="7069455" h="864235">
                <a:moveTo>
                  <a:pt x="1143000" y="13716"/>
                </a:moveTo>
                <a:lnTo>
                  <a:pt x="1515618" y="863727"/>
                </a:lnTo>
              </a:path>
              <a:path w="7069455" h="864235">
                <a:moveTo>
                  <a:pt x="1905000" y="13716"/>
                </a:moveTo>
                <a:lnTo>
                  <a:pt x="2277618" y="863727"/>
                </a:lnTo>
              </a:path>
              <a:path w="7069455" h="864235">
                <a:moveTo>
                  <a:pt x="371856" y="13716"/>
                </a:moveTo>
                <a:lnTo>
                  <a:pt x="744474" y="863727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4028266"/>
            <a:ext cx="228600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62230" marR="0" lvl="0" indent="0" defTabSz="914400" eaLnBrk="1" fontAlgn="auto" latinLnBrk="0" hangingPunct="1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75217" y="520065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85250" y="6059525"/>
            <a:ext cx="89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44417" y="5845302"/>
            <a:ext cx="340360" cy="241300"/>
          </a:xfrm>
          <a:prstGeom prst="rect">
            <a:avLst/>
          </a:prstGeom>
          <a:solidFill>
            <a:srgbClr val="E1C9AA"/>
          </a:solidFill>
          <a:ln w="25400">
            <a:solidFill>
              <a:srgbClr val="A693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10" marR="0" lvl="0" indent="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6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00481" y="4931917"/>
          <a:ext cx="2674619" cy="28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7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123189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5715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3657600" y="5234940"/>
            <a:ext cx="372745" cy="850265"/>
          </a:xfrm>
          <a:custGeom>
            <a:avLst/>
            <a:gdLst/>
            <a:ahLst/>
            <a:cxnLst/>
            <a:rect l="l" t="t" r="r" b="b"/>
            <a:pathLst>
              <a:path w="372745" h="850264">
                <a:moveTo>
                  <a:pt x="372617" y="0"/>
                </a:moveTo>
                <a:lnTo>
                  <a:pt x="0" y="849972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78218" y="5831585"/>
            <a:ext cx="340360" cy="241300"/>
          </a:xfrm>
          <a:prstGeom prst="rect">
            <a:avLst/>
          </a:prstGeom>
          <a:solidFill>
            <a:srgbClr val="E1C9AA"/>
          </a:solidFill>
          <a:ln w="25400">
            <a:solidFill>
              <a:srgbClr val="A693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6045" marR="0" lvl="0" indent="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6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17517" y="4918202"/>
          <a:ext cx="2675889" cy="28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marL="12446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5715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38100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213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7391400" y="5222747"/>
            <a:ext cx="372745" cy="850265"/>
          </a:xfrm>
          <a:custGeom>
            <a:avLst/>
            <a:gdLst/>
            <a:ahLst/>
            <a:cxnLst/>
            <a:rect l="l" t="t" r="r" b="b"/>
            <a:pathLst>
              <a:path w="372745" h="850264">
                <a:moveTo>
                  <a:pt x="372618" y="0"/>
                </a:moveTo>
                <a:lnTo>
                  <a:pt x="0" y="849972"/>
                </a:lnTo>
              </a:path>
            </a:pathLst>
          </a:custGeom>
          <a:ln w="9524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1340" y="4165803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56888" y="3657600"/>
            <a:ext cx="3030855" cy="850265"/>
          </a:xfrm>
          <a:custGeom>
            <a:avLst/>
            <a:gdLst/>
            <a:ahLst/>
            <a:cxnLst/>
            <a:rect l="l" t="t" r="r" b="b"/>
            <a:pathLst>
              <a:path w="3030854" h="850264">
                <a:moveTo>
                  <a:pt x="0" y="0"/>
                </a:moveTo>
                <a:lnTo>
                  <a:pt x="372617" y="850011"/>
                </a:lnTo>
              </a:path>
              <a:path w="3030854" h="850264">
                <a:moveTo>
                  <a:pt x="2657856" y="0"/>
                </a:moveTo>
                <a:lnTo>
                  <a:pt x="3030473" y="850011"/>
                </a:lnTo>
              </a:path>
              <a:path w="3030854" h="850264">
                <a:moveTo>
                  <a:pt x="379475" y="0"/>
                </a:moveTo>
                <a:lnTo>
                  <a:pt x="752094" y="850011"/>
                </a:lnTo>
              </a:path>
              <a:path w="3030854" h="850264">
                <a:moveTo>
                  <a:pt x="1141476" y="0"/>
                </a:moveTo>
                <a:lnTo>
                  <a:pt x="1514094" y="850011"/>
                </a:lnTo>
              </a:path>
              <a:path w="3030854" h="850264">
                <a:moveTo>
                  <a:pt x="1903476" y="0"/>
                </a:moveTo>
                <a:lnTo>
                  <a:pt x="2276094" y="850011"/>
                </a:lnTo>
              </a:path>
              <a:path w="3030854" h="850264">
                <a:moveTo>
                  <a:pt x="1522476" y="0"/>
                </a:moveTo>
                <a:lnTo>
                  <a:pt x="1895094" y="850011"/>
                </a:lnTo>
              </a:path>
              <a:path w="3030854" h="850264">
                <a:moveTo>
                  <a:pt x="2284476" y="0"/>
                </a:moveTo>
                <a:lnTo>
                  <a:pt x="2657093" y="850011"/>
                </a:lnTo>
              </a:path>
              <a:path w="3030854" h="850264">
                <a:moveTo>
                  <a:pt x="752856" y="0"/>
                </a:moveTo>
                <a:lnTo>
                  <a:pt x="1125474" y="850011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956" y="575503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3088" y="5245608"/>
            <a:ext cx="3030855" cy="850265"/>
          </a:xfrm>
          <a:custGeom>
            <a:avLst/>
            <a:gdLst/>
            <a:ahLst/>
            <a:cxnLst/>
            <a:rect l="l" t="t" r="r" b="b"/>
            <a:pathLst>
              <a:path w="3030854" h="850264">
                <a:moveTo>
                  <a:pt x="0" y="0"/>
                </a:moveTo>
                <a:lnTo>
                  <a:pt x="372592" y="849972"/>
                </a:lnTo>
              </a:path>
              <a:path w="3030854" h="850264">
                <a:moveTo>
                  <a:pt x="2657856" y="0"/>
                </a:moveTo>
                <a:lnTo>
                  <a:pt x="3030474" y="849972"/>
                </a:lnTo>
              </a:path>
              <a:path w="3030854" h="850264">
                <a:moveTo>
                  <a:pt x="379476" y="0"/>
                </a:moveTo>
                <a:lnTo>
                  <a:pt x="752068" y="849972"/>
                </a:lnTo>
              </a:path>
              <a:path w="3030854" h="850264">
                <a:moveTo>
                  <a:pt x="1141476" y="0"/>
                </a:moveTo>
                <a:lnTo>
                  <a:pt x="1514094" y="849972"/>
                </a:lnTo>
              </a:path>
              <a:path w="3030854" h="850264">
                <a:moveTo>
                  <a:pt x="1903476" y="0"/>
                </a:moveTo>
                <a:lnTo>
                  <a:pt x="2276094" y="849972"/>
                </a:lnTo>
              </a:path>
              <a:path w="3030854" h="850264">
                <a:moveTo>
                  <a:pt x="1522476" y="0"/>
                </a:moveTo>
                <a:lnTo>
                  <a:pt x="1895094" y="849972"/>
                </a:lnTo>
              </a:path>
              <a:path w="3030854" h="850264">
                <a:moveTo>
                  <a:pt x="2284476" y="0"/>
                </a:moveTo>
                <a:lnTo>
                  <a:pt x="2657094" y="849972"/>
                </a:lnTo>
              </a:path>
              <a:path w="3030854" h="850264">
                <a:moveTo>
                  <a:pt x="752856" y="0"/>
                </a:moveTo>
                <a:lnTo>
                  <a:pt x="1125474" y="849972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71340" y="575503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052125" y="5240845"/>
            <a:ext cx="3040380" cy="859790"/>
            <a:chOff x="4052125" y="5240845"/>
            <a:chExt cx="3040380" cy="859790"/>
          </a:xfrm>
        </p:grpSpPr>
        <p:sp>
          <p:nvSpPr>
            <p:cNvPr id="29" name="object 29"/>
            <p:cNvSpPr/>
            <p:nvPr/>
          </p:nvSpPr>
          <p:spPr>
            <a:xfrm>
              <a:off x="4056888" y="5245608"/>
              <a:ext cx="3030855" cy="850265"/>
            </a:xfrm>
            <a:custGeom>
              <a:avLst/>
              <a:gdLst/>
              <a:ahLst/>
              <a:cxnLst/>
              <a:rect l="l" t="t" r="r" b="b"/>
              <a:pathLst>
                <a:path w="3030854" h="850264">
                  <a:moveTo>
                    <a:pt x="0" y="0"/>
                  </a:moveTo>
                  <a:lnTo>
                    <a:pt x="372617" y="849972"/>
                  </a:lnTo>
                </a:path>
                <a:path w="3030854" h="850264">
                  <a:moveTo>
                    <a:pt x="2657856" y="0"/>
                  </a:moveTo>
                  <a:lnTo>
                    <a:pt x="3030473" y="849972"/>
                  </a:lnTo>
                </a:path>
                <a:path w="3030854" h="850264">
                  <a:moveTo>
                    <a:pt x="379475" y="0"/>
                  </a:moveTo>
                  <a:lnTo>
                    <a:pt x="752094" y="849972"/>
                  </a:lnTo>
                </a:path>
                <a:path w="3030854" h="850264">
                  <a:moveTo>
                    <a:pt x="1141476" y="0"/>
                  </a:moveTo>
                  <a:lnTo>
                    <a:pt x="1514094" y="849972"/>
                  </a:lnTo>
                </a:path>
                <a:path w="3030854" h="850264">
                  <a:moveTo>
                    <a:pt x="1903476" y="0"/>
                  </a:moveTo>
                  <a:lnTo>
                    <a:pt x="2276094" y="849972"/>
                  </a:lnTo>
                </a:path>
                <a:path w="3030854" h="850264">
                  <a:moveTo>
                    <a:pt x="1522476" y="0"/>
                  </a:moveTo>
                  <a:lnTo>
                    <a:pt x="1895094" y="849972"/>
                  </a:lnTo>
                </a:path>
                <a:path w="3030854" h="850264">
                  <a:moveTo>
                    <a:pt x="2284476" y="0"/>
                  </a:moveTo>
                  <a:lnTo>
                    <a:pt x="2657093" y="849972"/>
                  </a:lnTo>
                </a:path>
                <a:path w="3030854" h="850264">
                  <a:moveTo>
                    <a:pt x="752856" y="0"/>
                  </a:moveTo>
                  <a:lnTo>
                    <a:pt x="1125474" y="849972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295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8" y="34290"/>
                  </a:lnTo>
                  <a:lnTo>
                    <a:pt x="59435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5"/>
                  </a:lnTo>
                  <a:lnTo>
                    <a:pt x="72770" y="208470"/>
                  </a:lnTo>
                  <a:lnTo>
                    <a:pt x="61086" y="263512"/>
                  </a:lnTo>
                  <a:lnTo>
                    <a:pt x="99059" y="233743"/>
                  </a:lnTo>
                  <a:lnTo>
                    <a:pt x="108965" y="323088"/>
                  </a:lnTo>
                  <a:lnTo>
                    <a:pt x="135254" y="223393"/>
                  </a:lnTo>
                  <a:lnTo>
                    <a:pt x="170052" y="295224"/>
                  </a:lnTo>
                  <a:lnTo>
                    <a:pt x="180085" y="216242"/>
                  </a:lnTo>
                  <a:lnTo>
                    <a:pt x="233044" y="270662"/>
                  </a:lnTo>
                  <a:lnTo>
                    <a:pt x="216153" y="193586"/>
                  </a:lnTo>
                  <a:lnTo>
                    <a:pt x="277367" y="198793"/>
                  </a:lnTo>
                  <a:lnTo>
                    <a:pt x="226059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295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59" y="156679"/>
                  </a:lnTo>
                  <a:lnTo>
                    <a:pt x="277367" y="198793"/>
                  </a:lnTo>
                  <a:lnTo>
                    <a:pt x="216153" y="193586"/>
                  </a:lnTo>
                  <a:lnTo>
                    <a:pt x="233044" y="270662"/>
                  </a:lnTo>
                  <a:lnTo>
                    <a:pt x="180085" y="216242"/>
                  </a:lnTo>
                  <a:lnTo>
                    <a:pt x="170052" y="295224"/>
                  </a:lnTo>
                  <a:lnTo>
                    <a:pt x="135254" y="223393"/>
                  </a:lnTo>
                  <a:lnTo>
                    <a:pt x="108965" y="323088"/>
                  </a:lnTo>
                  <a:lnTo>
                    <a:pt x="99059" y="233743"/>
                  </a:lnTo>
                  <a:lnTo>
                    <a:pt x="61086" y="263512"/>
                  </a:lnTo>
                  <a:lnTo>
                    <a:pt x="72770" y="208470"/>
                  </a:lnTo>
                  <a:lnTo>
                    <a:pt x="1777" y="218185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5" y="113931"/>
                  </a:lnTo>
                  <a:lnTo>
                    <a:pt x="4698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676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8" y="34290"/>
                  </a:lnTo>
                  <a:lnTo>
                    <a:pt x="59435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5"/>
                  </a:lnTo>
                  <a:lnTo>
                    <a:pt x="72770" y="208470"/>
                  </a:lnTo>
                  <a:lnTo>
                    <a:pt x="61086" y="263512"/>
                  </a:lnTo>
                  <a:lnTo>
                    <a:pt x="99059" y="233743"/>
                  </a:lnTo>
                  <a:lnTo>
                    <a:pt x="108965" y="323088"/>
                  </a:lnTo>
                  <a:lnTo>
                    <a:pt x="135254" y="223393"/>
                  </a:lnTo>
                  <a:lnTo>
                    <a:pt x="170052" y="295224"/>
                  </a:lnTo>
                  <a:lnTo>
                    <a:pt x="180085" y="216242"/>
                  </a:lnTo>
                  <a:lnTo>
                    <a:pt x="233044" y="270662"/>
                  </a:lnTo>
                  <a:lnTo>
                    <a:pt x="216153" y="193586"/>
                  </a:lnTo>
                  <a:lnTo>
                    <a:pt x="277367" y="198793"/>
                  </a:lnTo>
                  <a:lnTo>
                    <a:pt x="226059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676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59" y="156679"/>
                  </a:lnTo>
                  <a:lnTo>
                    <a:pt x="277367" y="198793"/>
                  </a:lnTo>
                  <a:lnTo>
                    <a:pt x="216153" y="193586"/>
                  </a:lnTo>
                  <a:lnTo>
                    <a:pt x="233044" y="270662"/>
                  </a:lnTo>
                  <a:lnTo>
                    <a:pt x="180085" y="216242"/>
                  </a:lnTo>
                  <a:lnTo>
                    <a:pt x="170052" y="295224"/>
                  </a:lnTo>
                  <a:lnTo>
                    <a:pt x="135254" y="223393"/>
                  </a:lnTo>
                  <a:lnTo>
                    <a:pt x="108965" y="323088"/>
                  </a:lnTo>
                  <a:lnTo>
                    <a:pt x="99059" y="233743"/>
                  </a:lnTo>
                  <a:lnTo>
                    <a:pt x="61086" y="263512"/>
                  </a:lnTo>
                  <a:lnTo>
                    <a:pt x="72770" y="208470"/>
                  </a:lnTo>
                  <a:lnTo>
                    <a:pt x="1777" y="218185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5" y="113931"/>
                  </a:lnTo>
                  <a:lnTo>
                    <a:pt x="4698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057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8" y="34290"/>
                  </a:lnTo>
                  <a:lnTo>
                    <a:pt x="59435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5"/>
                  </a:lnTo>
                  <a:lnTo>
                    <a:pt x="72770" y="208470"/>
                  </a:lnTo>
                  <a:lnTo>
                    <a:pt x="61086" y="263512"/>
                  </a:lnTo>
                  <a:lnTo>
                    <a:pt x="99059" y="233743"/>
                  </a:lnTo>
                  <a:lnTo>
                    <a:pt x="108965" y="323088"/>
                  </a:lnTo>
                  <a:lnTo>
                    <a:pt x="135254" y="223393"/>
                  </a:lnTo>
                  <a:lnTo>
                    <a:pt x="170052" y="295224"/>
                  </a:lnTo>
                  <a:lnTo>
                    <a:pt x="180085" y="216242"/>
                  </a:lnTo>
                  <a:lnTo>
                    <a:pt x="233044" y="270662"/>
                  </a:lnTo>
                  <a:lnTo>
                    <a:pt x="216153" y="193586"/>
                  </a:lnTo>
                  <a:lnTo>
                    <a:pt x="277367" y="198793"/>
                  </a:lnTo>
                  <a:lnTo>
                    <a:pt x="226059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057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59" y="156679"/>
                  </a:lnTo>
                  <a:lnTo>
                    <a:pt x="277367" y="198793"/>
                  </a:lnTo>
                  <a:lnTo>
                    <a:pt x="216153" y="193586"/>
                  </a:lnTo>
                  <a:lnTo>
                    <a:pt x="233044" y="270662"/>
                  </a:lnTo>
                  <a:lnTo>
                    <a:pt x="180085" y="216242"/>
                  </a:lnTo>
                  <a:lnTo>
                    <a:pt x="170052" y="295224"/>
                  </a:lnTo>
                  <a:lnTo>
                    <a:pt x="135254" y="223393"/>
                  </a:lnTo>
                  <a:lnTo>
                    <a:pt x="108965" y="323088"/>
                  </a:lnTo>
                  <a:lnTo>
                    <a:pt x="99059" y="233743"/>
                  </a:lnTo>
                  <a:lnTo>
                    <a:pt x="61086" y="263512"/>
                  </a:lnTo>
                  <a:lnTo>
                    <a:pt x="72770" y="208470"/>
                  </a:lnTo>
                  <a:lnTo>
                    <a:pt x="1777" y="218185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5" y="113931"/>
                  </a:lnTo>
                  <a:lnTo>
                    <a:pt x="4698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438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8" y="34290"/>
                  </a:lnTo>
                  <a:lnTo>
                    <a:pt x="59435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5"/>
                  </a:lnTo>
                  <a:lnTo>
                    <a:pt x="72770" y="208470"/>
                  </a:lnTo>
                  <a:lnTo>
                    <a:pt x="61086" y="263512"/>
                  </a:lnTo>
                  <a:lnTo>
                    <a:pt x="99059" y="233743"/>
                  </a:lnTo>
                  <a:lnTo>
                    <a:pt x="108965" y="323088"/>
                  </a:lnTo>
                  <a:lnTo>
                    <a:pt x="135254" y="223393"/>
                  </a:lnTo>
                  <a:lnTo>
                    <a:pt x="170052" y="295224"/>
                  </a:lnTo>
                  <a:lnTo>
                    <a:pt x="180085" y="216242"/>
                  </a:lnTo>
                  <a:lnTo>
                    <a:pt x="233044" y="270662"/>
                  </a:lnTo>
                  <a:lnTo>
                    <a:pt x="216153" y="193586"/>
                  </a:lnTo>
                  <a:lnTo>
                    <a:pt x="277367" y="198793"/>
                  </a:lnTo>
                  <a:lnTo>
                    <a:pt x="226059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438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59" y="156679"/>
                  </a:lnTo>
                  <a:lnTo>
                    <a:pt x="277367" y="198793"/>
                  </a:lnTo>
                  <a:lnTo>
                    <a:pt x="216153" y="193586"/>
                  </a:lnTo>
                  <a:lnTo>
                    <a:pt x="233044" y="270662"/>
                  </a:lnTo>
                  <a:lnTo>
                    <a:pt x="180085" y="216242"/>
                  </a:lnTo>
                  <a:lnTo>
                    <a:pt x="170052" y="295224"/>
                  </a:lnTo>
                  <a:lnTo>
                    <a:pt x="135254" y="223393"/>
                  </a:lnTo>
                  <a:lnTo>
                    <a:pt x="108965" y="323088"/>
                  </a:lnTo>
                  <a:lnTo>
                    <a:pt x="99059" y="233743"/>
                  </a:lnTo>
                  <a:lnTo>
                    <a:pt x="61086" y="263512"/>
                  </a:lnTo>
                  <a:lnTo>
                    <a:pt x="72770" y="208470"/>
                  </a:lnTo>
                  <a:lnTo>
                    <a:pt x="1777" y="218185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5" y="113931"/>
                  </a:lnTo>
                  <a:lnTo>
                    <a:pt x="4698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5819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8" y="34290"/>
                  </a:lnTo>
                  <a:lnTo>
                    <a:pt x="59435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5"/>
                  </a:lnTo>
                  <a:lnTo>
                    <a:pt x="72770" y="208470"/>
                  </a:lnTo>
                  <a:lnTo>
                    <a:pt x="61086" y="263512"/>
                  </a:lnTo>
                  <a:lnTo>
                    <a:pt x="99059" y="233743"/>
                  </a:lnTo>
                  <a:lnTo>
                    <a:pt x="108965" y="323088"/>
                  </a:lnTo>
                  <a:lnTo>
                    <a:pt x="135254" y="223393"/>
                  </a:lnTo>
                  <a:lnTo>
                    <a:pt x="170052" y="295224"/>
                  </a:lnTo>
                  <a:lnTo>
                    <a:pt x="180085" y="216242"/>
                  </a:lnTo>
                  <a:lnTo>
                    <a:pt x="233044" y="270662"/>
                  </a:lnTo>
                  <a:lnTo>
                    <a:pt x="216153" y="193586"/>
                  </a:lnTo>
                  <a:lnTo>
                    <a:pt x="277367" y="198793"/>
                  </a:lnTo>
                  <a:lnTo>
                    <a:pt x="226059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819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59" y="156679"/>
                  </a:lnTo>
                  <a:lnTo>
                    <a:pt x="277367" y="198793"/>
                  </a:lnTo>
                  <a:lnTo>
                    <a:pt x="216153" y="193586"/>
                  </a:lnTo>
                  <a:lnTo>
                    <a:pt x="233044" y="270662"/>
                  </a:lnTo>
                  <a:lnTo>
                    <a:pt x="180085" y="216242"/>
                  </a:lnTo>
                  <a:lnTo>
                    <a:pt x="170052" y="295224"/>
                  </a:lnTo>
                  <a:lnTo>
                    <a:pt x="135254" y="223393"/>
                  </a:lnTo>
                  <a:lnTo>
                    <a:pt x="108965" y="323088"/>
                  </a:lnTo>
                  <a:lnTo>
                    <a:pt x="99059" y="233743"/>
                  </a:lnTo>
                  <a:lnTo>
                    <a:pt x="61086" y="263512"/>
                  </a:lnTo>
                  <a:lnTo>
                    <a:pt x="72770" y="208470"/>
                  </a:lnTo>
                  <a:lnTo>
                    <a:pt x="1777" y="218185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5" y="113931"/>
                  </a:lnTo>
                  <a:lnTo>
                    <a:pt x="4698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200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8" y="34290"/>
                  </a:lnTo>
                  <a:lnTo>
                    <a:pt x="59435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5"/>
                  </a:lnTo>
                  <a:lnTo>
                    <a:pt x="72770" y="208470"/>
                  </a:lnTo>
                  <a:lnTo>
                    <a:pt x="61086" y="263512"/>
                  </a:lnTo>
                  <a:lnTo>
                    <a:pt x="99059" y="233743"/>
                  </a:lnTo>
                  <a:lnTo>
                    <a:pt x="108965" y="323088"/>
                  </a:lnTo>
                  <a:lnTo>
                    <a:pt x="135254" y="223393"/>
                  </a:lnTo>
                  <a:lnTo>
                    <a:pt x="170052" y="295224"/>
                  </a:lnTo>
                  <a:lnTo>
                    <a:pt x="180085" y="216242"/>
                  </a:lnTo>
                  <a:lnTo>
                    <a:pt x="233044" y="270662"/>
                  </a:lnTo>
                  <a:lnTo>
                    <a:pt x="216153" y="193586"/>
                  </a:lnTo>
                  <a:lnTo>
                    <a:pt x="277367" y="198793"/>
                  </a:lnTo>
                  <a:lnTo>
                    <a:pt x="226059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200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59" y="156679"/>
                  </a:lnTo>
                  <a:lnTo>
                    <a:pt x="277367" y="198793"/>
                  </a:lnTo>
                  <a:lnTo>
                    <a:pt x="216153" y="193586"/>
                  </a:lnTo>
                  <a:lnTo>
                    <a:pt x="233044" y="270662"/>
                  </a:lnTo>
                  <a:lnTo>
                    <a:pt x="180085" y="216242"/>
                  </a:lnTo>
                  <a:lnTo>
                    <a:pt x="170052" y="295224"/>
                  </a:lnTo>
                  <a:lnTo>
                    <a:pt x="135254" y="223393"/>
                  </a:lnTo>
                  <a:lnTo>
                    <a:pt x="108965" y="323088"/>
                  </a:lnTo>
                  <a:lnTo>
                    <a:pt x="99059" y="233743"/>
                  </a:lnTo>
                  <a:lnTo>
                    <a:pt x="61086" y="263512"/>
                  </a:lnTo>
                  <a:lnTo>
                    <a:pt x="72770" y="208470"/>
                  </a:lnTo>
                  <a:lnTo>
                    <a:pt x="1777" y="218185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5" y="113931"/>
                  </a:lnTo>
                  <a:lnTo>
                    <a:pt x="4698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581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5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9" y="34290"/>
                  </a:lnTo>
                  <a:lnTo>
                    <a:pt x="59435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5"/>
                  </a:lnTo>
                  <a:lnTo>
                    <a:pt x="72771" y="208470"/>
                  </a:lnTo>
                  <a:lnTo>
                    <a:pt x="61086" y="263512"/>
                  </a:lnTo>
                  <a:lnTo>
                    <a:pt x="99059" y="233743"/>
                  </a:lnTo>
                  <a:lnTo>
                    <a:pt x="108965" y="323088"/>
                  </a:lnTo>
                  <a:lnTo>
                    <a:pt x="135254" y="223393"/>
                  </a:lnTo>
                  <a:lnTo>
                    <a:pt x="170052" y="295224"/>
                  </a:lnTo>
                  <a:lnTo>
                    <a:pt x="180085" y="216242"/>
                  </a:lnTo>
                  <a:lnTo>
                    <a:pt x="233045" y="270662"/>
                  </a:lnTo>
                  <a:lnTo>
                    <a:pt x="216153" y="193586"/>
                  </a:lnTo>
                  <a:lnTo>
                    <a:pt x="277367" y="198793"/>
                  </a:lnTo>
                  <a:lnTo>
                    <a:pt x="226059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6" y="79628"/>
                  </a:lnTo>
                  <a:lnTo>
                    <a:pt x="1864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581394" y="548716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3" y="86740"/>
                  </a:moveTo>
                  <a:lnTo>
                    <a:pt x="186435" y="0"/>
                  </a:lnTo>
                  <a:lnTo>
                    <a:pt x="181736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59" y="156679"/>
                  </a:lnTo>
                  <a:lnTo>
                    <a:pt x="277367" y="198793"/>
                  </a:lnTo>
                  <a:lnTo>
                    <a:pt x="216153" y="193586"/>
                  </a:lnTo>
                  <a:lnTo>
                    <a:pt x="233045" y="270662"/>
                  </a:lnTo>
                  <a:lnTo>
                    <a:pt x="180085" y="216242"/>
                  </a:lnTo>
                  <a:lnTo>
                    <a:pt x="170052" y="295224"/>
                  </a:lnTo>
                  <a:lnTo>
                    <a:pt x="135254" y="223393"/>
                  </a:lnTo>
                  <a:lnTo>
                    <a:pt x="108965" y="323088"/>
                  </a:lnTo>
                  <a:lnTo>
                    <a:pt x="99059" y="233743"/>
                  </a:lnTo>
                  <a:lnTo>
                    <a:pt x="61086" y="263512"/>
                  </a:lnTo>
                  <a:lnTo>
                    <a:pt x="72771" y="208470"/>
                  </a:lnTo>
                  <a:lnTo>
                    <a:pt x="1777" y="218185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5" y="113931"/>
                  </a:lnTo>
                  <a:lnTo>
                    <a:pt x="4699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380337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Selective</a:t>
            </a:r>
            <a:r>
              <a:rPr spc="-80" dirty="0"/>
              <a:t> </a:t>
            </a:r>
            <a:r>
              <a:rPr spc="-45" dirty="0"/>
              <a:t>Repeat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4"/>
            <a:ext cx="7874634" cy="179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88340" lvl="0" indent="-3429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Selective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Repeat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attempts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retransmit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those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actually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(due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errors)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able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accept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Since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release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higher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order,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able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some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1284" y="3834649"/>
            <a:ext cx="7638415" cy="1424940"/>
            <a:chOff x="791284" y="3834649"/>
            <a:chExt cx="7638415" cy="1424940"/>
          </a:xfrm>
        </p:grpSpPr>
        <p:sp>
          <p:nvSpPr>
            <p:cNvPr id="5" name="object 5"/>
            <p:cNvSpPr/>
            <p:nvPr/>
          </p:nvSpPr>
          <p:spPr>
            <a:xfrm>
              <a:off x="791273" y="3834650"/>
              <a:ext cx="7638415" cy="1424940"/>
            </a:xfrm>
            <a:custGeom>
              <a:avLst/>
              <a:gdLst/>
              <a:ahLst/>
              <a:cxnLst/>
              <a:rect l="l" t="t" r="r" b="b"/>
              <a:pathLst>
                <a:path w="7638415" h="1424939">
                  <a:moveTo>
                    <a:pt x="1409382" y="1370304"/>
                  </a:moveTo>
                  <a:lnTo>
                    <a:pt x="1401368" y="1286141"/>
                  </a:lnTo>
                  <a:lnTo>
                    <a:pt x="1394955" y="1218806"/>
                  </a:lnTo>
                  <a:lnTo>
                    <a:pt x="1356461" y="1242822"/>
                  </a:lnTo>
                  <a:lnTo>
                    <a:pt x="610336" y="51549"/>
                  </a:lnTo>
                  <a:lnTo>
                    <a:pt x="571779" y="75628"/>
                  </a:lnTo>
                  <a:lnTo>
                    <a:pt x="1317904" y="1266863"/>
                  </a:lnTo>
                  <a:lnTo>
                    <a:pt x="1279296" y="1290942"/>
                  </a:lnTo>
                  <a:lnTo>
                    <a:pt x="1409382" y="1370304"/>
                  </a:lnTo>
                  <a:close/>
                </a:path>
                <a:path w="7638415" h="1424939">
                  <a:moveTo>
                    <a:pt x="7601839" y="36423"/>
                  </a:moveTo>
                  <a:lnTo>
                    <a:pt x="7592657" y="31826"/>
                  </a:lnTo>
                  <a:lnTo>
                    <a:pt x="7529093" y="0"/>
                  </a:lnTo>
                  <a:lnTo>
                    <a:pt x="7529093" y="31826"/>
                  </a:lnTo>
                  <a:lnTo>
                    <a:pt x="45466" y="31826"/>
                  </a:lnTo>
                  <a:lnTo>
                    <a:pt x="45466" y="40906"/>
                  </a:lnTo>
                  <a:lnTo>
                    <a:pt x="962126" y="40906"/>
                  </a:lnTo>
                  <a:lnTo>
                    <a:pt x="935443" y="57353"/>
                  </a:lnTo>
                  <a:lnTo>
                    <a:pt x="1681937" y="1257515"/>
                  </a:lnTo>
                  <a:lnTo>
                    <a:pt x="1643265" y="1281468"/>
                  </a:lnTo>
                  <a:lnTo>
                    <a:pt x="1773110" y="1361224"/>
                  </a:lnTo>
                  <a:lnTo>
                    <a:pt x="1765350" y="1276807"/>
                  </a:lnTo>
                  <a:lnTo>
                    <a:pt x="1759165" y="1209687"/>
                  </a:lnTo>
                  <a:lnTo>
                    <a:pt x="1720519" y="1233627"/>
                  </a:lnTo>
                  <a:lnTo>
                    <a:pt x="978712" y="40906"/>
                  </a:lnTo>
                  <a:lnTo>
                    <a:pt x="1735048" y="40906"/>
                  </a:lnTo>
                  <a:lnTo>
                    <a:pt x="1708365" y="57353"/>
                  </a:lnTo>
                  <a:lnTo>
                    <a:pt x="2454859" y="1257515"/>
                  </a:lnTo>
                  <a:lnTo>
                    <a:pt x="2416187" y="1281468"/>
                  </a:lnTo>
                  <a:lnTo>
                    <a:pt x="2546032" y="1361224"/>
                  </a:lnTo>
                  <a:lnTo>
                    <a:pt x="2538260" y="1276807"/>
                  </a:lnTo>
                  <a:lnTo>
                    <a:pt x="2532088" y="1209687"/>
                  </a:lnTo>
                  <a:lnTo>
                    <a:pt x="2493429" y="1233627"/>
                  </a:lnTo>
                  <a:lnTo>
                    <a:pt x="1751634" y="40906"/>
                  </a:lnTo>
                  <a:lnTo>
                    <a:pt x="7529093" y="40906"/>
                  </a:lnTo>
                  <a:lnTo>
                    <a:pt x="7529093" y="72720"/>
                  </a:lnTo>
                  <a:lnTo>
                    <a:pt x="7592860" y="40906"/>
                  </a:lnTo>
                  <a:lnTo>
                    <a:pt x="7601839" y="36423"/>
                  </a:lnTo>
                  <a:close/>
                </a:path>
                <a:path w="7638415" h="1424939">
                  <a:moveTo>
                    <a:pt x="7638212" y="1388452"/>
                  </a:moveTo>
                  <a:lnTo>
                    <a:pt x="7629131" y="1383919"/>
                  </a:lnTo>
                  <a:lnTo>
                    <a:pt x="7565466" y="1352118"/>
                  </a:lnTo>
                  <a:lnTo>
                    <a:pt x="7565466" y="1383919"/>
                  </a:lnTo>
                  <a:lnTo>
                    <a:pt x="2972993" y="1383919"/>
                  </a:lnTo>
                  <a:lnTo>
                    <a:pt x="2965640" y="1304036"/>
                  </a:lnTo>
                  <a:lnTo>
                    <a:pt x="2959468" y="1236903"/>
                  </a:lnTo>
                  <a:lnTo>
                    <a:pt x="2920809" y="1260843"/>
                  </a:lnTo>
                  <a:lnTo>
                    <a:pt x="2174430" y="60744"/>
                  </a:lnTo>
                  <a:lnTo>
                    <a:pt x="2135746" y="84582"/>
                  </a:lnTo>
                  <a:lnTo>
                    <a:pt x="2882239" y="1284744"/>
                  </a:lnTo>
                  <a:lnTo>
                    <a:pt x="2843555" y="1308696"/>
                  </a:lnTo>
                  <a:lnTo>
                    <a:pt x="2966021" y="1383919"/>
                  </a:lnTo>
                  <a:lnTo>
                    <a:pt x="0" y="1383919"/>
                  </a:lnTo>
                  <a:lnTo>
                    <a:pt x="0" y="1392986"/>
                  </a:lnTo>
                  <a:lnTo>
                    <a:pt x="7565466" y="1392986"/>
                  </a:lnTo>
                  <a:lnTo>
                    <a:pt x="7565466" y="1424787"/>
                  </a:lnTo>
                  <a:lnTo>
                    <a:pt x="7629131" y="1392986"/>
                  </a:lnTo>
                  <a:lnTo>
                    <a:pt x="7638212" y="13884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64414" y="3925514"/>
              <a:ext cx="591185" cy="953135"/>
            </a:xfrm>
            <a:custGeom>
              <a:avLst/>
              <a:gdLst/>
              <a:ahLst/>
              <a:cxnLst/>
              <a:rect l="l" t="t" r="r" b="b"/>
              <a:pathLst>
                <a:path w="591185" h="953135">
                  <a:moveTo>
                    <a:pt x="0" y="0"/>
                  </a:moveTo>
                  <a:lnTo>
                    <a:pt x="591056" y="952813"/>
                  </a:lnTo>
                </a:path>
              </a:pathLst>
            </a:custGeom>
            <a:ln w="45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765" y="4901437"/>
              <a:ext cx="147551" cy="767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36341" y="3886072"/>
              <a:ext cx="1719580" cy="1337310"/>
            </a:xfrm>
            <a:custGeom>
              <a:avLst/>
              <a:gdLst/>
              <a:ahLst/>
              <a:cxnLst/>
              <a:rect l="l" t="t" r="r" b="b"/>
              <a:pathLst>
                <a:path w="1719579" h="1337310">
                  <a:moveTo>
                    <a:pt x="846632" y="1337030"/>
                  </a:moveTo>
                  <a:lnTo>
                    <a:pt x="838492" y="1253007"/>
                  </a:lnTo>
                  <a:lnTo>
                    <a:pt x="831964" y="1185557"/>
                  </a:lnTo>
                  <a:lnTo>
                    <a:pt x="793445" y="1209675"/>
                  </a:lnTo>
                  <a:lnTo>
                    <a:pt x="38430" y="9194"/>
                  </a:lnTo>
                  <a:lnTo>
                    <a:pt x="0" y="33274"/>
                  </a:lnTo>
                  <a:lnTo>
                    <a:pt x="754900" y="1233817"/>
                  </a:lnTo>
                  <a:lnTo>
                    <a:pt x="716419" y="1257909"/>
                  </a:lnTo>
                  <a:lnTo>
                    <a:pt x="846632" y="1337030"/>
                  </a:lnTo>
                  <a:close/>
                </a:path>
                <a:path w="1719579" h="1337310">
                  <a:moveTo>
                    <a:pt x="1210360" y="1318882"/>
                  </a:moveTo>
                  <a:lnTo>
                    <a:pt x="1201978" y="1235113"/>
                  </a:lnTo>
                  <a:lnTo>
                    <a:pt x="1195197" y="1167460"/>
                  </a:lnTo>
                  <a:lnTo>
                    <a:pt x="1156754" y="1191704"/>
                  </a:lnTo>
                  <a:lnTo>
                    <a:pt x="402158" y="0"/>
                  </a:lnTo>
                  <a:lnTo>
                    <a:pt x="363728" y="24320"/>
                  </a:lnTo>
                  <a:lnTo>
                    <a:pt x="1118323" y="1215948"/>
                  </a:lnTo>
                  <a:lnTo>
                    <a:pt x="1079906" y="1240180"/>
                  </a:lnTo>
                  <a:lnTo>
                    <a:pt x="1210360" y="1318882"/>
                  </a:lnTo>
                  <a:close/>
                </a:path>
                <a:path w="1719579" h="1337310">
                  <a:moveTo>
                    <a:pt x="1719580" y="1337030"/>
                  </a:moveTo>
                  <a:lnTo>
                    <a:pt x="1711439" y="1253007"/>
                  </a:lnTo>
                  <a:lnTo>
                    <a:pt x="1704898" y="1185557"/>
                  </a:lnTo>
                  <a:lnTo>
                    <a:pt x="1666392" y="1209675"/>
                  </a:lnTo>
                  <a:lnTo>
                    <a:pt x="911377" y="9194"/>
                  </a:lnTo>
                  <a:lnTo>
                    <a:pt x="872934" y="33274"/>
                  </a:lnTo>
                  <a:lnTo>
                    <a:pt x="1627847" y="1233817"/>
                  </a:lnTo>
                  <a:lnTo>
                    <a:pt x="1589366" y="1257909"/>
                  </a:lnTo>
                  <a:lnTo>
                    <a:pt x="1719580" y="1337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2751" y="3720679"/>
            <a:ext cx="18351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813" y="4976275"/>
            <a:ext cx="17208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2654" y="3364115"/>
            <a:ext cx="134620" cy="4337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1590" marR="5080" lvl="0" indent="-9525" defTabSz="914400" eaLnBrk="1" fontAlgn="auto" latinLnBrk="0" hangingPunct="1">
              <a:lnSpc>
                <a:spcPts val="158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 </a:t>
            </a:r>
            <a:r>
              <a:rPr kumimoji="0" sz="13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0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8152" y="3332294"/>
            <a:ext cx="426084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time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15120" y="3388313"/>
            <a:ext cx="499745" cy="433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6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6555" algn="l"/>
              </a:tabLst>
              <a:defRPr/>
            </a:pP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2159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5445" algn="l"/>
              </a:tabLst>
              <a:defRPr/>
            </a:pPr>
            <a:r>
              <a:rPr kumimoji="0" sz="13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3544" y="3400412"/>
            <a:ext cx="899794" cy="433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6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2750" algn="l"/>
                <a:tab pos="777240" algn="l"/>
              </a:tabLst>
              <a:defRPr/>
            </a:pP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2159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21640" algn="l"/>
                <a:tab pos="786130" algn="l"/>
              </a:tabLst>
              <a:defRPr/>
            </a:pPr>
            <a:r>
              <a:rPr kumimoji="0" sz="13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3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4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5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2931" y="3436710"/>
            <a:ext cx="135255" cy="4337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0480" marR="5080" lvl="0" indent="-18415" defTabSz="914400" eaLnBrk="1" fontAlgn="auto" latinLnBrk="0" hangingPunct="1">
              <a:lnSpc>
                <a:spcPts val="158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 </a:t>
            </a:r>
            <a:r>
              <a:rPr kumimoji="0" sz="135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6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10297" y="5250318"/>
            <a:ext cx="222250" cy="564515"/>
          </a:xfrm>
          <a:custGeom>
            <a:avLst/>
            <a:gdLst/>
            <a:ahLst/>
            <a:cxnLst/>
            <a:rect l="l" t="t" r="r" b="b"/>
            <a:pathLst>
              <a:path w="222250" h="564514">
                <a:moveTo>
                  <a:pt x="38409" y="66546"/>
                </a:moveTo>
                <a:lnTo>
                  <a:pt x="29810" y="69729"/>
                </a:lnTo>
                <a:lnTo>
                  <a:pt x="213628" y="564198"/>
                </a:lnTo>
                <a:lnTo>
                  <a:pt x="222237" y="561028"/>
                </a:lnTo>
                <a:lnTo>
                  <a:pt x="38409" y="66546"/>
                </a:lnTo>
                <a:close/>
              </a:path>
              <a:path w="222250" h="564514">
                <a:moveTo>
                  <a:pt x="8729" y="0"/>
                </a:moveTo>
                <a:lnTo>
                  <a:pt x="0" y="80762"/>
                </a:lnTo>
                <a:lnTo>
                  <a:pt x="29810" y="69729"/>
                </a:lnTo>
                <a:lnTo>
                  <a:pt x="25582" y="58354"/>
                </a:lnTo>
                <a:lnTo>
                  <a:pt x="34190" y="55196"/>
                </a:lnTo>
                <a:lnTo>
                  <a:pt x="67934" y="55196"/>
                </a:lnTo>
                <a:lnTo>
                  <a:pt x="8729" y="0"/>
                </a:lnTo>
                <a:close/>
              </a:path>
              <a:path w="222250" h="564514">
                <a:moveTo>
                  <a:pt x="34190" y="55196"/>
                </a:moveTo>
                <a:lnTo>
                  <a:pt x="25582" y="58354"/>
                </a:lnTo>
                <a:lnTo>
                  <a:pt x="29810" y="69729"/>
                </a:lnTo>
                <a:lnTo>
                  <a:pt x="38409" y="66546"/>
                </a:lnTo>
                <a:lnTo>
                  <a:pt x="34190" y="55196"/>
                </a:lnTo>
                <a:close/>
              </a:path>
              <a:path w="222250" h="564514">
                <a:moveTo>
                  <a:pt x="67934" y="55196"/>
                </a:moveTo>
                <a:lnTo>
                  <a:pt x="34190" y="55196"/>
                </a:lnTo>
                <a:lnTo>
                  <a:pt x="38409" y="66546"/>
                </a:lnTo>
                <a:lnTo>
                  <a:pt x="68259" y="55499"/>
                </a:lnTo>
                <a:lnTo>
                  <a:pt x="67934" y="5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14600" y="3858971"/>
            <a:ext cx="3978275" cy="1365885"/>
          </a:xfrm>
          <a:custGeom>
            <a:avLst/>
            <a:gdLst/>
            <a:ahLst/>
            <a:cxnLst/>
            <a:rect l="l" t="t" r="r" b="b"/>
            <a:pathLst>
              <a:path w="3978275" h="1365885">
                <a:moveTo>
                  <a:pt x="512495" y="120154"/>
                </a:moveTo>
                <a:lnTo>
                  <a:pt x="509892" y="94259"/>
                </a:lnTo>
                <a:lnTo>
                  <a:pt x="504367" y="39331"/>
                </a:lnTo>
                <a:lnTo>
                  <a:pt x="444474" y="94132"/>
                </a:lnTo>
                <a:lnTo>
                  <a:pt x="474230" y="105511"/>
                </a:lnTo>
                <a:lnTo>
                  <a:pt x="0" y="1344358"/>
                </a:lnTo>
                <a:lnTo>
                  <a:pt x="8610" y="1347597"/>
                </a:lnTo>
                <a:lnTo>
                  <a:pt x="482688" y="108750"/>
                </a:lnTo>
                <a:lnTo>
                  <a:pt x="512495" y="120154"/>
                </a:lnTo>
                <a:close/>
              </a:path>
              <a:path w="3978275" h="1365885">
                <a:moveTo>
                  <a:pt x="903503" y="129222"/>
                </a:moveTo>
                <a:lnTo>
                  <a:pt x="900899" y="103327"/>
                </a:lnTo>
                <a:lnTo>
                  <a:pt x="895375" y="48399"/>
                </a:lnTo>
                <a:lnTo>
                  <a:pt x="835482" y="103212"/>
                </a:lnTo>
                <a:lnTo>
                  <a:pt x="865238" y="114592"/>
                </a:lnTo>
                <a:lnTo>
                  <a:pt x="391007" y="1353439"/>
                </a:lnTo>
                <a:lnTo>
                  <a:pt x="399618" y="1356677"/>
                </a:lnTo>
                <a:lnTo>
                  <a:pt x="873696" y="117830"/>
                </a:lnTo>
                <a:lnTo>
                  <a:pt x="903503" y="129222"/>
                </a:lnTo>
                <a:close/>
              </a:path>
              <a:path w="3978275" h="1365885">
                <a:moveTo>
                  <a:pt x="1667332" y="138303"/>
                </a:moveTo>
                <a:lnTo>
                  <a:pt x="1664728" y="112407"/>
                </a:lnTo>
                <a:lnTo>
                  <a:pt x="1659204" y="57480"/>
                </a:lnTo>
                <a:lnTo>
                  <a:pt x="1599311" y="112280"/>
                </a:lnTo>
                <a:lnTo>
                  <a:pt x="1629067" y="123672"/>
                </a:lnTo>
                <a:lnTo>
                  <a:pt x="1154836" y="1362506"/>
                </a:lnTo>
                <a:lnTo>
                  <a:pt x="1163447" y="1365758"/>
                </a:lnTo>
                <a:lnTo>
                  <a:pt x="1637525" y="126898"/>
                </a:lnTo>
                <a:lnTo>
                  <a:pt x="1667332" y="138303"/>
                </a:lnTo>
                <a:close/>
              </a:path>
              <a:path w="3978275" h="1365885">
                <a:moveTo>
                  <a:pt x="3205048" y="1336903"/>
                </a:moveTo>
                <a:lnTo>
                  <a:pt x="3196907" y="1252893"/>
                </a:lnTo>
                <a:lnTo>
                  <a:pt x="3190367" y="1185481"/>
                </a:lnTo>
                <a:lnTo>
                  <a:pt x="3151873" y="1209586"/>
                </a:lnTo>
                <a:lnTo>
                  <a:pt x="2396845" y="9080"/>
                </a:lnTo>
                <a:lnTo>
                  <a:pt x="2358402" y="33159"/>
                </a:lnTo>
                <a:lnTo>
                  <a:pt x="3113316" y="1233703"/>
                </a:lnTo>
                <a:lnTo>
                  <a:pt x="3074822" y="1257795"/>
                </a:lnTo>
                <a:lnTo>
                  <a:pt x="3205048" y="1336903"/>
                </a:lnTo>
                <a:close/>
              </a:path>
              <a:path w="3978275" h="1365885">
                <a:moveTo>
                  <a:pt x="3614229" y="1336903"/>
                </a:moveTo>
                <a:lnTo>
                  <a:pt x="3606088" y="1252893"/>
                </a:lnTo>
                <a:lnTo>
                  <a:pt x="3599561" y="1185481"/>
                </a:lnTo>
                <a:lnTo>
                  <a:pt x="3561054" y="1209586"/>
                </a:lnTo>
                <a:lnTo>
                  <a:pt x="2806039" y="9080"/>
                </a:lnTo>
                <a:lnTo>
                  <a:pt x="2767596" y="33159"/>
                </a:lnTo>
                <a:lnTo>
                  <a:pt x="3522510" y="1233703"/>
                </a:lnTo>
                <a:lnTo>
                  <a:pt x="3484016" y="1257795"/>
                </a:lnTo>
                <a:lnTo>
                  <a:pt x="3614229" y="1336903"/>
                </a:lnTo>
                <a:close/>
              </a:path>
              <a:path w="3978275" h="1365885">
                <a:moveTo>
                  <a:pt x="3977957" y="1327835"/>
                </a:moveTo>
                <a:lnTo>
                  <a:pt x="3969816" y="1243812"/>
                </a:lnTo>
                <a:lnTo>
                  <a:pt x="3963289" y="1176413"/>
                </a:lnTo>
                <a:lnTo>
                  <a:pt x="3924782" y="1200505"/>
                </a:lnTo>
                <a:lnTo>
                  <a:pt x="3169755" y="0"/>
                </a:lnTo>
                <a:lnTo>
                  <a:pt x="3131324" y="24079"/>
                </a:lnTo>
                <a:lnTo>
                  <a:pt x="3886238" y="1224622"/>
                </a:lnTo>
                <a:lnTo>
                  <a:pt x="3847744" y="1248714"/>
                </a:lnTo>
                <a:lnTo>
                  <a:pt x="3977957" y="1327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8264" y="3436710"/>
            <a:ext cx="1287780" cy="433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6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065" algn="l"/>
                <a:tab pos="777240" algn="l"/>
                <a:tab pos="1165225" algn="l"/>
              </a:tabLst>
              <a:defRPr/>
            </a:pPr>
            <a:r>
              <a:rPr kumimoji="0" sz="2025" b="0" i="0" u="none" strike="noStrike" kern="0" cap="none" spc="-37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r>
              <a:rPr kumimoji="0" sz="2025" b="0" i="0" u="none" strike="noStrike" kern="0" cap="none" spc="0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025" b="0" i="0" u="none" strike="noStrike" kern="0" cap="none" spc="-37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r>
              <a:rPr kumimoji="0" sz="2025" b="0" i="0" u="none" strike="noStrike" kern="0" cap="none" spc="0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025" b="0" i="0" u="none" strike="noStrike" kern="0" cap="none" spc="-37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r>
              <a:rPr kumimoji="0" sz="2025" b="0" i="0" u="none" strike="noStrike" kern="0" cap="none" spc="0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048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2590" algn="l"/>
                <a:tab pos="786130" algn="l"/>
                <a:tab pos="1183640" algn="l"/>
              </a:tabLst>
              <a:defRPr/>
            </a:pPr>
            <a:r>
              <a:rPr kumimoji="0" sz="2025" b="0" i="0" u="none" strike="noStrike" kern="0" cap="none" spc="-75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2025" b="0" i="0" u="none" strike="noStrike" kern="0" cap="none" spc="0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025" b="0" i="0" u="none" strike="noStrike" kern="0" cap="none" spc="-75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7</a:t>
            </a:r>
            <a:r>
              <a:rPr kumimoji="0" sz="2025" b="0" i="0" u="none" strike="noStrike" kern="0" cap="none" spc="0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025" b="0" i="0" u="none" strike="noStrike" kern="0" cap="none" spc="-75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8</a:t>
            </a:r>
            <a:r>
              <a:rPr kumimoji="0" sz="2025" b="0" i="0" u="none" strike="noStrike" kern="0" cap="none" spc="0" normalizeH="0" baseline="411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9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06225" y="3862006"/>
            <a:ext cx="2340610" cy="1372235"/>
          </a:xfrm>
          <a:custGeom>
            <a:avLst/>
            <a:gdLst/>
            <a:ahLst/>
            <a:cxnLst/>
            <a:rect l="l" t="t" r="r" b="b"/>
            <a:pathLst>
              <a:path w="2340609" h="1372235">
                <a:moveTo>
                  <a:pt x="503885" y="80695"/>
                </a:moveTo>
                <a:lnTo>
                  <a:pt x="501154" y="55041"/>
                </a:lnTo>
                <a:lnTo>
                  <a:pt x="495274" y="0"/>
                </a:lnTo>
                <a:lnTo>
                  <a:pt x="435635" y="55168"/>
                </a:lnTo>
                <a:lnTo>
                  <a:pt x="465569" y="66357"/>
                </a:lnTo>
                <a:lnTo>
                  <a:pt x="0" y="1305052"/>
                </a:lnTo>
                <a:lnTo>
                  <a:pt x="8610" y="1308239"/>
                </a:lnTo>
                <a:lnTo>
                  <a:pt x="474040" y="69532"/>
                </a:lnTo>
                <a:lnTo>
                  <a:pt x="503885" y="80695"/>
                </a:lnTo>
                <a:close/>
              </a:path>
              <a:path w="2340609" h="1372235">
                <a:moveTo>
                  <a:pt x="2340229" y="144335"/>
                </a:moveTo>
                <a:lnTo>
                  <a:pt x="2337625" y="118440"/>
                </a:lnTo>
                <a:lnTo>
                  <a:pt x="2332101" y="63512"/>
                </a:lnTo>
                <a:lnTo>
                  <a:pt x="2272207" y="118325"/>
                </a:lnTo>
                <a:lnTo>
                  <a:pt x="2301964" y="129705"/>
                </a:lnTo>
                <a:lnTo>
                  <a:pt x="1980158" y="970368"/>
                </a:lnTo>
                <a:lnTo>
                  <a:pt x="1959813" y="937895"/>
                </a:lnTo>
                <a:lnTo>
                  <a:pt x="1959813" y="1023505"/>
                </a:lnTo>
                <a:lnTo>
                  <a:pt x="1838947" y="1339253"/>
                </a:lnTo>
                <a:lnTo>
                  <a:pt x="1832927" y="1277073"/>
                </a:lnTo>
                <a:lnTo>
                  <a:pt x="1826399" y="1209624"/>
                </a:lnTo>
                <a:lnTo>
                  <a:pt x="1787880" y="1233741"/>
                </a:lnTo>
                <a:lnTo>
                  <a:pt x="1618234" y="964018"/>
                </a:lnTo>
                <a:lnTo>
                  <a:pt x="1733638" y="662444"/>
                </a:lnTo>
                <a:lnTo>
                  <a:pt x="1959813" y="1023505"/>
                </a:lnTo>
                <a:lnTo>
                  <a:pt x="1959813" y="937895"/>
                </a:lnTo>
                <a:lnTo>
                  <a:pt x="1753984" y="609282"/>
                </a:lnTo>
                <a:lnTo>
                  <a:pt x="1946694" y="105714"/>
                </a:lnTo>
                <a:lnTo>
                  <a:pt x="1976501" y="117119"/>
                </a:lnTo>
                <a:lnTo>
                  <a:pt x="1973897" y="91224"/>
                </a:lnTo>
                <a:lnTo>
                  <a:pt x="1968373" y="36296"/>
                </a:lnTo>
                <a:lnTo>
                  <a:pt x="1908479" y="91097"/>
                </a:lnTo>
                <a:lnTo>
                  <a:pt x="1938235" y="102476"/>
                </a:lnTo>
                <a:lnTo>
                  <a:pt x="1747926" y="599617"/>
                </a:lnTo>
                <a:lnTo>
                  <a:pt x="1727581" y="567143"/>
                </a:lnTo>
                <a:lnTo>
                  <a:pt x="1727581" y="652754"/>
                </a:lnTo>
                <a:lnTo>
                  <a:pt x="1612138" y="954328"/>
                </a:lnTo>
                <a:lnTo>
                  <a:pt x="1405953" y="626503"/>
                </a:lnTo>
                <a:lnTo>
                  <a:pt x="1520380" y="321970"/>
                </a:lnTo>
                <a:lnTo>
                  <a:pt x="1727581" y="652754"/>
                </a:lnTo>
                <a:lnTo>
                  <a:pt x="1727581" y="567143"/>
                </a:lnTo>
                <a:lnTo>
                  <a:pt x="1540484" y="268452"/>
                </a:lnTo>
                <a:lnTo>
                  <a:pt x="1601597" y="105829"/>
                </a:lnTo>
                <a:lnTo>
                  <a:pt x="1631442" y="116992"/>
                </a:lnTo>
                <a:lnTo>
                  <a:pt x="1628711" y="91338"/>
                </a:lnTo>
                <a:lnTo>
                  <a:pt x="1622831" y="36296"/>
                </a:lnTo>
                <a:lnTo>
                  <a:pt x="1563179" y="91465"/>
                </a:lnTo>
                <a:lnTo>
                  <a:pt x="1593113" y="102654"/>
                </a:lnTo>
                <a:lnTo>
                  <a:pt x="1534426" y="258775"/>
                </a:lnTo>
                <a:lnTo>
                  <a:pt x="1387500" y="24193"/>
                </a:lnTo>
                <a:lnTo>
                  <a:pt x="1348943" y="48272"/>
                </a:lnTo>
                <a:lnTo>
                  <a:pt x="1514309" y="312293"/>
                </a:lnTo>
                <a:lnTo>
                  <a:pt x="1399870" y="616813"/>
                </a:lnTo>
                <a:lnTo>
                  <a:pt x="1379791" y="584898"/>
                </a:lnTo>
                <a:lnTo>
                  <a:pt x="1379791" y="670204"/>
                </a:lnTo>
                <a:lnTo>
                  <a:pt x="1261630" y="984618"/>
                </a:lnTo>
                <a:lnTo>
                  <a:pt x="1054747" y="654354"/>
                </a:lnTo>
                <a:lnTo>
                  <a:pt x="1173949" y="342849"/>
                </a:lnTo>
                <a:lnTo>
                  <a:pt x="1379791" y="670204"/>
                </a:lnTo>
                <a:lnTo>
                  <a:pt x="1379791" y="584898"/>
                </a:lnTo>
                <a:lnTo>
                  <a:pt x="1194231" y="289852"/>
                </a:lnTo>
                <a:lnTo>
                  <a:pt x="1264704" y="105714"/>
                </a:lnTo>
                <a:lnTo>
                  <a:pt x="1294511" y="117119"/>
                </a:lnTo>
                <a:lnTo>
                  <a:pt x="1291907" y="91224"/>
                </a:lnTo>
                <a:lnTo>
                  <a:pt x="1286383" y="36296"/>
                </a:lnTo>
                <a:lnTo>
                  <a:pt x="1226489" y="91097"/>
                </a:lnTo>
                <a:lnTo>
                  <a:pt x="1256245" y="102476"/>
                </a:lnTo>
                <a:lnTo>
                  <a:pt x="1188186" y="280250"/>
                </a:lnTo>
                <a:lnTo>
                  <a:pt x="1032865" y="33261"/>
                </a:lnTo>
                <a:lnTo>
                  <a:pt x="994435" y="57340"/>
                </a:lnTo>
                <a:lnTo>
                  <a:pt x="1167904" y="333235"/>
                </a:lnTo>
                <a:lnTo>
                  <a:pt x="1048689" y="644677"/>
                </a:lnTo>
                <a:lnTo>
                  <a:pt x="794270" y="238506"/>
                </a:lnTo>
                <a:lnTo>
                  <a:pt x="855510" y="78498"/>
                </a:lnTo>
                <a:lnTo>
                  <a:pt x="885317" y="89890"/>
                </a:lnTo>
                <a:lnTo>
                  <a:pt x="882713" y="63995"/>
                </a:lnTo>
                <a:lnTo>
                  <a:pt x="877189" y="9067"/>
                </a:lnTo>
                <a:lnTo>
                  <a:pt x="817295" y="63881"/>
                </a:lnTo>
                <a:lnTo>
                  <a:pt x="847064" y="75260"/>
                </a:lnTo>
                <a:lnTo>
                  <a:pt x="788250" y="228892"/>
                </a:lnTo>
                <a:lnTo>
                  <a:pt x="660044" y="24193"/>
                </a:lnTo>
                <a:lnTo>
                  <a:pt x="621499" y="48272"/>
                </a:lnTo>
                <a:lnTo>
                  <a:pt x="767905" y="282028"/>
                </a:lnTo>
                <a:lnTo>
                  <a:pt x="372821" y="1314107"/>
                </a:lnTo>
                <a:lnTo>
                  <a:pt x="381431" y="1317345"/>
                </a:lnTo>
                <a:lnTo>
                  <a:pt x="773938" y="291655"/>
                </a:lnTo>
                <a:lnTo>
                  <a:pt x="1028344" y="697801"/>
                </a:lnTo>
                <a:lnTo>
                  <a:pt x="782015" y="1341323"/>
                </a:lnTo>
                <a:lnTo>
                  <a:pt x="790625" y="1344561"/>
                </a:lnTo>
                <a:lnTo>
                  <a:pt x="1034415" y="707491"/>
                </a:lnTo>
                <a:lnTo>
                  <a:pt x="1241513" y="1038123"/>
                </a:lnTo>
                <a:lnTo>
                  <a:pt x="1127556" y="1341348"/>
                </a:lnTo>
                <a:lnTo>
                  <a:pt x="1136167" y="1344549"/>
                </a:lnTo>
                <a:lnTo>
                  <a:pt x="1247635" y="1047877"/>
                </a:lnTo>
                <a:lnTo>
                  <a:pt x="1367675" y="1239507"/>
                </a:lnTo>
                <a:lnTo>
                  <a:pt x="1329067" y="1263586"/>
                </a:lnTo>
                <a:lnTo>
                  <a:pt x="1459153" y="1342948"/>
                </a:lnTo>
                <a:lnTo>
                  <a:pt x="1451140" y="1258785"/>
                </a:lnTo>
                <a:lnTo>
                  <a:pt x="1444726" y="1191450"/>
                </a:lnTo>
                <a:lnTo>
                  <a:pt x="1406232" y="1215466"/>
                </a:lnTo>
                <a:lnTo>
                  <a:pt x="1267739" y="994371"/>
                </a:lnTo>
                <a:lnTo>
                  <a:pt x="1385887" y="679907"/>
                </a:lnTo>
                <a:lnTo>
                  <a:pt x="1591830" y="1007402"/>
                </a:lnTo>
                <a:lnTo>
                  <a:pt x="1464005" y="1341323"/>
                </a:lnTo>
                <a:lnTo>
                  <a:pt x="1472615" y="1344561"/>
                </a:lnTo>
                <a:lnTo>
                  <a:pt x="1597926" y="1017104"/>
                </a:lnTo>
                <a:lnTo>
                  <a:pt x="1749336" y="1257884"/>
                </a:lnTo>
                <a:lnTo>
                  <a:pt x="1710855" y="1281976"/>
                </a:lnTo>
                <a:lnTo>
                  <a:pt x="1832559" y="1355940"/>
                </a:lnTo>
                <a:lnTo>
                  <a:pt x="1827733" y="1368552"/>
                </a:lnTo>
                <a:lnTo>
                  <a:pt x="1836343" y="1371790"/>
                </a:lnTo>
                <a:lnTo>
                  <a:pt x="1840547" y="1360792"/>
                </a:lnTo>
                <a:lnTo>
                  <a:pt x="1841068" y="1361097"/>
                </a:lnTo>
                <a:lnTo>
                  <a:pt x="1840928" y="1359789"/>
                </a:lnTo>
                <a:lnTo>
                  <a:pt x="1965896" y="1033221"/>
                </a:lnTo>
                <a:lnTo>
                  <a:pt x="2095119" y="1239507"/>
                </a:lnTo>
                <a:lnTo>
                  <a:pt x="2056523" y="1263586"/>
                </a:lnTo>
                <a:lnTo>
                  <a:pt x="2186609" y="1342948"/>
                </a:lnTo>
                <a:lnTo>
                  <a:pt x="2178596" y="1258785"/>
                </a:lnTo>
                <a:lnTo>
                  <a:pt x="2172182" y="1191450"/>
                </a:lnTo>
                <a:lnTo>
                  <a:pt x="2133689" y="1215466"/>
                </a:lnTo>
                <a:lnTo>
                  <a:pt x="1986229" y="980071"/>
                </a:lnTo>
                <a:lnTo>
                  <a:pt x="2310422" y="132943"/>
                </a:lnTo>
                <a:lnTo>
                  <a:pt x="2340229" y="144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44584" y="3449051"/>
            <a:ext cx="935990" cy="433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370" marR="0" lvl="0" indent="0" defTabSz="914400" eaLnBrk="1" fontAlgn="auto" latinLnBrk="0" hangingPunct="1">
              <a:lnSpc>
                <a:spcPts val="16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1795" algn="l"/>
                <a:tab pos="767715" algn="l"/>
              </a:tabLst>
              <a:defRPr/>
            </a:pP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2700" marR="0" lvl="0" indent="0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490" algn="l"/>
                <a:tab pos="740410" algn="l"/>
              </a:tabLst>
              <a:defRPr/>
            </a:pP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11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12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94076" y="5346620"/>
          <a:ext cx="5989318" cy="8766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2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59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59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pPr marL="271780">
                        <a:lnSpc>
                          <a:spcPts val="136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71780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71780">
                        <a:lnSpc>
                          <a:spcPts val="1335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9539" marR="370205" algn="just">
                        <a:lnSpc>
                          <a:spcPct val="101299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 C 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7825">
                        <a:lnSpc>
                          <a:spcPts val="1265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77825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77825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25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32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32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ts val="132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8915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8915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2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132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2700" algn="ctr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2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32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ts val="1370"/>
                        </a:lnSpc>
                        <a:spcBef>
                          <a:spcPts val="50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ts val="137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 gridSpan="3">
                  <a:txBody>
                    <a:bodyPr/>
                    <a:lstStyle/>
                    <a:p>
                      <a:pPr marL="271780">
                        <a:lnSpc>
                          <a:spcPts val="1290"/>
                        </a:lnSpc>
                        <a:tabLst>
                          <a:tab pos="637540" algn="l"/>
                          <a:tab pos="969644" algn="l"/>
                        </a:tabLst>
                      </a:pPr>
                      <a:r>
                        <a:rPr sz="1725" spc="-75" baseline="2657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725" baseline="2657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725" spc="-75" baseline="24154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725" baseline="2415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error</a:t>
                      </a:r>
                      <a:r>
                        <a:rPr sz="1700" spc="4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25" spc="-75" baseline="314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3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255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129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29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ts val="129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29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ctr">
                        <a:lnSpc>
                          <a:spcPts val="129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29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ts val="129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290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3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15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ts val="1215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215"/>
                        </a:lnSpc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3824097" y="3871074"/>
            <a:ext cx="1286510" cy="1326515"/>
          </a:xfrm>
          <a:custGeom>
            <a:avLst/>
            <a:gdLst/>
            <a:ahLst/>
            <a:cxnLst/>
            <a:rect l="l" t="t" r="r" b="b"/>
            <a:pathLst>
              <a:path w="1286510" h="1326514">
                <a:moveTo>
                  <a:pt x="512483" y="98971"/>
                </a:moveTo>
                <a:lnTo>
                  <a:pt x="509879" y="73075"/>
                </a:lnTo>
                <a:lnTo>
                  <a:pt x="504367" y="18148"/>
                </a:lnTo>
                <a:lnTo>
                  <a:pt x="444474" y="72961"/>
                </a:lnTo>
                <a:lnTo>
                  <a:pt x="474230" y="84340"/>
                </a:lnTo>
                <a:lnTo>
                  <a:pt x="0" y="1323187"/>
                </a:lnTo>
                <a:lnTo>
                  <a:pt x="8610" y="1326426"/>
                </a:lnTo>
                <a:lnTo>
                  <a:pt x="482688" y="87579"/>
                </a:lnTo>
                <a:lnTo>
                  <a:pt x="512483" y="98971"/>
                </a:lnTo>
                <a:close/>
              </a:path>
              <a:path w="1286510" h="1326514">
                <a:moveTo>
                  <a:pt x="903490" y="89903"/>
                </a:moveTo>
                <a:lnTo>
                  <a:pt x="900887" y="64008"/>
                </a:lnTo>
                <a:lnTo>
                  <a:pt x="895375" y="9080"/>
                </a:lnTo>
                <a:lnTo>
                  <a:pt x="835482" y="63881"/>
                </a:lnTo>
                <a:lnTo>
                  <a:pt x="865238" y="75260"/>
                </a:lnTo>
                <a:lnTo>
                  <a:pt x="391007" y="1314107"/>
                </a:lnTo>
                <a:lnTo>
                  <a:pt x="399605" y="1317345"/>
                </a:lnTo>
                <a:lnTo>
                  <a:pt x="873696" y="78498"/>
                </a:lnTo>
                <a:lnTo>
                  <a:pt x="903490" y="89903"/>
                </a:lnTo>
                <a:close/>
              </a:path>
              <a:path w="1286510" h="1326514">
                <a:moveTo>
                  <a:pt x="1285887" y="80708"/>
                </a:moveTo>
                <a:lnTo>
                  <a:pt x="1283157" y="55054"/>
                </a:lnTo>
                <a:lnTo>
                  <a:pt x="1277289" y="0"/>
                </a:lnTo>
                <a:lnTo>
                  <a:pt x="1217637" y="55168"/>
                </a:lnTo>
                <a:lnTo>
                  <a:pt x="1247571" y="66370"/>
                </a:lnTo>
                <a:lnTo>
                  <a:pt x="782015" y="1305064"/>
                </a:lnTo>
                <a:lnTo>
                  <a:pt x="790613" y="1308252"/>
                </a:lnTo>
                <a:lnTo>
                  <a:pt x="1256042" y="69545"/>
                </a:lnTo>
                <a:lnTo>
                  <a:pt x="1285887" y="80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561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40163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Types</a:t>
            </a:r>
            <a:r>
              <a:rPr spc="-30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3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490166"/>
            <a:ext cx="3969385" cy="10509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 MT"/>
                <a:cs typeface="Arial MT"/>
              </a:rPr>
              <a:t>PAN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(Personal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Area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Network)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5" dirty="0">
                <a:latin typeface="Arial MT"/>
                <a:cs typeface="Arial MT"/>
              </a:rPr>
              <a:t>Network with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5" dirty="0">
                <a:latin typeface="Arial MT"/>
                <a:cs typeface="Arial MT"/>
              </a:rPr>
              <a:t>short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range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5" dirty="0">
                <a:latin typeface="Arial MT"/>
                <a:cs typeface="Arial MT"/>
              </a:rPr>
              <a:t>Example: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Bluetooth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connections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4790" y="2874675"/>
            <a:ext cx="3713001" cy="31783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22</a:t>
            </a:fld>
            <a:endParaRPr spc="-40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Selective</a:t>
            </a:r>
            <a:r>
              <a:rPr spc="-80" dirty="0"/>
              <a:t> </a:t>
            </a:r>
            <a:r>
              <a:rPr spc="-45" dirty="0"/>
              <a:t>Repeat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53228"/>
            <a:ext cx="7891780" cy="37026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Retransmission</a:t>
            </a:r>
            <a:r>
              <a:rPr kumimoji="0" sz="2400" b="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requests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Implicit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acknowledges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every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good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packet,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out are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assumed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5080" lvl="2" indent="-35242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Notice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approach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every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eventually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53110" marR="0" lvl="1" indent="-396240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75311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Explicit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explicit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NAK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(selective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reject)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request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retransmission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just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410845" lvl="2" indent="-35242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approach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expedite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retransmission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strictly needed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both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approaches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practice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48723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240" y="1600200"/>
            <a:ext cx="7589520" cy="45308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Selective</a:t>
            </a:r>
            <a:r>
              <a:rPr spc="-80" dirty="0"/>
              <a:t> </a:t>
            </a:r>
            <a:r>
              <a:rPr spc="-45" dirty="0"/>
              <a:t>Repeat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882910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Selective</a:t>
            </a:r>
            <a:r>
              <a:rPr spc="-80" dirty="0"/>
              <a:t> </a:t>
            </a:r>
            <a:r>
              <a:rPr spc="-45" dirty="0"/>
              <a:t>Repeat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607" y="1636519"/>
            <a:ext cx="5901827" cy="4449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176119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3536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Selective</a:t>
            </a:r>
            <a:r>
              <a:rPr spc="-120" dirty="0"/>
              <a:t> </a:t>
            </a:r>
            <a:r>
              <a:rPr spc="-45" dirty="0"/>
              <a:t>Repeat</a:t>
            </a:r>
            <a:r>
              <a:rPr spc="-175" dirty="0"/>
              <a:t> </a:t>
            </a:r>
            <a:r>
              <a:rPr spc="-3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20641" y="6487391"/>
            <a:ext cx="90360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2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3554" y="1374646"/>
            <a:ext cx="8006080" cy="5445760"/>
            <a:chOff x="223554" y="1374646"/>
            <a:chExt cx="8006080" cy="5445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374646"/>
              <a:ext cx="7543800" cy="54452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8316" y="3276498"/>
              <a:ext cx="3943985" cy="838835"/>
            </a:xfrm>
            <a:custGeom>
              <a:avLst/>
              <a:gdLst/>
              <a:ahLst/>
              <a:cxnLst/>
              <a:rect l="l" t="t" r="r" b="b"/>
              <a:pathLst>
                <a:path w="3943985" h="838835">
                  <a:moveTo>
                    <a:pt x="3943633" y="549376"/>
                  </a:moveTo>
                  <a:lnTo>
                    <a:pt x="3073683" y="582777"/>
                  </a:lnTo>
                  <a:lnTo>
                    <a:pt x="3048662" y="597460"/>
                  </a:lnTo>
                  <a:lnTo>
                    <a:pt x="3021768" y="611768"/>
                  </a:lnTo>
                  <a:lnTo>
                    <a:pt x="2962573" y="639239"/>
                  </a:lnTo>
                  <a:lnTo>
                    <a:pt x="2896532" y="665145"/>
                  </a:lnTo>
                  <a:lnTo>
                    <a:pt x="2824081" y="689438"/>
                  </a:lnTo>
                  <a:lnTo>
                    <a:pt x="2785587" y="700965"/>
                  </a:lnTo>
                  <a:lnTo>
                    <a:pt x="2745654" y="712072"/>
                  </a:lnTo>
                  <a:lnTo>
                    <a:pt x="2704335" y="722753"/>
                  </a:lnTo>
                  <a:lnTo>
                    <a:pt x="2661685" y="733003"/>
                  </a:lnTo>
                  <a:lnTo>
                    <a:pt x="2617758" y="742814"/>
                  </a:lnTo>
                  <a:lnTo>
                    <a:pt x="2572609" y="752182"/>
                  </a:lnTo>
                  <a:lnTo>
                    <a:pt x="2526292" y="761101"/>
                  </a:lnTo>
                  <a:lnTo>
                    <a:pt x="2478862" y="769565"/>
                  </a:lnTo>
                  <a:lnTo>
                    <a:pt x="2430372" y="777568"/>
                  </a:lnTo>
                  <a:lnTo>
                    <a:pt x="2380877" y="785105"/>
                  </a:lnTo>
                  <a:lnTo>
                    <a:pt x="2330431" y="792169"/>
                  </a:lnTo>
                  <a:lnTo>
                    <a:pt x="2279090" y="798755"/>
                  </a:lnTo>
                  <a:lnTo>
                    <a:pt x="2226906" y="804858"/>
                  </a:lnTo>
                  <a:lnTo>
                    <a:pt x="2173934" y="810471"/>
                  </a:lnTo>
                  <a:lnTo>
                    <a:pt x="2120229" y="815588"/>
                  </a:lnTo>
                  <a:lnTo>
                    <a:pt x="2065845" y="820204"/>
                  </a:lnTo>
                  <a:lnTo>
                    <a:pt x="2010837" y="824314"/>
                  </a:lnTo>
                  <a:lnTo>
                    <a:pt x="1955258" y="827911"/>
                  </a:lnTo>
                  <a:lnTo>
                    <a:pt x="1899163" y="830989"/>
                  </a:lnTo>
                  <a:lnTo>
                    <a:pt x="1842606" y="833543"/>
                  </a:lnTo>
                  <a:lnTo>
                    <a:pt x="1785643" y="835567"/>
                  </a:lnTo>
                  <a:lnTo>
                    <a:pt x="1728326" y="837056"/>
                  </a:lnTo>
                  <a:lnTo>
                    <a:pt x="1670710" y="838003"/>
                  </a:lnTo>
                  <a:lnTo>
                    <a:pt x="1612850" y="838402"/>
                  </a:lnTo>
                  <a:lnTo>
                    <a:pt x="1554801" y="838249"/>
                  </a:lnTo>
                  <a:lnTo>
                    <a:pt x="1496615" y="837537"/>
                  </a:lnTo>
                  <a:lnTo>
                    <a:pt x="1438349" y="836260"/>
                  </a:lnTo>
                  <a:lnTo>
                    <a:pt x="1380055" y="834412"/>
                  </a:lnTo>
                  <a:lnTo>
                    <a:pt x="1321789" y="831989"/>
                  </a:lnTo>
                  <a:lnTo>
                    <a:pt x="1263604" y="828984"/>
                  </a:lnTo>
                  <a:lnTo>
                    <a:pt x="1205555" y="825391"/>
                  </a:lnTo>
                  <a:lnTo>
                    <a:pt x="1147697" y="821204"/>
                  </a:lnTo>
                  <a:lnTo>
                    <a:pt x="1090084" y="816419"/>
                  </a:lnTo>
                  <a:lnTo>
                    <a:pt x="1032769" y="811028"/>
                  </a:lnTo>
                  <a:lnTo>
                    <a:pt x="975808" y="805027"/>
                  </a:lnTo>
                  <a:lnTo>
                    <a:pt x="903044" y="796394"/>
                  </a:lnTo>
                  <a:lnTo>
                    <a:pt x="832718" y="786936"/>
                  </a:lnTo>
                  <a:lnTo>
                    <a:pt x="764879" y="776682"/>
                  </a:lnTo>
                  <a:lnTo>
                    <a:pt x="699575" y="765665"/>
                  </a:lnTo>
                  <a:lnTo>
                    <a:pt x="636856" y="753916"/>
                  </a:lnTo>
                  <a:lnTo>
                    <a:pt x="576769" y="741466"/>
                  </a:lnTo>
                  <a:lnTo>
                    <a:pt x="519363" y="728348"/>
                  </a:lnTo>
                  <a:lnTo>
                    <a:pt x="464688" y="714592"/>
                  </a:lnTo>
                  <a:lnTo>
                    <a:pt x="412791" y="700230"/>
                  </a:lnTo>
                  <a:lnTo>
                    <a:pt x="363721" y="685294"/>
                  </a:lnTo>
                  <a:lnTo>
                    <a:pt x="317528" y="669814"/>
                  </a:lnTo>
                  <a:lnTo>
                    <a:pt x="274258" y="653823"/>
                  </a:lnTo>
                  <a:lnTo>
                    <a:pt x="233962" y="637353"/>
                  </a:lnTo>
                  <a:lnTo>
                    <a:pt x="196687" y="620433"/>
                  </a:lnTo>
                  <a:lnTo>
                    <a:pt x="162483" y="603097"/>
                  </a:lnTo>
                  <a:lnTo>
                    <a:pt x="103479" y="567299"/>
                  </a:lnTo>
                  <a:lnTo>
                    <a:pt x="57340" y="530211"/>
                  </a:lnTo>
                  <a:lnTo>
                    <a:pt x="24454" y="492084"/>
                  </a:lnTo>
                  <a:lnTo>
                    <a:pt x="5211" y="453171"/>
                  </a:lnTo>
                  <a:lnTo>
                    <a:pt x="0" y="413723"/>
                  </a:lnTo>
                  <a:lnTo>
                    <a:pt x="2777" y="393878"/>
                  </a:lnTo>
                  <a:lnTo>
                    <a:pt x="19341" y="354101"/>
                  </a:lnTo>
                  <a:lnTo>
                    <a:pt x="50910" y="314419"/>
                  </a:lnTo>
                  <a:lnTo>
                    <a:pt x="97870" y="275084"/>
                  </a:lnTo>
                  <a:lnTo>
                    <a:pt x="152269" y="240942"/>
                  </a:lnTo>
                  <a:lnTo>
                    <a:pt x="207886" y="212705"/>
                  </a:lnTo>
                  <a:lnTo>
                    <a:pt x="270565" y="186011"/>
                  </a:lnTo>
                  <a:lnTo>
                    <a:pt x="339871" y="160906"/>
                  </a:lnTo>
                  <a:lnTo>
                    <a:pt x="376874" y="148964"/>
                  </a:lnTo>
                  <a:lnTo>
                    <a:pt x="415370" y="137437"/>
                  </a:lnTo>
                  <a:lnTo>
                    <a:pt x="455306" y="126329"/>
                  </a:lnTo>
                  <a:lnTo>
                    <a:pt x="496627" y="115648"/>
                  </a:lnTo>
                  <a:lnTo>
                    <a:pt x="539278" y="105399"/>
                  </a:lnTo>
                  <a:lnTo>
                    <a:pt x="583207" y="95588"/>
                  </a:lnTo>
                  <a:lnTo>
                    <a:pt x="628357" y="86220"/>
                  </a:lnTo>
                  <a:lnTo>
                    <a:pt x="674675" y="77301"/>
                  </a:lnTo>
                  <a:lnTo>
                    <a:pt x="722107" y="68837"/>
                  </a:lnTo>
                  <a:lnTo>
                    <a:pt x="770599" y="60834"/>
                  </a:lnTo>
                  <a:lnTo>
                    <a:pt x="820095" y="53297"/>
                  </a:lnTo>
                  <a:lnTo>
                    <a:pt x="870541" y="46233"/>
                  </a:lnTo>
                  <a:lnTo>
                    <a:pt x="921884" y="39647"/>
                  </a:lnTo>
                  <a:lnTo>
                    <a:pt x="974069" y="33544"/>
                  </a:lnTo>
                  <a:lnTo>
                    <a:pt x="1027041" y="27931"/>
                  </a:lnTo>
                  <a:lnTo>
                    <a:pt x="1080747" y="22814"/>
                  </a:lnTo>
                  <a:lnTo>
                    <a:pt x="1135132" y="18197"/>
                  </a:lnTo>
                  <a:lnTo>
                    <a:pt x="1190141" y="14088"/>
                  </a:lnTo>
                  <a:lnTo>
                    <a:pt x="1245721" y="10491"/>
                  </a:lnTo>
                  <a:lnTo>
                    <a:pt x="1301817" y="7413"/>
                  </a:lnTo>
                  <a:lnTo>
                    <a:pt x="1358374" y="4859"/>
                  </a:lnTo>
                  <a:lnTo>
                    <a:pt x="1415339" y="2834"/>
                  </a:lnTo>
                  <a:lnTo>
                    <a:pt x="1472657" y="1346"/>
                  </a:lnTo>
                  <a:lnTo>
                    <a:pt x="1530273" y="399"/>
                  </a:lnTo>
                  <a:lnTo>
                    <a:pt x="1588134" y="0"/>
                  </a:lnTo>
                  <a:lnTo>
                    <a:pt x="1646185" y="153"/>
                  </a:lnTo>
                  <a:lnTo>
                    <a:pt x="1704371" y="865"/>
                  </a:lnTo>
                  <a:lnTo>
                    <a:pt x="1762639" y="2142"/>
                  </a:lnTo>
                  <a:lnTo>
                    <a:pt x="1820935" y="3989"/>
                  </a:lnTo>
                  <a:lnTo>
                    <a:pt x="1879202" y="6413"/>
                  </a:lnTo>
                  <a:lnTo>
                    <a:pt x="1937389" y="9418"/>
                  </a:lnTo>
                  <a:lnTo>
                    <a:pt x="1995439" y="13011"/>
                  </a:lnTo>
                  <a:lnTo>
                    <a:pt x="2053299" y="17197"/>
                  </a:lnTo>
                  <a:lnTo>
                    <a:pt x="2110915" y="21983"/>
                  </a:lnTo>
                  <a:lnTo>
                    <a:pt x="2168232" y="27374"/>
                  </a:lnTo>
                  <a:lnTo>
                    <a:pt x="2225196" y="33375"/>
                  </a:lnTo>
                  <a:lnTo>
                    <a:pt x="2302285" y="42569"/>
                  </a:lnTo>
                  <a:lnTo>
                    <a:pt x="2376851" y="52734"/>
                  </a:lnTo>
                  <a:lnTo>
                    <a:pt x="2448803" y="63833"/>
                  </a:lnTo>
                  <a:lnTo>
                    <a:pt x="2518053" y="75831"/>
                  </a:lnTo>
                  <a:lnTo>
                    <a:pt x="2584510" y="88690"/>
                  </a:lnTo>
                  <a:lnTo>
                    <a:pt x="2648083" y="102376"/>
                  </a:lnTo>
                  <a:lnTo>
                    <a:pt x="2708683" y="116851"/>
                  </a:lnTo>
                  <a:lnTo>
                    <a:pt x="2766220" y="132080"/>
                  </a:lnTo>
                  <a:lnTo>
                    <a:pt x="2820603" y="148026"/>
                  </a:lnTo>
                  <a:lnTo>
                    <a:pt x="2871743" y="164653"/>
                  </a:lnTo>
                  <a:lnTo>
                    <a:pt x="2919549" y="181925"/>
                  </a:lnTo>
                  <a:lnTo>
                    <a:pt x="2963932" y="199806"/>
                  </a:lnTo>
                  <a:lnTo>
                    <a:pt x="3004801" y="218259"/>
                  </a:lnTo>
                  <a:lnTo>
                    <a:pt x="3042067" y="237248"/>
                  </a:lnTo>
                  <a:lnTo>
                    <a:pt x="3075638" y="256738"/>
                  </a:lnTo>
                  <a:lnTo>
                    <a:pt x="3131340" y="297072"/>
                  </a:lnTo>
                  <a:lnTo>
                    <a:pt x="3171186" y="338972"/>
                  </a:lnTo>
                  <a:lnTo>
                    <a:pt x="3194456" y="382149"/>
                  </a:lnTo>
                  <a:lnTo>
                    <a:pt x="3200429" y="426313"/>
                  </a:lnTo>
                  <a:lnTo>
                    <a:pt x="3943633" y="5493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4598" y="3429761"/>
            <a:ext cx="2048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RR3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means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the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receiver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has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received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all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frames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up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to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frame </a:t>
            </a: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2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and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is</a:t>
            </a:r>
            <a:r>
              <a:rPr kumimoji="0" sz="1200" b="0" i="0" u="none" strike="noStrike" kern="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ready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to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receive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frame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cs typeface="Times New Roman"/>
              </a:rPr>
              <a:t>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86400" y="37338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3000" y="4267200"/>
            <a:ext cx="1676400" cy="52768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170" marR="111125" lvl="0" indent="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Have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been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delivered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to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upper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layer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53100" y="3727450"/>
            <a:ext cx="1416050" cy="539750"/>
            <a:chOff x="5753100" y="3727450"/>
            <a:chExt cx="1416050" cy="5397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3100" y="4038600"/>
              <a:ext cx="76200" cy="228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82739" y="3733800"/>
              <a:ext cx="480059" cy="304800"/>
            </a:xfrm>
            <a:custGeom>
              <a:avLst/>
              <a:gdLst/>
              <a:ahLst/>
              <a:cxnLst/>
              <a:rect l="l" t="t" r="r" b="b"/>
              <a:pathLst>
                <a:path w="480059" h="304800">
                  <a:moveTo>
                    <a:pt x="0" y="304800"/>
                  </a:moveTo>
                  <a:lnTo>
                    <a:pt x="480059" y="304800"/>
                  </a:lnTo>
                  <a:lnTo>
                    <a:pt x="480059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87311" y="4256532"/>
            <a:ext cx="1676400" cy="52768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170" marR="429259" lvl="0" indent="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More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spaces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for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future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frames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0483" y="4027932"/>
            <a:ext cx="76200" cy="2286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708479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Selective</a:t>
            </a:r>
            <a:r>
              <a:rPr spc="-120" dirty="0"/>
              <a:t> </a:t>
            </a:r>
            <a:r>
              <a:rPr spc="-45" dirty="0"/>
              <a:t>Repeat</a:t>
            </a:r>
            <a:r>
              <a:rPr spc="-175" dirty="0"/>
              <a:t> </a:t>
            </a:r>
            <a:r>
              <a:rPr spc="-55" dirty="0"/>
              <a:t>Algorithm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640" y="1266314"/>
            <a:ext cx="8582025" cy="45116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67665" marR="0" lvl="0" indent="-342265" defTabSz="91440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6766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ts val="1825"/>
              </a:lnSpc>
              <a:spcBef>
                <a:spcPts val="2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 new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their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within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(Window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Size)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un-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0" indent="0" defTabSz="91440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Retransmits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un-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timeout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(Or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NAK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NAK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employed)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until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ACKed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(Up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possible)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67665" marR="0" lvl="0" indent="-342265" defTabSz="914400" eaLnBrk="1" fontAlgn="auto" latinLnBrk="0" hangingPunct="1">
              <a:lnSpc>
                <a:spcPct val="100000"/>
              </a:lnSpc>
              <a:spcBef>
                <a:spcPts val="209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6766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56920" marR="0" lvl="1" indent="-387350" defTabSz="91440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>
                <a:srgbClr val="3A812E"/>
              </a:buClr>
              <a:buSzPct val="62500"/>
              <a:buFont typeface="Wingdings"/>
              <a:buChar char=""/>
              <a:tabLst>
                <a:tab pos="7569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Stores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until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delivered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higher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17780" lvl="1" indent="-327025" defTabSz="914400" eaLnBrk="1" fontAlgn="auto" latinLnBrk="0" hangingPunct="1">
              <a:lnSpc>
                <a:spcPts val="1730"/>
              </a:lnSpc>
              <a:spcBef>
                <a:spcPts val="40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until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they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delivered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i.e.,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until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lower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numbered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been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received.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orderly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delivery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higher layer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buffered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67665" marR="0" lvl="0" indent="-342265" defTabSz="91440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676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Implication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=&lt;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600" b="0" i="0" u="none" strike="noStrike" kern="0" cap="none" spc="40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(window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limit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ts val="1825"/>
              </a:lnSpc>
              <a:spcBef>
                <a:spcPts val="1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ACKed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cannot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(window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limit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0" indent="0" defTabSz="91440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deliver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numbered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modulo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&gt;= 2N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(using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log</a:t>
            </a:r>
            <a:r>
              <a:rPr kumimoji="0" sz="1575" b="0" i="0" u="none" strike="noStrike" kern="0" cap="none" spc="0" normalizeH="0" baseline="-2116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(M)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465704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298" y="5177662"/>
            <a:ext cx="8667115" cy="1075690"/>
          </a:xfrm>
          <a:custGeom>
            <a:avLst/>
            <a:gdLst/>
            <a:ahLst/>
            <a:cxnLst/>
            <a:rect l="l" t="t" r="r" b="b"/>
            <a:pathLst>
              <a:path w="8667115" h="1075689">
                <a:moveTo>
                  <a:pt x="8666670" y="980198"/>
                </a:moveTo>
                <a:lnTo>
                  <a:pt x="8476297" y="884682"/>
                </a:lnTo>
                <a:lnTo>
                  <a:pt x="8476196" y="960882"/>
                </a:lnTo>
                <a:lnTo>
                  <a:pt x="88" y="948817"/>
                </a:lnTo>
                <a:lnTo>
                  <a:pt x="25" y="986917"/>
                </a:lnTo>
                <a:lnTo>
                  <a:pt x="8476145" y="998982"/>
                </a:lnTo>
                <a:lnTo>
                  <a:pt x="8476043" y="1075182"/>
                </a:lnTo>
                <a:lnTo>
                  <a:pt x="8628913" y="999007"/>
                </a:lnTo>
                <a:lnTo>
                  <a:pt x="8666670" y="980198"/>
                </a:lnTo>
                <a:close/>
              </a:path>
              <a:path w="8667115" h="1075689">
                <a:moveTo>
                  <a:pt x="8666670" y="94615"/>
                </a:moveTo>
                <a:lnTo>
                  <a:pt x="8629510" y="76200"/>
                </a:lnTo>
                <a:lnTo>
                  <a:pt x="8475789" y="0"/>
                </a:lnTo>
                <a:lnTo>
                  <a:pt x="8476094" y="76276"/>
                </a:lnTo>
                <a:lnTo>
                  <a:pt x="0" y="104902"/>
                </a:lnTo>
                <a:lnTo>
                  <a:pt x="127" y="143002"/>
                </a:lnTo>
                <a:lnTo>
                  <a:pt x="8476247" y="114376"/>
                </a:lnTo>
                <a:lnTo>
                  <a:pt x="8476551" y="190500"/>
                </a:lnTo>
                <a:lnTo>
                  <a:pt x="8666670" y="94615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Selective</a:t>
            </a:r>
            <a:r>
              <a:rPr spc="-120" dirty="0"/>
              <a:t> </a:t>
            </a:r>
            <a:r>
              <a:rPr spc="-45" dirty="0"/>
              <a:t>Repeat</a:t>
            </a:r>
            <a:r>
              <a:rPr spc="-175" dirty="0"/>
              <a:t> </a:t>
            </a:r>
            <a:r>
              <a:rPr spc="-10" dirty="0"/>
              <a:t>Counters</a:t>
            </a:r>
          </a:p>
        </p:txBody>
      </p:sp>
      <p:sp>
        <p:nvSpPr>
          <p:cNvPr id="4" name="object 4"/>
          <p:cNvSpPr/>
          <p:nvPr/>
        </p:nvSpPr>
        <p:spPr>
          <a:xfrm>
            <a:off x="229298" y="3731386"/>
            <a:ext cx="8667115" cy="1050925"/>
          </a:xfrm>
          <a:custGeom>
            <a:avLst/>
            <a:gdLst/>
            <a:ahLst/>
            <a:cxnLst/>
            <a:rect l="l" t="t" r="r" b="b"/>
            <a:pathLst>
              <a:path w="8667115" h="1050925">
                <a:moveTo>
                  <a:pt x="8666670" y="955802"/>
                </a:moveTo>
                <a:lnTo>
                  <a:pt x="8476297" y="860298"/>
                </a:lnTo>
                <a:lnTo>
                  <a:pt x="8476196" y="936472"/>
                </a:lnTo>
                <a:lnTo>
                  <a:pt x="88" y="924433"/>
                </a:lnTo>
                <a:lnTo>
                  <a:pt x="25" y="962533"/>
                </a:lnTo>
                <a:lnTo>
                  <a:pt x="8476145" y="974572"/>
                </a:lnTo>
                <a:lnTo>
                  <a:pt x="8476043" y="1050798"/>
                </a:lnTo>
                <a:lnTo>
                  <a:pt x="8628951" y="974598"/>
                </a:lnTo>
                <a:lnTo>
                  <a:pt x="8666670" y="955802"/>
                </a:lnTo>
                <a:close/>
              </a:path>
              <a:path w="8667115" h="1050925">
                <a:moveTo>
                  <a:pt x="8666670" y="94615"/>
                </a:moveTo>
                <a:lnTo>
                  <a:pt x="8629510" y="76200"/>
                </a:lnTo>
                <a:lnTo>
                  <a:pt x="8475789" y="0"/>
                </a:lnTo>
                <a:lnTo>
                  <a:pt x="8476094" y="76276"/>
                </a:lnTo>
                <a:lnTo>
                  <a:pt x="0" y="104902"/>
                </a:lnTo>
                <a:lnTo>
                  <a:pt x="127" y="143002"/>
                </a:lnTo>
                <a:lnTo>
                  <a:pt x="8476247" y="114376"/>
                </a:lnTo>
                <a:lnTo>
                  <a:pt x="8476551" y="190500"/>
                </a:lnTo>
                <a:lnTo>
                  <a:pt x="8666670" y="94615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33" y="4345051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33" y="1579905"/>
            <a:ext cx="8960485" cy="25209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787400" marR="0" lvl="0" indent="-34290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Example: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N=4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87400" marR="0" lvl="0" indent="-34290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1)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Frame#0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error, therefore B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NAK#0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frame#0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frame#3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87400" marR="240029" lvl="0" indent="-34290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2)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frame#3,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frame#4,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frame#5,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frame#6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frame#7.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frame#3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frame#7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lost.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Therefore,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frame#3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followed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frame#7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87400" marR="0" lvl="0" indent="-34290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should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numbering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allows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differentiation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these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ts val="21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5080" lvl="0" indent="0" algn="r" defTabSz="914400" eaLnBrk="1" fontAlgn="auto" latinLnBrk="0" hangingPunct="1">
              <a:lnSpc>
                <a:spcPts val="21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5250" y="4660519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9054" y="3831844"/>
            <a:ext cx="2066925" cy="855980"/>
            <a:chOff x="309054" y="3831844"/>
            <a:chExt cx="2066925" cy="855980"/>
          </a:xfrm>
        </p:grpSpPr>
        <p:sp>
          <p:nvSpPr>
            <p:cNvPr id="9" name="object 9"/>
            <p:cNvSpPr/>
            <p:nvPr/>
          </p:nvSpPr>
          <p:spPr>
            <a:xfrm>
              <a:off x="309054" y="3831844"/>
              <a:ext cx="686435" cy="826135"/>
            </a:xfrm>
            <a:custGeom>
              <a:avLst/>
              <a:gdLst/>
              <a:ahLst/>
              <a:cxnLst/>
              <a:rect l="l" t="t" r="r" b="b"/>
              <a:pathLst>
                <a:path w="686435" h="826135">
                  <a:moveTo>
                    <a:pt x="629600" y="767600"/>
                  </a:moveTo>
                  <a:lnTo>
                    <a:pt x="556437" y="768857"/>
                  </a:lnTo>
                  <a:lnTo>
                    <a:pt x="686371" y="826134"/>
                  </a:lnTo>
                  <a:lnTo>
                    <a:pt x="673669" y="771524"/>
                  </a:lnTo>
                  <a:lnTo>
                    <a:pt x="632853" y="771524"/>
                  </a:lnTo>
                  <a:lnTo>
                    <a:pt x="629600" y="767600"/>
                  </a:lnTo>
                  <a:close/>
                </a:path>
                <a:path w="686435" h="826135">
                  <a:moveTo>
                    <a:pt x="637743" y="767460"/>
                  </a:moveTo>
                  <a:lnTo>
                    <a:pt x="629600" y="767600"/>
                  </a:lnTo>
                  <a:lnTo>
                    <a:pt x="632853" y="771524"/>
                  </a:lnTo>
                  <a:lnTo>
                    <a:pt x="637743" y="767460"/>
                  </a:lnTo>
                  <a:close/>
                </a:path>
                <a:path w="686435" h="826135">
                  <a:moveTo>
                    <a:pt x="654202" y="687831"/>
                  </a:moveTo>
                  <a:lnTo>
                    <a:pt x="639391" y="759487"/>
                  </a:lnTo>
                  <a:lnTo>
                    <a:pt x="642632" y="763396"/>
                  </a:lnTo>
                  <a:lnTo>
                    <a:pt x="632853" y="771524"/>
                  </a:lnTo>
                  <a:lnTo>
                    <a:pt x="673669" y="771524"/>
                  </a:lnTo>
                  <a:lnTo>
                    <a:pt x="654202" y="687831"/>
                  </a:lnTo>
                  <a:close/>
                </a:path>
                <a:path w="686435" h="826135">
                  <a:moveTo>
                    <a:pt x="9778" y="0"/>
                  </a:moveTo>
                  <a:lnTo>
                    <a:pt x="0" y="8127"/>
                  </a:lnTo>
                  <a:lnTo>
                    <a:pt x="629600" y="767600"/>
                  </a:lnTo>
                  <a:lnTo>
                    <a:pt x="637743" y="767460"/>
                  </a:lnTo>
                  <a:lnTo>
                    <a:pt x="639391" y="759487"/>
                  </a:lnTo>
                  <a:lnTo>
                    <a:pt x="9778" y="0"/>
                  </a:lnTo>
                  <a:close/>
                </a:path>
                <a:path w="686435" h="826135">
                  <a:moveTo>
                    <a:pt x="639391" y="759487"/>
                  </a:moveTo>
                  <a:lnTo>
                    <a:pt x="637743" y="767460"/>
                  </a:lnTo>
                  <a:lnTo>
                    <a:pt x="642632" y="763396"/>
                  </a:lnTo>
                  <a:lnTo>
                    <a:pt x="639391" y="759487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53361" y="4392930"/>
              <a:ext cx="609600" cy="281940"/>
            </a:xfrm>
            <a:custGeom>
              <a:avLst/>
              <a:gdLst/>
              <a:ahLst/>
              <a:cxnLst/>
              <a:rect l="l" t="t" r="r" b="b"/>
              <a:pathLst>
                <a:path w="609600" h="281939">
                  <a:moveTo>
                    <a:pt x="609600" y="0"/>
                  </a:moveTo>
                  <a:lnTo>
                    <a:pt x="0" y="0"/>
                  </a:lnTo>
                  <a:lnTo>
                    <a:pt x="0" y="281940"/>
                  </a:lnTo>
                  <a:lnTo>
                    <a:pt x="609600" y="28194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53361" y="4392930"/>
              <a:ext cx="609600" cy="281940"/>
            </a:xfrm>
            <a:custGeom>
              <a:avLst/>
              <a:gdLst/>
              <a:ahLst/>
              <a:cxnLst/>
              <a:rect l="l" t="t" r="r" b="b"/>
              <a:pathLst>
                <a:path w="609600" h="281939">
                  <a:moveTo>
                    <a:pt x="0" y="281940"/>
                  </a:moveTo>
                  <a:lnTo>
                    <a:pt x="609600" y="281940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281940"/>
                  </a:lnTo>
                  <a:close/>
                </a:path>
              </a:pathLst>
            </a:custGeom>
            <a:ln w="25399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79473" y="4449826"/>
            <a:ext cx="356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NAK</a:t>
            </a: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92861" y="3532885"/>
          <a:ext cx="4003675" cy="28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2540"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03733" y="499300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75217" y="5246319"/>
            <a:ext cx="89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92861" y="4977638"/>
          <a:ext cx="4003675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marL="2540"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1740661" y="5809741"/>
            <a:ext cx="545465" cy="322580"/>
            <a:chOff x="1740661" y="5809741"/>
            <a:chExt cx="545465" cy="322580"/>
          </a:xfrm>
        </p:grpSpPr>
        <p:sp>
          <p:nvSpPr>
            <p:cNvPr id="18" name="object 18"/>
            <p:cNvSpPr/>
            <p:nvPr/>
          </p:nvSpPr>
          <p:spPr>
            <a:xfrm>
              <a:off x="1753361" y="5822441"/>
              <a:ext cx="520065" cy="297180"/>
            </a:xfrm>
            <a:custGeom>
              <a:avLst/>
              <a:gdLst/>
              <a:ahLst/>
              <a:cxnLst/>
              <a:rect l="l" t="t" r="r" b="b"/>
              <a:pathLst>
                <a:path w="520064" h="297179">
                  <a:moveTo>
                    <a:pt x="519684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519684" y="297179"/>
                  </a:lnTo>
                  <a:lnTo>
                    <a:pt x="519684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753361" y="5822441"/>
              <a:ext cx="520065" cy="297180"/>
            </a:xfrm>
            <a:custGeom>
              <a:avLst/>
              <a:gdLst/>
              <a:ahLst/>
              <a:cxnLst/>
              <a:rect l="l" t="t" r="r" b="b"/>
              <a:pathLst>
                <a:path w="520064" h="297179">
                  <a:moveTo>
                    <a:pt x="0" y="297179"/>
                  </a:moveTo>
                  <a:lnTo>
                    <a:pt x="519684" y="297179"/>
                  </a:lnTo>
                  <a:lnTo>
                    <a:pt x="519684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25399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29894" y="3831844"/>
            <a:ext cx="4099560" cy="830580"/>
            <a:chOff x="929894" y="3831844"/>
            <a:chExt cx="4099560" cy="830580"/>
          </a:xfrm>
        </p:grpSpPr>
        <p:sp>
          <p:nvSpPr>
            <p:cNvPr id="21" name="object 21"/>
            <p:cNvSpPr/>
            <p:nvPr/>
          </p:nvSpPr>
          <p:spPr>
            <a:xfrm>
              <a:off x="942594" y="408508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86474" y="0"/>
                  </a:moveTo>
                  <a:lnTo>
                    <a:pt x="138684" y="86741"/>
                  </a:lnTo>
                  <a:lnTo>
                    <a:pt x="107251" y="34290"/>
                  </a:lnTo>
                  <a:lnTo>
                    <a:pt x="93891" y="94488"/>
                  </a:lnTo>
                  <a:lnTo>
                    <a:pt x="4749" y="34290"/>
                  </a:lnTo>
                  <a:lnTo>
                    <a:pt x="59410" y="113919"/>
                  </a:lnTo>
                  <a:lnTo>
                    <a:pt x="0" y="128905"/>
                  </a:lnTo>
                  <a:lnTo>
                    <a:pt x="47790" y="176149"/>
                  </a:lnTo>
                  <a:lnTo>
                    <a:pt x="1727" y="218186"/>
                  </a:lnTo>
                  <a:lnTo>
                    <a:pt x="72771" y="208407"/>
                  </a:lnTo>
                  <a:lnTo>
                    <a:pt x="61150" y="263525"/>
                  </a:lnTo>
                  <a:lnTo>
                    <a:pt x="99072" y="233807"/>
                  </a:lnTo>
                  <a:lnTo>
                    <a:pt x="108953" y="323088"/>
                  </a:lnTo>
                  <a:lnTo>
                    <a:pt x="135242" y="223393"/>
                  </a:lnTo>
                  <a:lnTo>
                    <a:pt x="170103" y="295275"/>
                  </a:lnTo>
                  <a:lnTo>
                    <a:pt x="180035" y="216281"/>
                  </a:lnTo>
                  <a:lnTo>
                    <a:pt x="233006" y="270637"/>
                  </a:lnTo>
                  <a:lnTo>
                    <a:pt x="216204" y="193548"/>
                  </a:lnTo>
                  <a:lnTo>
                    <a:pt x="277368" y="198755"/>
                  </a:lnTo>
                  <a:lnTo>
                    <a:pt x="226098" y="156718"/>
                  </a:lnTo>
                  <a:lnTo>
                    <a:pt x="270903" y="121666"/>
                  </a:lnTo>
                  <a:lnTo>
                    <a:pt x="214477" y="109474"/>
                  </a:lnTo>
                  <a:lnTo>
                    <a:pt x="236016" y="66675"/>
                  </a:lnTo>
                  <a:lnTo>
                    <a:pt x="181762" y="79629"/>
                  </a:lnTo>
                  <a:lnTo>
                    <a:pt x="1864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42594" y="408508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38684" y="86741"/>
                  </a:moveTo>
                  <a:lnTo>
                    <a:pt x="186474" y="0"/>
                  </a:lnTo>
                  <a:lnTo>
                    <a:pt x="181762" y="79629"/>
                  </a:lnTo>
                  <a:lnTo>
                    <a:pt x="236016" y="66675"/>
                  </a:lnTo>
                  <a:lnTo>
                    <a:pt x="214477" y="109474"/>
                  </a:lnTo>
                  <a:lnTo>
                    <a:pt x="270903" y="121666"/>
                  </a:lnTo>
                  <a:lnTo>
                    <a:pt x="226098" y="156718"/>
                  </a:lnTo>
                  <a:lnTo>
                    <a:pt x="277368" y="198755"/>
                  </a:lnTo>
                  <a:lnTo>
                    <a:pt x="216204" y="193548"/>
                  </a:lnTo>
                  <a:lnTo>
                    <a:pt x="233006" y="270637"/>
                  </a:lnTo>
                  <a:lnTo>
                    <a:pt x="180035" y="216281"/>
                  </a:lnTo>
                  <a:lnTo>
                    <a:pt x="170103" y="295275"/>
                  </a:lnTo>
                  <a:lnTo>
                    <a:pt x="135242" y="223393"/>
                  </a:lnTo>
                  <a:lnTo>
                    <a:pt x="108953" y="323088"/>
                  </a:lnTo>
                  <a:lnTo>
                    <a:pt x="99072" y="233807"/>
                  </a:lnTo>
                  <a:lnTo>
                    <a:pt x="61150" y="263525"/>
                  </a:lnTo>
                  <a:lnTo>
                    <a:pt x="72771" y="208407"/>
                  </a:lnTo>
                  <a:lnTo>
                    <a:pt x="1727" y="218186"/>
                  </a:lnTo>
                  <a:lnTo>
                    <a:pt x="47790" y="176149"/>
                  </a:lnTo>
                  <a:lnTo>
                    <a:pt x="0" y="128905"/>
                  </a:lnTo>
                  <a:lnTo>
                    <a:pt x="59410" y="113919"/>
                  </a:lnTo>
                  <a:lnTo>
                    <a:pt x="4749" y="34290"/>
                  </a:lnTo>
                  <a:lnTo>
                    <a:pt x="93891" y="94488"/>
                  </a:lnTo>
                  <a:lnTo>
                    <a:pt x="107251" y="34290"/>
                  </a:lnTo>
                  <a:lnTo>
                    <a:pt x="138684" y="86741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066482" y="3831843"/>
              <a:ext cx="3963035" cy="830580"/>
            </a:xfrm>
            <a:custGeom>
              <a:avLst/>
              <a:gdLst/>
              <a:ahLst/>
              <a:cxnLst/>
              <a:rect l="l" t="t" r="r" b="b"/>
              <a:pathLst>
                <a:path w="3963035" h="830579">
                  <a:moveTo>
                    <a:pt x="686371" y="826135"/>
                  </a:moveTo>
                  <a:lnTo>
                    <a:pt x="673684" y="771525"/>
                  </a:lnTo>
                  <a:lnTo>
                    <a:pt x="654240" y="687832"/>
                  </a:lnTo>
                  <a:lnTo>
                    <a:pt x="639394" y="759434"/>
                  </a:lnTo>
                  <a:lnTo>
                    <a:pt x="9779" y="0"/>
                  </a:lnTo>
                  <a:lnTo>
                    <a:pt x="0" y="8128"/>
                  </a:lnTo>
                  <a:lnTo>
                    <a:pt x="629640" y="767600"/>
                  </a:lnTo>
                  <a:lnTo>
                    <a:pt x="556450" y="768858"/>
                  </a:lnTo>
                  <a:lnTo>
                    <a:pt x="686371" y="826135"/>
                  </a:lnTo>
                  <a:close/>
                </a:path>
                <a:path w="3963035" h="830579">
                  <a:moveTo>
                    <a:pt x="2286571" y="826135"/>
                  </a:moveTo>
                  <a:lnTo>
                    <a:pt x="2273884" y="771525"/>
                  </a:lnTo>
                  <a:lnTo>
                    <a:pt x="2254440" y="687832"/>
                  </a:lnTo>
                  <a:lnTo>
                    <a:pt x="2239594" y="759434"/>
                  </a:lnTo>
                  <a:lnTo>
                    <a:pt x="1801685" y="231305"/>
                  </a:lnTo>
                  <a:lnTo>
                    <a:pt x="1934794" y="70777"/>
                  </a:lnTo>
                  <a:lnTo>
                    <a:pt x="1949640" y="142367"/>
                  </a:lnTo>
                  <a:lnTo>
                    <a:pt x="1969084" y="58674"/>
                  </a:lnTo>
                  <a:lnTo>
                    <a:pt x="1981771" y="4064"/>
                  </a:lnTo>
                  <a:lnTo>
                    <a:pt x="1851850" y="61341"/>
                  </a:lnTo>
                  <a:lnTo>
                    <a:pt x="1925040" y="62611"/>
                  </a:lnTo>
                  <a:lnTo>
                    <a:pt x="1793443" y="221361"/>
                  </a:lnTo>
                  <a:lnTo>
                    <a:pt x="1609915" y="0"/>
                  </a:lnTo>
                  <a:lnTo>
                    <a:pt x="1600263" y="8128"/>
                  </a:lnTo>
                  <a:lnTo>
                    <a:pt x="1785226" y="231267"/>
                  </a:lnTo>
                  <a:lnTo>
                    <a:pt x="1412481" y="680910"/>
                  </a:lnTo>
                  <a:lnTo>
                    <a:pt x="847915" y="0"/>
                  </a:lnTo>
                  <a:lnTo>
                    <a:pt x="838263" y="8128"/>
                  </a:lnTo>
                  <a:lnTo>
                    <a:pt x="1404226" y="690867"/>
                  </a:lnTo>
                  <a:lnTo>
                    <a:pt x="1295463" y="822071"/>
                  </a:lnTo>
                  <a:lnTo>
                    <a:pt x="1305115" y="830199"/>
                  </a:lnTo>
                  <a:lnTo>
                    <a:pt x="1412430" y="700773"/>
                  </a:lnTo>
                  <a:lnTo>
                    <a:pt x="1467840" y="767600"/>
                  </a:lnTo>
                  <a:lnTo>
                    <a:pt x="1394650" y="768858"/>
                  </a:lnTo>
                  <a:lnTo>
                    <a:pt x="1524571" y="826135"/>
                  </a:lnTo>
                  <a:lnTo>
                    <a:pt x="1511884" y="771525"/>
                  </a:lnTo>
                  <a:lnTo>
                    <a:pt x="1492440" y="687832"/>
                  </a:lnTo>
                  <a:lnTo>
                    <a:pt x="1477594" y="759434"/>
                  </a:lnTo>
                  <a:lnTo>
                    <a:pt x="1420685" y="690816"/>
                  </a:lnTo>
                  <a:lnTo>
                    <a:pt x="1793468" y="241211"/>
                  </a:lnTo>
                  <a:lnTo>
                    <a:pt x="2229840" y="767600"/>
                  </a:lnTo>
                  <a:lnTo>
                    <a:pt x="2156650" y="768858"/>
                  </a:lnTo>
                  <a:lnTo>
                    <a:pt x="2286571" y="826135"/>
                  </a:lnTo>
                  <a:close/>
                </a:path>
                <a:path w="3963035" h="830579">
                  <a:moveTo>
                    <a:pt x="3124771" y="826135"/>
                  </a:moveTo>
                  <a:lnTo>
                    <a:pt x="3112084" y="771525"/>
                  </a:lnTo>
                  <a:lnTo>
                    <a:pt x="3092640" y="687832"/>
                  </a:lnTo>
                  <a:lnTo>
                    <a:pt x="3077794" y="759434"/>
                  </a:lnTo>
                  <a:lnTo>
                    <a:pt x="2448115" y="0"/>
                  </a:lnTo>
                  <a:lnTo>
                    <a:pt x="2438463" y="8128"/>
                  </a:lnTo>
                  <a:lnTo>
                    <a:pt x="3068040" y="767600"/>
                  </a:lnTo>
                  <a:lnTo>
                    <a:pt x="2994850" y="768858"/>
                  </a:lnTo>
                  <a:lnTo>
                    <a:pt x="3124771" y="826135"/>
                  </a:lnTo>
                  <a:close/>
                </a:path>
                <a:path w="3963035" h="830579">
                  <a:moveTo>
                    <a:pt x="3962971" y="826135"/>
                  </a:moveTo>
                  <a:lnTo>
                    <a:pt x="3950284" y="771525"/>
                  </a:lnTo>
                  <a:lnTo>
                    <a:pt x="3930840" y="687832"/>
                  </a:lnTo>
                  <a:lnTo>
                    <a:pt x="3915994" y="759434"/>
                  </a:lnTo>
                  <a:lnTo>
                    <a:pt x="3286315" y="0"/>
                  </a:lnTo>
                  <a:lnTo>
                    <a:pt x="3276536" y="8128"/>
                  </a:lnTo>
                  <a:lnTo>
                    <a:pt x="3906240" y="767600"/>
                  </a:lnTo>
                  <a:lnTo>
                    <a:pt x="3833050" y="768858"/>
                  </a:lnTo>
                  <a:lnTo>
                    <a:pt x="3962971" y="826135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99910" y="5306567"/>
            <a:ext cx="4720590" cy="826769"/>
            <a:chOff x="299910" y="5306567"/>
            <a:chExt cx="4720590" cy="826769"/>
          </a:xfrm>
        </p:grpSpPr>
        <p:sp>
          <p:nvSpPr>
            <p:cNvPr id="25" name="object 25"/>
            <p:cNvSpPr/>
            <p:nvPr/>
          </p:nvSpPr>
          <p:spPr>
            <a:xfrm>
              <a:off x="1600961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86436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9" y="34290"/>
                  </a:lnTo>
                  <a:lnTo>
                    <a:pt x="59436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8" y="218186"/>
                  </a:lnTo>
                  <a:lnTo>
                    <a:pt x="72770" y="208470"/>
                  </a:lnTo>
                  <a:lnTo>
                    <a:pt x="61087" y="263512"/>
                  </a:lnTo>
                  <a:lnTo>
                    <a:pt x="99060" y="233743"/>
                  </a:lnTo>
                  <a:lnTo>
                    <a:pt x="108965" y="323088"/>
                  </a:lnTo>
                  <a:lnTo>
                    <a:pt x="135255" y="223393"/>
                  </a:lnTo>
                  <a:lnTo>
                    <a:pt x="170052" y="295224"/>
                  </a:lnTo>
                  <a:lnTo>
                    <a:pt x="180086" y="216242"/>
                  </a:lnTo>
                  <a:lnTo>
                    <a:pt x="233044" y="270662"/>
                  </a:lnTo>
                  <a:lnTo>
                    <a:pt x="216154" y="193586"/>
                  </a:lnTo>
                  <a:lnTo>
                    <a:pt x="277368" y="198793"/>
                  </a:lnTo>
                  <a:lnTo>
                    <a:pt x="226060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7" y="79628"/>
                  </a:lnTo>
                  <a:lnTo>
                    <a:pt x="1864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600961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38683" y="86740"/>
                  </a:moveTo>
                  <a:lnTo>
                    <a:pt x="186436" y="0"/>
                  </a:lnTo>
                  <a:lnTo>
                    <a:pt x="181737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60" y="156679"/>
                  </a:lnTo>
                  <a:lnTo>
                    <a:pt x="277368" y="198793"/>
                  </a:lnTo>
                  <a:lnTo>
                    <a:pt x="216154" y="193586"/>
                  </a:lnTo>
                  <a:lnTo>
                    <a:pt x="233044" y="270662"/>
                  </a:lnTo>
                  <a:lnTo>
                    <a:pt x="180086" y="216242"/>
                  </a:lnTo>
                  <a:lnTo>
                    <a:pt x="170052" y="295224"/>
                  </a:lnTo>
                  <a:lnTo>
                    <a:pt x="135255" y="223393"/>
                  </a:lnTo>
                  <a:lnTo>
                    <a:pt x="108965" y="323088"/>
                  </a:lnTo>
                  <a:lnTo>
                    <a:pt x="99060" y="233743"/>
                  </a:lnTo>
                  <a:lnTo>
                    <a:pt x="61087" y="263512"/>
                  </a:lnTo>
                  <a:lnTo>
                    <a:pt x="72770" y="208470"/>
                  </a:lnTo>
                  <a:lnTo>
                    <a:pt x="1778" y="218186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6" y="113931"/>
                  </a:lnTo>
                  <a:lnTo>
                    <a:pt x="4699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362962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86436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9" y="34290"/>
                  </a:lnTo>
                  <a:lnTo>
                    <a:pt x="59436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6"/>
                  </a:lnTo>
                  <a:lnTo>
                    <a:pt x="72770" y="208470"/>
                  </a:lnTo>
                  <a:lnTo>
                    <a:pt x="61087" y="263512"/>
                  </a:lnTo>
                  <a:lnTo>
                    <a:pt x="99060" y="233743"/>
                  </a:lnTo>
                  <a:lnTo>
                    <a:pt x="108965" y="323088"/>
                  </a:lnTo>
                  <a:lnTo>
                    <a:pt x="135255" y="223393"/>
                  </a:lnTo>
                  <a:lnTo>
                    <a:pt x="170052" y="295224"/>
                  </a:lnTo>
                  <a:lnTo>
                    <a:pt x="180086" y="216242"/>
                  </a:lnTo>
                  <a:lnTo>
                    <a:pt x="233044" y="270662"/>
                  </a:lnTo>
                  <a:lnTo>
                    <a:pt x="216154" y="193586"/>
                  </a:lnTo>
                  <a:lnTo>
                    <a:pt x="277368" y="198793"/>
                  </a:lnTo>
                  <a:lnTo>
                    <a:pt x="226060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7" y="79628"/>
                  </a:lnTo>
                  <a:lnTo>
                    <a:pt x="1864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362962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38683" y="86740"/>
                  </a:moveTo>
                  <a:lnTo>
                    <a:pt x="186436" y="0"/>
                  </a:lnTo>
                  <a:lnTo>
                    <a:pt x="181737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60" y="156679"/>
                  </a:lnTo>
                  <a:lnTo>
                    <a:pt x="277368" y="198793"/>
                  </a:lnTo>
                  <a:lnTo>
                    <a:pt x="216154" y="193586"/>
                  </a:lnTo>
                  <a:lnTo>
                    <a:pt x="233044" y="270662"/>
                  </a:lnTo>
                  <a:lnTo>
                    <a:pt x="180086" y="216242"/>
                  </a:lnTo>
                  <a:lnTo>
                    <a:pt x="170052" y="295224"/>
                  </a:lnTo>
                  <a:lnTo>
                    <a:pt x="135255" y="223393"/>
                  </a:lnTo>
                  <a:lnTo>
                    <a:pt x="108965" y="323088"/>
                  </a:lnTo>
                  <a:lnTo>
                    <a:pt x="99060" y="233743"/>
                  </a:lnTo>
                  <a:lnTo>
                    <a:pt x="61087" y="263512"/>
                  </a:lnTo>
                  <a:lnTo>
                    <a:pt x="72770" y="208470"/>
                  </a:lnTo>
                  <a:lnTo>
                    <a:pt x="1777" y="218186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6" y="113931"/>
                  </a:lnTo>
                  <a:lnTo>
                    <a:pt x="4699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201162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6" y="0"/>
                  </a:moveTo>
                  <a:lnTo>
                    <a:pt x="138684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9" y="34290"/>
                  </a:lnTo>
                  <a:lnTo>
                    <a:pt x="59436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6"/>
                  </a:lnTo>
                  <a:lnTo>
                    <a:pt x="72771" y="208470"/>
                  </a:lnTo>
                  <a:lnTo>
                    <a:pt x="61087" y="263512"/>
                  </a:lnTo>
                  <a:lnTo>
                    <a:pt x="99060" y="233743"/>
                  </a:lnTo>
                  <a:lnTo>
                    <a:pt x="108965" y="323088"/>
                  </a:lnTo>
                  <a:lnTo>
                    <a:pt x="135254" y="223393"/>
                  </a:lnTo>
                  <a:lnTo>
                    <a:pt x="170052" y="295224"/>
                  </a:lnTo>
                  <a:lnTo>
                    <a:pt x="180086" y="216242"/>
                  </a:lnTo>
                  <a:lnTo>
                    <a:pt x="233045" y="270662"/>
                  </a:lnTo>
                  <a:lnTo>
                    <a:pt x="216153" y="193586"/>
                  </a:lnTo>
                  <a:lnTo>
                    <a:pt x="277367" y="198793"/>
                  </a:lnTo>
                  <a:lnTo>
                    <a:pt x="226060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7" y="79628"/>
                  </a:lnTo>
                  <a:lnTo>
                    <a:pt x="1864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201162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4" y="86740"/>
                  </a:moveTo>
                  <a:lnTo>
                    <a:pt x="186436" y="0"/>
                  </a:lnTo>
                  <a:lnTo>
                    <a:pt x="181737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60" y="156679"/>
                  </a:lnTo>
                  <a:lnTo>
                    <a:pt x="277367" y="198793"/>
                  </a:lnTo>
                  <a:lnTo>
                    <a:pt x="216153" y="193586"/>
                  </a:lnTo>
                  <a:lnTo>
                    <a:pt x="233045" y="270662"/>
                  </a:lnTo>
                  <a:lnTo>
                    <a:pt x="180086" y="216242"/>
                  </a:lnTo>
                  <a:lnTo>
                    <a:pt x="170052" y="295224"/>
                  </a:lnTo>
                  <a:lnTo>
                    <a:pt x="135254" y="223393"/>
                  </a:lnTo>
                  <a:lnTo>
                    <a:pt x="108965" y="323088"/>
                  </a:lnTo>
                  <a:lnTo>
                    <a:pt x="99060" y="233743"/>
                  </a:lnTo>
                  <a:lnTo>
                    <a:pt x="61087" y="263512"/>
                  </a:lnTo>
                  <a:lnTo>
                    <a:pt x="72771" y="208470"/>
                  </a:lnTo>
                  <a:lnTo>
                    <a:pt x="1777" y="218186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6" y="113931"/>
                  </a:lnTo>
                  <a:lnTo>
                    <a:pt x="4699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4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99897" y="5306567"/>
              <a:ext cx="4720590" cy="826769"/>
            </a:xfrm>
            <a:custGeom>
              <a:avLst/>
              <a:gdLst/>
              <a:ahLst/>
              <a:cxnLst/>
              <a:rect l="l" t="t" r="r" b="b"/>
              <a:pathLst>
                <a:path w="4720590" h="826770">
                  <a:moveTo>
                    <a:pt x="686384" y="826604"/>
                  </a:moveTo>
                  <a:lnTo>
                    <a:pt x="673671" y="771994"/>
                  </a:lnTo>
                  <a:lnTo>
                    <a:pt x="654215" y="688314"/>
                  </a:lnTo>
                  <a:lnTo>
                    <a:pt x="639394" y="759980"/>
                  </a:lnTo>
                  <a:lnTo>
                    <a:pt x="9791" y="508"/>
                  </a:lnTo>
                  <a:lnTo>
                    <a:pt x="0" y="8636"/>
                  </a:lnTo>
                  <a:lnTo>
                    <a:pt x="629615" y="768096"/>
                  </a:lnTo>
                  <a:lnTo>
                    <a:pt x="556450" y="769366"/>
                  </a:lnTo>
                  <a:lnTo>
                    <a:pt x="686384" y="826604"/>
                  </a:lnTo>
                  <a:close/>
                </a:path>
                <a:path w="4720590" h="826770">
                  <a:moveTo>
                    <a:pt x="1443812" y="826604"/>
                  </a:moveTo>
                  <a:lnTo>
                    <a:pt x="1431112" y="771994"/>
                  </a:lnTo>
                  <a:lnTo>
                    <a:pt x="1411681" y="688314"/>
                  </a:lnTo>
                  <a:lnTo>
                    <a:pt x="1396822" y="759929"/>
                  </a:lnTo>
                  <a:lnTo>
                    <a:pt x="767219" y="508"/>
                  </a:lnTo>
                  <a:lnTo>
                    <a:pt x="757440" y="8636"/>
                  </a:lnTo>
                  <a:lnTo>
                    <a:pt x="1387094" y="768096"/>
                  </a:lnTo>
                  <a:lnTo>
                    <a:pt x="1313891" y="769366"/>
                  </a:lnTo>
                  <a:lnTo>
                    <a:pt x="1443812" y="826604"/>
                  </a:lnTo>
                  <a:close/>
                </a:path>
                <a:path w="4720590" h="826770">
                  <a:moveTo>
                    <a:pt x="3044012" y="826604"/>
                  </a:moveTo>
                  <a:lnTo>
                    <a:pt x="3031312" y="771994"/>
                  </a:lnTo>
                  <a:lnTo>
                    <a:pt x="3011868" y="688314"/>
                  </a:lnTo>
                  <a:lnTo>
                    <a:pt x="2997022" y="759929"/>
                  </a:lnTo>
                  <a:lnTo>
                    <a:pt x="2523706" y="189090"/>
                  </a:lnTo>
                  <a:lnTo>
                    <a:pt x="2625179" y="66713"/>
                  </a:lnTo>
                  <a:lnTo>
                    <a:pt x="2640025" y="138303"/>
                  </a:lnTo>
                  <a:lnTo>
                    <a:pt x="2659469" y="54610"/>
                  </a:lnTo>
                  <a:lnTo>
                    <a:pt x="2672156" y="0"/>
                  </a:lnTo>
                  <a:lnTo>
                    <a:pt x="2542235" y="57277"/>
                  </a:lnTo>
                  <a:lnTo>
                    <a:pt x="2615425" y="58547"/>
                  </a:lnTo>
                  <a:lnTo>
                    <a:pt x="2515451" y="179133"/>
                  </a:lnTo>
                  <a:lnTo>
                    <a:pt x="2367356" y="508"/>
                  </a:lnTo>
                  <a:lnTo>
                    <a:pt x="2357704" y="8636"/>
                  </a:lnTo>
                  <a:lnTo>
                    <a:pt x="2507246" y="189039"/>
                  </a:lnTo>
                  <a:lnTo>
                    <a:pt x="2134489" y="638683"/>
                  </a:lnTo>
                  <a:lnTo>
                    <a:pt x="1605356" y="508"/>
                  </a:lnTo>
                  <a:lnTo>
                    <a:pt x="1595704" y="8636"/>
                  </a:lnTo>
                  <a:lnTo>
                    <a:pt x="2126246" y="648627"/>
                  </a:lnTo>
                  <a:lnTo>
                    <a:pt x="1985848" y="817981"/>
                  </a:lnTo>
                  <a:lnTo>
                    <a:pt x="1995500" y="826096"/>
                  </a:lnTo>
                  <a:lnTo>
                    <a:pt x="2134451" y="658520"/>
                  </a:lnTo>
                  <a:lnTo>
                    <a:pt x="2225294" y="768096"/>
                  </a:lnTo>
                  <a:lnTo>
                    <a:pt x="2152091" y="769366"/>
                  </a:lnTo>
                  <a:lnTo>
                    <a:pt x="2282012" y="826604"/>
                  </a:lnTo>
                  <a:lnTo>
                    <a:pt x="2269312" y="771994"/>
                  </a:lnTo>
                  <a:lnTo>
                    <a:pt x="2249881" y="688314"/>
                  </a:lnTo>
                  <a:lnTo>
                    <a:pt x="2235022" y="759929"/>
                  </a:lnTo>
                  <a:lnTo>
                    <a:pt x="2142693" y="648589"/>
                  </a:lnTo>
                  <a:lnTo>
                    <a:pt x="2515489" y="198983"/>
                  </a:lnTo>
                  <a:lnTo>
                    <a:pt x="2987294" y="768096"/>
                  </a:lnTo>
                  <a:lnTo>
                    <a:pt x="2914091" y="769366"/>
                  </a:lnTo>
                  <a:lnTo>
                    <a:pt x="3044012" y="826604"/>
                  </a:lnTo>
                  <a:close/>
                </a:path>
                <a:path w="4720590" h="826770">
                  <a:moveTo>
                    <a:pt x="3882212" y="826604"/>
                  </a:moveTo>
                  <a:lnTo>
                    <a:pt x="3869512" y="771994"/>
                  </a:lnTo>
                  <a:lnTo>
                    <a:pt x="3850081" y="688314"/>
                  </a:lnTo>
                  <a:lnTo>
                    <a:pt x="3835222" y="759929"/>
                  </a:lnTo>
                  <a:lnTo>
                    <a:pt x="3205556" y="508"/>
                  </a:lnTo>
                  <a:lnTo>
                    <a:pt x="3195904" y="8636"/>
                  </a:lnTo>
                  <a:lnTo>
                    <a:pt x="3825494" y="768096"/>
                  </a:lnTo>
                  <a:lnTo>
                    <a:pt x="3752291" y="769366"/>
                  </a:lnTo>
                  <a:lnTo>
                    <a:pt x="3882212" y="826604"/>
                  </a:lnTo>
                  <a:close/>
                </a:path>
                <a:path w="4720590" h="826770">
                  <a:moveTo>
                    <a:pt x="4720412" y="826604"/>
                  </a:moveTo>
                  <a:lnTo>
                    <a:pt x="4707712" y="771994"/>
                  </a:lnTo>
                  <a:lnTo>
                    <a:pt x="4688281" y="688314"/>
                  </a:lnTo>
                  <a:lnTo>
                    <a:pt x="4673422" y="759929"/>
                  </a:lnTo>
                  <a:lnTo>
                    <a:pt x="4043756" y="508"/>
                  </a:lnTo>
                  <a:lnTo>
                    <a:pt x="4033977" y="8636"/>
                  </a:lnTo>
                  <a:lnTo>
                    <a:pt x="4663694" y="768096"/>
                  </a:lnTo>
                  <a:lnTo>
                    <a:pt x="4590491" y="769366"/>
                  </a:lnTo>
                  <a:lnTo>
                    <a:pt x="4720412" y="826604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62352" y="468795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733" y="5812346"/>
            <a:ext cx="1784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33752" y="5898140"/>
            <a:ext cx="35623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85250" y="6127814"/>
            <a:ext cx="895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07941" y="6147626"/>
            <a:ext cx="929005" cy="68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0705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7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98194" y="6157409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11220" y="468795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80205" y="468795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03546" y="468795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210425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298" y="5177662"/>
            <a:ext cx="8667115" cy="1075690"/>
          </a:xfrm>
          <a:custGeom>
            <a:avLst/>
            <a:gdLst/>
            <a:ahLst/>
            <a:cxnLst/>
            <a:rect l="l" t="t" r="r" b="b"/>
            <a:pathLst>
              <a:path w="8667115" h="1075689">
                <a:moveTo>
                  <a:pt x="8666670" y="980198"/>
                </a:moveTo>
                <a:lnTo>
                  <a:pt x="8476297" y="884682"/>
                </a:lnTo>
                <a:lnTo>
                  <a:pt x="8476196" y="960882"/>
                </a:lnTo>
                <a:lnTo>
                  <a:pt x="88" y="948817"/>
                </a:lnTo>
                <a:lnTo>
                  <a:pt x="25" y="986917"/>
                </a:lnTo>
                <a:lnTo>
                  <a:pt x="8476145" y="998982"/>
                </a:lnTo>
                <a:lnTo>
                  <a:pt x="8476043" y="1075182"/>
                </a:lnTo>
                <a:lnTo>
                  <a:pt x="8628913" y="999007"/>
                </a:lnTo>
                <a:lnTo>
                  <a:pt x="8666670" y="980198"/>
                </a:lnTo>
                <a:close/>
              </a:path>
              <a:path w="8667115" h="1075689">
                <a:moveTo>
                  <a:pt x="8666670" y="94615"/>
                </a:moveTo>
                <a:lnTo>
                  <a:pt x="8629510" y="76200"/>
                </a:lnTo>
                <a:lnTo>
                  <a:pt x="8475789" y="0"/>
                </a:lnTo>
                <a:lnTo>
                  <a:pt x="8476094" y="76276"/>
                </a:lnTo>
                <a:lnTo>
                  <a:pt x="0" y="104902"/>
                </a:lnTo>
                <a:lnTo>
                  <a:pt x="127" y="143002"/>
                </a:lnTo>
                <a:lnTo>
                  <a:pt x="8476247" y="114376"/>
                </a:lnTo>
                <a:lnTo>
                  <a:pt x="8476551" y="190500"/>
                </a:lnTo>
                <a:lnTo>
                  <a:pt x="8666670" y="94615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Selective</a:t>
            </a:r>
            <a:r>
              <a:rPr spc="-120" dirty="0"/>
              <a:t> </a:t>
            </a:r>
            <a:r>
              <a:rPr spc="-45" dirty="0"/>
              <a:t>Repeat</a:t>
            </a:r>
            <a:r>
              <a:rPr spc="-175" dirty="0"/>
              <a:t> </a:t>
            </a:r>
            <a:r>
              <a:rPr spc="-10" dirty="0"/>
              <a:t>Counters</a:t>
            </a:r>
          </a:p>
        </p:txBody>
      </p:sp>
      <p:sp>
        <p:nvSpPr>
          <p:cNvPr id="4" name="object 4"/>
          <p:cNvSpPr/>
          <p:nvPr/>
        </p:nvSpPr>
        <p:spPr>
          <a:xfrm>
            <a:off x="229298" y="3731386"/>
            <a:ext cx="8667115" cy="1050925"/>
          </a:xfrm>
          <a:custGeom>
            <a:avLst/>
            <a:gdLst/>
            <a:ahLst/>
            <a:cxnLst/>
            <a:rect l="l" t="t" r="r" b="b"/>
            <a:pathLst>
              <a:path w="8667115" h="1050925">
                <a:moveTo>
                  <a:pt x="8666670" y="955802"/>
                </a:moveTo>
                <a:lnTo>
                  <a:pt x="8476297" y="860298"/>
                </a:lnTo>
                <a:lnTo>
                  <a:pt x="8476196" y="936472"/>
                </a:lnTo>
                <a:lnTo>
                  <a:pt x="88" y="924433"/>
                </a:lnTo>
                <a:lnTo>
                  <a:pt x="25" y="962533"/>
                </a:lnTo>
                <a:lnTo>
                  <a:pt x="8476145" y="974572"/>
                </a:lnTo>
                <a:lnTo>
                  <a:pt x="8476043" y="1050798"/>
                </a:lnTo>
                <a:lnTo>
                  <a:pt x="8628951" y="974598"/>
                </a:lnTo>
                <a:lnTo>
                  <a:pt x="8666670" y="955802"/>
                </a:lnTo>
                <a:close/>
              </a:path>
              <a:path w="8667115" h="1050925">
                <a:moveTo>
                  <a:pt x="8666670" y="94615"/>
                </a:moveTo>
                <a:lnTo>
                  <a:pt x="8629510" y="76200"/>
                </a:lnTo>
                <a:lnTo>
                  <a:pt x="8475789" y="0"/>
                </a:lnTo>
                <a:lnTo>
                  <a:pt x="8476094" y="76276"/>
                </a:lnTo>
                <a:lnTo>
                  <a:pt x="0" y="104902"/>
                </a:lnTo>
                <a:lnTo>
                  <a:pt x="127" y="143002"/>
                </a:lnTo>
                <a:lnTo>
                  <a:pt x="8476247" y="114376"/>
                </a:lnTo>
                <a:lnTo>
                  <a:pt x="8476551" y="190500"/>
                </a:lnTo>
                <a:lnTo>
                  <a:pt x="8666670" y="94615"/>
                </a:lnTo>
                <a:close/>
              </a:path>
            </a:pathLst>
          </a:custGeom>
          <a:solidFill>
            <a:srgbClr val="CC97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33" y="4345051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33" y="1584618"/>
            <a:ext cx="8960485" cy="25165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787400" marR="0" lvl="0" indent="-34290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general,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range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follow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(Ex: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N=4,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i=3)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87400" marR="0" lvl="0" indent="-34290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followed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(i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-N+1)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retransmission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87400" marR="0" lvl="0" indent="-34290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followed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last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(i+N)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874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+N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lost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87400" marR="0" lvl="0" indent="-34290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differentiate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-N+1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...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87400" marR="0" lvl="0" indent="-34290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These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2N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differentiated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using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2N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87400" marR="0" lvl="0" indent="-342900" defTabSz="91440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78740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Selective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Repeat,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should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choose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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ts val="2130"/>
              </a:lnSpc>
              <a:spcBef>
                <a:spcPts val="15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5080" lvl="0" indent="0" algn="r" defTabSz="914400" eaLnBrk="1" fontAlgn="auto" latinLnBrk="0" hangingPunct="1">
              <a:lnSpc>
                <a:spcPts val="21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5250" y="4660519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9054" y="3831844"/>
            <a:ext cx="2066925" cy="855980"/>
            <a:chOff x="309054" y="3831844"/>
            <a:chExt cx="2066925" cy="855980"/>
          </a:xfrm>
        </p:grpSpPr>
        <p:sp>
          <p:nvSpPr>
            <p:cNvPr id="9" name="object 9"/>
            <p:cNvSpPr/>
            <p:nvPr/>
          </p:nvSpPr>
          <p:spPr>
            <a:xfrm>
              <a:off x="309054" y="3831844"/>
              <a:ext cx="686435" cy="826135"/>
            </a:xfrm>
            <a:custGeom>
              <a:avLst/>
              <a:gdLst/>
              <a:ahLst/>
              <a:cxnLst/>
              <a:rect l="l" t="t" r="r" b="b"/>
              <a:pathLst>
                <a:path w="686435" h="826135">
                  <a:moveTo>
                    <a:pt x="629600" y="767600"/>
                  </a:moveTo>
                  <a:lnTo>
                    <a:pt x="556437" y="768857"/>
                  </a:lnTo>
                  <a:lnTo>
                    <a:pt x="686371" y="826134"/>
                  </a:lnTo>
                  <a:lnTo>
                    <a:pt x="673669" y="771524"/>
                  </a:lnTo>
                  <a:lnTo>
                    <a:pt x="632853" y="771524"/>
                  </a:lnTo>
                  <a:lnTo>
                    <a:pt x="629600" y="767600"/>
                  </a:lnTo>
                  <a:close/>
                </a:path>
                <a:path w="686435" h="826135">
                  <a:moveTo>
                    <a:pt x="637743" y="767460"/>
                  </a:moveTo>
                  <a:lnTo>
                    <a:pt x="629600" y="767600"/>
                  </a:lnTo>
                  <a:lnTo>
                    <a:pt x="632853" y="771524"/>
                  </a:lnTo>
                  <a:lnTo>
                    <a:pt x="637743" y="767460"/>
                  </a:lnTo>
                  <a:close/>
                </a:path>
                <a:path w="686435" h="826135">
                  <a:moveTo>
                    <a:pt x="654202" y="687831"/>
                  </a:moveTo>
                  <a:lnTo>
                    <a:pt x="639391" y="759487"/>
                  </a:lnTo>
                  <a:lnTo>
                    <a:pt x="642632" y="763396"/>
                  </a:lnTo>
                  <a:lnTo>
                    <a:pt x="632853" y="771524"/>
                  </a:lnTo>
                  <a:lnTo>
                    <a:pt x="673669" y="771524"/>
                  </a:lnTo>
                  <a:lnTo>
                    <a:pt x="654202" y="687831"/>
                  </a:lnTo>
                  <a:close/>
                </a:path>
                <a:path w="686435" h="826135">
                  <a:moveTo>
                    <a:pt x="9778" y="0"/>
                  </a:moveTo>
                  <a:lnTo>
                    <a:pt x="0" y="8127"/>
                  </a:lnTo>
                  <a:lnTo>
                    <a:pt x="629600" y="767600"/>
                  </a:lnTo>
                  <a:lnTo>
                    <a:pt x="637743" y="767460"/>
                  </a:lnTo>
                  <a:lnTo>
                    <a:pt x="639391" y="759487"/>
                  </a:lnTo>
                  <a:lnTo>
                    <a:pt x="9778" y="0"/>
                  </a:lnTo>
                  <a:close/>
                </a:path>
                <a:path w="686435" h="826135">
                  <a:moveTo>
                    <a:pt x="639391" y="759487"/>
                  </a:moveTo>
                  <a:lnTo>
                    <a:pt x="637743" y="767460"/>
                  </a:lnTo>
                  <a:lnTo>
                    <a:pt x="642632" y="763396"/>
                  </a:lnTo>
                  <a:lnTo>
                    <a:pt x="639391" y="759487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53361" y="4392930"/>
              <a:ext cx="609600" cy="281940"/>
            </a:xfrm>
            <a:custGeom>
              <a:avLst/>
              <a:gdLst/>
              <a:ahLst/>
              <a:cxnLst/>
              <a:rect l="l" t="t" r="r" b="b"/>
              <a:pathLst>
                <a:path w="609600" h="281939">
                  <a:moveTo>
                    <a:pt x="609600" y="0"/>
                  </a:moveTo>
                  <a:lnTo>
                    <a:pt x="0" y="0"/>
                  </a:lnTo>
                  <a:lnTo>
                    <a:pt x="0" y="281940"/>
                  </a:lnTo>
                  <a:lnTo>
                    <a:pt x="609600" y="28194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53361" y="4392930"/>
              <a:ext cx="609600" cy="281940"/>
            </a:xfrm>
            <a:custGeom>
              <a:avLst/>
              <a:gdLst/>
              <a:ahLst/>
              <a:cxnLst/>
              <a:rect l="l" t="t" r="r" b="b"/>
              <a:pathLst>
                <a:path w="609600" h="281939">
                  <a:moveTo>
                    <a:pt x="0" y="281940"/>
                  </a:moveTo>
                  <a:lnTo>
                    <a:pt x="609600" y="281940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281940"/>
                  </a:lnTo>
                  <a:close/>
                </a:path>
              </a:pathLst>
            </a:custGeom>
            <a:ln w="25399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79473" y="4449826"/>
            <a:ext cx="356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NAK</a:t>
            </a: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92861" y="3532885"/>
          <a:ext cx="4003675" cy="28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2540"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03733" y="499300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75217" y="5246319"/>
            <a:ext cx="89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92861" y="4977638"/>
          <a:ext cx="4003675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marL="2540"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95D1F"/>
                      </a:solidFill>
                      <a:prstDash val="solid"/>
                    </a:lnL>
                    <a:lnR w="28575">
                      <a:solidFill>
                        <a:srgbClr val="295D1F"/>
                      </a:solidFill>
                      <a:prstDash val="solid"/>
                    </a:lnR>
                    <a:lnT w="28575">
                      <a:solidFill>
                        <a:srgbClr val="295D1F"/>
                      </a:solidFill>
                      <a:prstDash val="solid"/>
                    </a:lnT>
                    <a:lnB w="28575">
                      <a:solidFill>
                        <a:srgbClr val="295D1F"/>
                      </a:solidFill>
                      <a:prstDash val="solid"/>
                    </a:lnB>
                    <a:solidFill>
                      <a:srgbClr val="3A81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1740661" y="5809741"/>
            <a:ext cx="545465" cy="322580"/>
            <a:chOff x="1740661" y="5809741"/>
            <a:chExt cx="545465" cy="322580"/>
          </a:xfrm>
        </p:grpSpPr>
        <p:sp>
          <p:nvSpPr>
            <p:cNvPr id="18" name="object 18"/>
            <p:cNvSpPr/>
            <p:nvPr/>
          </p:nvSpPr>
          <p:spPr>
            <a:xfrm>
              <a:off x="1753361" y="5822441"/>
              <a:ext cx="520065" cy="297180"/>
            </a:xfrm>
            <a:custGeom>
              <a:avLst/>
              <a:gdLst/>
              <a:ahLst/>
              <a:cxnLst/>
              <a:rect l="l" t="t" r="r" b="b"/>
              <a:pathLst>
                <a:path w="520064" h="297179">
                  <a:moveTo>
                    <a:pt x="519684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519684" y="297179"/>
                  </a:lnTo>
                  <a:lnTo>
                    <a:pt x="519684" y="0"/>
                  </a:lnTo>
                  <a:close/>
                </a:path>
              </a:pathLst>
            </a:custGeom>
            <a:solidFill>
              <a:srgbClr val="E1C9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753361" y="5822441"/>
              <a:ext cx="520065" cy="297180"/>
            </a:xfrm>
            <a:custGeom>
              <a:avLst/>
              <a:gdLst/>
              <a:ahLst/>
              <a:cxnLst/>
              <a:rect l="l" t="t" r="r" b="b"/>
              <a:pathLst>
                <a:path w="520064" h="297179">
                  <a:moveTo>
                    <a:pt x="0" y="297179"/>
                  </a:moveTo>
                  <a:lnTo>
                    <a:pt x="519684" y="297179"/>
                  </a:lnTo>
                  <a:lnTo>
                    <a:pt x="519684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25399">
              <a:solidFill>
                <a:srgbClr val="A6937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29894" y="3831844"/>
            <a:ext cx="4099560" cy="830580"/>
            <a:chOff x="929894" y="3831844"/>
            <a:chExt cx="4099560" cy="830580"/>
          </a:xfrm>
        </p:grpSpPr>
        <p:sp>
          <p:nvSpPr>
            <p:cNvPr id="21" name="object 21"/>
            <p:cNvSpPr/>
            <p:nvPr/>
          </p:nvSpPr>
          <p:spPr>
            <a:xfrm>
              <a:off x="942594" y="408508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86474" y="0"/>
                  </a:moveTo>
                  <a:lnTo>
                    <a:pt x="138684" y="86741"/>
                  </a:lnTo>
                  <a:lnTo>
                    <a:pt x="107251" y="34290"/>
                  </a:lnTo>
                  <a:lnTo>
                    <a:pt x="93891" y="94488"/>
                  </a:lnTo>
                  <a:lnTo>
                    <a:pt x="4749" y="34290"/>
                  </a:lnTo>
                  <a:lnTo>
                    <a:pt x="59410" y="113919"/>
                  </a:lnTo>
                  <a:lnTo>
                    <a:pt x="0" y="128905"/>
                  </a:lnTo>
                  <a:lnTo>
                    <a:pt x="47790" y="176149"/>
                  </a:lnTo>
                  <a:lnTo>
                    <a:pt x="1727" y="218186"/>
                  </a:lnTo>
                  <a:lnTo>
                    <a:pt x="72771" y="208407"/>
                  </a:lnTo>
                  <a:lnTo>
                    <a:pt x="61150" y="263525"/>
                  </a:lnTo>
                  <a:lnTo>
                    <a:pt x="99072" y="233807"/>
                  </a:lnTo>
                  <a:lnTo>
                    <a:pt x="108953" y="323088"/>
                  </a:lnTo>
                  <a:lnTo>
                    <a:pt x="135242" y="223393"/>
                  </a:lnTo>
                  <a:lnTo>
                    <a:pt x="170103" y="295275"/>
                  </a:lnTo>
                  <a:lnTo>
                    <a:pt x="180035" y="216281"/>
                  </a:lnTo>
                  <a:lnTo>
                    <a:pt x="233006" y="270637"/>
                  </a:lnTo>
                  <a:lnTo>
                    <a:pt x="216204" y="193548"/>
                  </a:lnTo>
                  <a:lnTo>
                    <a:pt x="277368" y="198755"/>
                  </a:lnTo>
                  <a:lnTo>
                    <a:pt x="226098" y="156718"/>
                  </a:lnTo>
                  <a:lnTo>
                    <a:pt x="270903" y="121666"/>
                  </a:lnTo>
                  <a:lnTo>
                    <a:pt x="214477" y="109474"/>
                  </a:lnTo>
                  <a:lnTo>
                    <a:pt x="236016" y="66675"/>
                  </a:lnTo>
                  <a:lnTo>
                    <a:pt x="181762" y="79629"/>
                  </a:lnTo>
                  <a:lnTo>
                    <a:pt x="1864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42594" y="4085082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38684" y="86741"/>
                  </a:moveTo>
                  <a:lnTo>
                    <a:pt x="186474" y="0"/>
                  </a:lnTo>
                  <a:lnTo>
                    <a:pt x="181762" y="79629"/>
                  </a:lnTo>
                  <a:lnTo>
                    <a:pt x="236016" y="66675"/>
                  </a:lnTo>
                  <a:lnTo>
                    <a:pt x="214477" y="109474"/>
                  </a:lnTo>
                  <a:lnTo>
                    <a:pt x="270903" y="121666"/>
                  </a:lnTo>
                  <a:lnTo>
                    <a:pt x="226098" y="156718"/>
                  </a:lnTo>
                  <a:lnTo>
                    <a:pt x="277368" y="198755"/>
                  </a:lnTo>
                  <a:lnTo>
                    <a:pt x="216204" y="193548"/>
                  </a:lnTo>
                  <a:lnTo>
                    <a:pt x="233006" y="270637"/>
                  </a:lnTo>
                  <a:lnTo>
                    <a:pt x="180035" y="216281"/>
                  </a:lnTo>
                  <a:lnTo>
                    <a:pt x="170103" y="295275"/>
                  </a:lnTo>
                  <a:lnTo>
                    <a:pt x="135242" y="223393"/>
                  </a:lnTo>
                  <a:lnTo>
                    <a:pt x="108953" y="323088"/>
                  </a:lnTo>
                  <a:lnTo>
                    <a:pt x="99072" y="233807"/>
                  </a:lnTo>
                  <a:lnTo>
                    <a:pt x="61150" y="263525"/>
                  </a:lnTo>
                  <a:lnTo>
                    <a:pt x="72771" y="208407"/>
                  </a:lnTo>
                  <a:lnTo>
                    <a:pt x="1727" y="218186"/>
                  </a:lnTo>
                  <a:lnTo>
                    <a:pt x="47790" y="176149"/>
                  </a:lnTo>
                  <a:lnTo>
                    <a:pt x="0" y="128905"/>
                  </a:lnTo>
                  <a:lnTo>
                    <a:pt x="59410" y="113919"/>
                  </a:lnTo>
                  <a:lnTo>
                    <a:pt x="4749" y="34290"/>
                  </a:lnTo>
                  <a:lnTo>
                    <a:pt x="93891" y="94488"/>
                  </a:lnTo>
                  <a:lnTo>
                    <a:pt x="107251" y="34290"/>
                  </a:lnTo>
                  <a:lnTo>
                    <a:pt x="138684" y="86741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066482" y="3831843"/>
              <a:ext cx="3963035" cy="830580"/>
            </a:xfrm>
            <a:custGeom>
              <a:avLst/>
              <a:gdLst/>
              <a:ahLst/>
              <a:cxnLst/>
              <a:rect l="l" t="t" r="r" b="b"/>
              <a:pathLst>
                <a:path w="3963035" h="830579">
                  <a:moveTo>
                    <a:pt x="686371" y="826135"/>
                  </a:moveTo>
                  <a:lnTo>
                    <a:pt x="673684" y="771525"/>
                  </a:lnTo>
                  <a:lnTo>
                    <a:pt x="654240" y="687832"/>
                  </a:lnTo>
                  <a:lnTo>
                    <a:pt x="639394" y="759434"/>
                  </a:lnTo>
                  <a:lnTo>
                    <a:pt x="9779" y="0"/>
                  </a:lnTo>
                  <a:lnTo>
                    <a:pt x="0" y="8128"/>
                  </a:lnTo>
                  <a:lnTo>
                    <a:pt x="629640" y="767600"/>
                  </a:lnTo>
                  <a:lnTo>
                    <a:pt x="556450" y="768858"/>
                  </a:lnTo>
                  <a:lnTo>
                    <a:pt x="686371" y="826135"/>
                  </a:lnTo>
                  <a:close/>
                </a:path>
                <a:path w="3963035" h="830579">
                  <a:moveTo>
                    <a:pt x="2286571" y="826135"/>
                  </a:moveTo>
                  <a:lnTo>
                    <a:pt x="2273884" y="771525"/>
                  </a:lnTo>
                  <a:lnTo>
                    <a:pt x="2254440" y="687832"/>
                  </a:lnTo>
                  <a:lnTo>
                    <a:pt x="2239594" y="759434"/>
                  </a:lnTo>
                  <a:lnTo>
                    <a:pt x="1801685" y="231305"/>
                  </a:lnTo>
                  <a:lnTo>
                    <a:pt x="1934794" y="70777"/>
                  </a:lnTo>
                  <a:lnTo>
                    <a:pt x="1949640" y="142367"/>
                  </a:lnTo>
                  <a:lnTo>
                    <a:pt x="1969084" y="58674"/>
                  </a:lnTo>
                  <a:lnTo>
                    <a:pt x="1981771" y="4064"/>
                  </a:lnTo>
                  <a:lnTo>
                    <a:pt x="1851850" y="61341"/>
                  </a:lnTo>
                  <a:lnTo>
                    <a:pt x="1925040" y="62611"/>
                  </a:lnTo>
                  <a:lnTo>
                    <a:pt x="1793443" y="221361"/>
                  </a:lnTo>
                  <a:lnTo>
                    <a:pt x="1609915" y="0"/>
                  </a:lnTo>
                  <a:lnTo>
                    <a:pt x="1600263" y="8128"/>
                  </a:lnTo>
                  <a:lnTo>
                    <a:pt x="1785226" y="231267"/>
                  </a:lnTo>
                  <a:lnTo>
                    <a:pt x="1412481" y="680910"/>
                  </a:lnTo>
                  <a:lnTo>
                    <a:pt x="847915" y="0"/>
                  </a:lnTo>
                  <a:lnTo>
                    <a:pt x="838263" y="8128"/>
                  </a:lnTo>
                  <a:lnTo>
                    <a:pt x="1404226" y="690867"/>
                  </a:lnTo>
                  <a:lnTo>
                    <a:pt x="1295463" y="822071"/>
                  </a:lnTo>
                  <a:lnTo>
                    <a:pt x="1305115" y="830199"/>
                  </a:lnTo>
                  <a:lnTo>
                    <a:pt x="1412430" y="700773"/>
                  </a:lnTo>
                  <a:lnTo>
                    <a:pt x="1467840" y="767600"/>
                  </a:lnTo>
                  <a:lnTo>
                    <a:pt x="1394650" y="768858"/>
                  </a:lnTo>
                  <a:lnTo>
                    <a:pt x="1524571" y="826135"/>
                  </a:lnTo>
                  <a:lnTo>
                    <a:pt x="1511884" y="771525"/>
                  </a:lnTo>
                  <a:lnTo>
                    <a:pt x="1492440" y="687832"/>
                  </a:lnTo>
                  <a:lnTo>
                    <a:pt x="1477594" y="759434"/>
                  </a:lnTo>
                  <a:lnTo>
                    <a:pt x="1420685" y="690816"/>
                  </a:lnTo>
                  <a:lnTo>
                    <a:pt x="1793468" y="241211"/>
                  </a:lnTo>
                  <a:lnTo>
                    <a:pt x="2229840" y="767600"/>
                  </a:lnTo>
                  <a:lnTo>
                    <a:pt x="2156650" y="768858"/>
                  </a:lnTo>
                  <a:lnTo>
                    <a:pt x="2286571" y="826135"/>
                  </a:lnTo>
                  <a:close/>
                </a:path>
                <a:path w="3963035" h="830579">
                  <a:moveTo>
                    <a:pt x="3124771" y="826135"/>
                  </a:moveTo>
                  <a:lnTo>
                    <a:pt x="3112084" y="771525"/>
                  </a:lnTo>
                  <a:lnTo>
                    <a:pt x="3092640" y="687832"/>
                  </a:lnTo>
                  <a:lnTo>
                    <a:pt x="3077794" y="759434"/>
                  </a:lnTo>
                  <a:lnTo>
                    <a:pt x="2448115" y="0"/>
                  </a:lnTo>
                  <a:lnTo>
                    <a:pt x="2438463" y="8128"/>
                  </a:lnTo>
                  <a:lnTo>
                    <a:pt x="3068040" y="767600"/>
                  </a:lnTo>
                  <a:lnTo>
                    <a:pt x="2994850" y="768858"/>
                  </a:lnTo>
                  <a:lnTo>
                    <a:pt x="3124771" y="826135"/>
                  </a:lnTo>
                  <a:close/>
                </a:path>
                <a:path w="3963035" h="830579">
                  <a:moveTo>
                    <a:pt x="3962971" y="826135"/>
                  </a:moveTo>
                  <a:lnTo>
                    <a:pt x="3950284" y="771525"/>
                  </a:lnTo>
                  <a:lnTo>
                    <a:pt x="3930840" y="687832"/>
                  </a:lnTo>
                  <a:lnTo>
                    <a:pt x="3915994" y="759434"/>
                  </a:lnTo>
                  <a:lnTo>
                    <a:pt x="3286315" y="0"/>
                  </a:lnTo>
                  <a:lnTo>
                    <a:pt x="3276536" y="8128"/>
                  </a:lnTo>
                  <a:lnTo>
                    <a:pt x="3906240" y="767600"/>
                  </a:lnTo>
                  <a:lnTo>
                    <a:pt x="3833050" y="768858"/>
                  </a:lnTo>
                  <a:lnTo>
                    <a:pt x="3962971" y="826135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99910" y="5306567"/>
            <a:ext cx="4720590" cy="826769"/>
            <a:chOff x="299910" y="5306567"/>
            <a:chExt cx="4720590" cy="826769"/>
          </a:xfrm>
        </p:grpSpPr>
        <p:sp>
          <p:nvSpPr>
            <p:cNvPr id="25" name="object 25"/>
            <p:cNvSpPr/>
            <p:nvPr/>
          </p:nvSpPr>
          <p:spPr>
            <a:xfrm>
              <a:off x="1600961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86436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9" y="34290"/>
                  </a:lnTo>
                  <a:lnTo>
                    <a:pt x="59436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8" y="218186"/>
                  </a:lnTo>
                  <a:lnTo>
                    <a:pt x="72770" y="208470"/>
                  </a:lnTo>
                  <a:lnTo>
                    <a:pt x="61087" y="263512"/>
                  </a:lnTo>
                  <a:lnTo>
                    <a:pt x="99060" y="233743"/>
                  </a:lnTo>
                  <a:lnTo>
                    <a:pt x="108965" y="323088"/>
                  </a:lnTo>
                  <a:lnTo>
                    <a:pt x="135255" y="223393"/>
                  </a:lnTo>
                  <a:lnTo>
                    <a:pt x="170052" y="295224"/>
                  </a:lnTo>
                  <a:lnTo>
                    <a:pt x="180086" y="216242"/>
                  </a:lnTo>
                  <a:lnTo>
                    <a:pt x="233044" y="270662"/>
                  </a:lnTo>
                  <a:lnTo>
                    <a:pt x="216154" y="193586"/>
                  </a:lnTo>
                  <a:lnTo>
                    <a:pt x="277368" y="198793"/>
                  </a:lnTo>
                  <a:lnTo>
                    <a:pt x="226060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7" y="79628"/>
                  </a:lnTo>
                  <a:lnTo>
                    <a:pt x="1864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600961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38683" y="86740"/>
                  </a:moveTo>
                  <a:lnTo>
                    <a:pt x="186436" y="0"/>
                  </a:lnTo>
                  <a:lnTo>
                    <a:pt x="181737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60" y="156679"/>
                  </a:lnTo>
                  <a:lnTo>
                    <a:pt x="277368" y="198793"/>
                  </a:lnTo>
                  <a:lnTo>
                    <a:pt x="216154" y="193586"/>
                  </a:lnTo>
                  <a:lnTo>
                    <a:pt x="233044" y="270662"/>
                  </a:lnTo>
                  <a:lnTo>
                    <a:pt x="180086" y="216242"/>
                  </a:lnTo>
                  <a:lnTo>
                    <a:pt x="170052" y="295224"/>
                  </a:lnTo>
                  <a:lnTo>
                    <a:pt x="135255" y="223393"/>
                  </a:lnTo>
                  <a:lnTo>
                    <a:pt x="108965" y="323088"/>
                  </a:lnTo>
                  <a:lnTo>
                    <a:pt x="99060" y="233743"/>
                  </a:lnTo>
                  <a:lnTo>
                    <a:pt x="61087" y="263512"/>
                  </a:lnTo>
                  <a:lnTo>
                    <a:pt x="72770" y="208470"/>
                  </a:lnTo>
                  <a:lnTo>
                    <a:pt x="1778" y="218186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6" y="113931"/>
                  </a:lnTo>
                  <a:lnTo>
                    <a:pt x="4699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362962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86436" y="0"/>
                  </a:moveTo>
                  <a:lnTo>
                    <a:pt x="138683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9" y="34290"/>
                  </a:lnTo>
                  <a:lnTo>
                    <a:pt x="59436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6"/>
                  </a:lnTo>
                  <a:lnTo>
                    <a:pt x="72770" y="208470"/>
                  </a:lnTo>
                  <a:lnTo>
                    <a:pt x="61087" y="263512"/>
                  </a:lnTo>
                  <a:lnTo>
                    <a:pt x="99060" y="233743"/>
                  </a:lnTo>
                  <a:lnTo>
                    <a:pt x="108965" y="323088"/>
                  </a:lnTo>
                  <a:lnTo>
                    <a:pt x="135255" y="223393"/>
                  </a:lnTo>
                  <a:lnTo>
                    <a:pt x="170052" y="295224"/>
                  </a:lnTo>
                  <a:lnTo>
                    <a:pt x="180086" y="216242"/>
                  </a:lnTo>
                  <a:lnTo>
                    <a:pt x="233044" y="270662"/>
                  </a:lnTo>
                  <a:lnTo>
                    <a:pt x="216154" y="193586"/>
                  </a:lnTo>
                  <a:lnTo>
                    <a:pt x="277368" y="198793"/>
                  </a:lnTo>
                  <a:lnTo>
                    <a:pt x="226060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7" y="79628"/>
                  </a:lnTo>
                  <a:lnTo>
                    <a:pt x="1864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362962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4" h="323214">
                  <a:moveTo>
                    <a:pt x="138683" y="86740"/>
                  </a:moveTo>
                  <a:lnTo>
                    <a:pt x="186436" y="0"/>
                  </a:lnTo>
                  <a:lnTo>
                    <a:pt x="181737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60" y="156679"/>
                  </a:lnTo>
                  <a:lnTo>
                    <a:pt x="277368" y="198793"/>
                  </a:lnTo>
                  <a:lnTo>
                    <a:pt x="216154" y="193586"/>
                  </a:lnTo>
                  <a:lnTo>
                    <a:pt x="233044" y="270662"/>
                  </a:lnTo>
                  <a:lnTo>
                    <a:pt x="180086" y="216242"/>
                  </a:lnTo>
                  <a:lnTo>
                    <a:pt x="170052" y="295224"/>
                  </a:lnTo>
                  <a:lnTo>
                    <a:pt x="135255" y="223393"/>
                  </a:lnTo>
                  <a:lnTo>
                    <a:pt x="108965" y="323088"/>
                  </a:lnTo>
                  <a:lnTo>
                    <a:pt x="99060" y="233743"/>
                  </a:lnTo>
                  <a:lnTo>
                    <a:pt x="61087" y="263512"/>
                  </a:lnTo>
                  <a:lnTo>
                    <a:pt x="72770" y="208470"/>
                  </a:lnTo>
                  <a:lnTo>
                    <a:pt x="1777" y="218186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6" y="113931"/>
                  </a:lnTo>
                  <a:lnTo>
                    <a:pt x="4699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3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201162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86436" y="0"/>
                  </a:moveTo>
                  <a:lnTo>
                    <a:pt x="138684" y="86740"/>
                  </a:lnTo>
                  <a:lnTo>
                    <a:pt x="107187" y="34290"/>
                  </a:lnTo>
                  <a:lnTo>
                    <a:pt x="93852" y="94487"/>
                  </a:lnTo>
                  <a:lnTo>
                    <a:pt x="4699" y="34290"/>
                  </a:lnTo>
                  <a:lnTo>
                    <a:pt x="59436" y="113931"/>
                  </a:lnTo>
                  <a:lnTo>
                    <a:pt x="0" y="128866"/>
                  </a:lnTo>
                  <a:lnTo>
                    <a:pt x="47751" y="176123"/>
                  </a:lnTo>
                  <a:lnTo>
                    <a:pt x="1777" y="218186"/>
                  </a:lnTo>
                  <a:lnTo>
                    <a:pt x="72771" y="208470"/>
                  </a:lnTo>
                  <a:lnTo>
                    <a:pt x="61087" y="263512"/>
                  </a:lnTo>
                  <a:lnTo>
                    <a:pt x="99060" y="233743"/>
                  </a:lnTo>
                  <a:lnTo>
                    <a:pt x="108965" y="323088"/>
                  </a:lnTo>
                  <a:lnTo>
                    <a:pt x="135254" y="223393"/>
                  </a:lnTo>
                  <a:lnTo>
                    <a:pt x="170052" y="295224"/>
                  </a:lnTo>
                  <a:lnTo>
                    <a:pt x="180086" y="216242"/>
                  </a:lnTo>
                  <a:lnTo>
                    <a:pt x="233045" y="270662"/>
                  </a:lnTo>
                  <a:lnTo>
                    <a:pt x="216153" y="193586"/>
                  </a:lnTo>
                  <a:lnTo>
                    <a:pt x="277367" y="198793"/>
                  </a:lnTo>
                  <a:lnTo>
                    <a:pt x="226060" y="156679"/>
                  </a:lnTo>
                  <a:lnTo>
                    <a:pt x="270890" y="121716"/>
                  </a:lnTo>
                  <a:lnTo>
                    <a:pt x="214502" y="109410"/>
                  </a:lnTo>
                  <a:lnTo>
                    <a:pt x="235965" y="66675"/>
                  </a:lnTo>
                  <a:lnTo>
                    <a:pt x="181737" y="79628"/>
                  </a:lnTo>
                  <a:lnTo>
                    <a:pt x="1864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201162" y="5485637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138684" y="86740"/>
                  </a:moveTo>
                  <a:lnTo>
                    <a:pt x="186436" y="0"/>
                  </a:lnTo>
                  <a:lnTo>
                    <a:pt x="181737" y="79628"/>
                  </a:lnTo>
                  <a:lnTo>
                    <a:pt x="235965" y="66675"/>
                  </a:lnTo>
                  <a:lnTo>
                    <a:pt x="214502" y="109410"/>
                  </a:lnTo>
                  <a:lnTo>
                    <a:pt x="270890" y="121716"/>
                  </a:lnTo>
                  <a:lnTo>
                    <a:pt x="226060" y="156679"/>
                  </a:lnTo>
                  <a:lnTo>
                    <a:pt x="277367" y="198793"/>
                  </a:lnTo>
                  <a:lnTo>
                    <a:pt x="216153" y="193586"/>
                  </a:lnTo>
                  <a:lnTo>
                    <a:pt x="233045" y="270662"/>
                  </a:lnTo>
                  <a:lnTo>
                    <a:pt x="180086" y="216242"/>
                  </a:lnTo>
                  <a:lnTo>
                    <a:pt x="170052" y="295224"/>
                  </a:lnTo>
                  <a:lnTo>
                    <a:pt x="135254" y="223393"/>
                  </a:lnTo>
                  <a:lnTo>
                    <a:pt x="108965" y="323088"/>
                  </a:lnTo>
                  <a:lnTo>
                    <a:pt x="99060" y="233743"/>
                  </a:lnTo>
                  <a:lnTo>
                    <a:pt x="61087" y="263512"/>
                  </a:lnTo>
                  <a:lnTo>
                    <a:pt x="72771" y="208470"/>
                  </a:lnTo>
                  <a:lnTo>
                    <a:pt x="1777" y="218186"/>
                  </a:lnTo>
                  <a:lnTo>
                    <a:pt x="47751" y="176123"/>
                  </a:lnTo>
                  <a:lnTo>
                    <a:pt x="0" y="128866"/>
                  </a:lnTo>
                  <a:lnTo>
                    <a:pt x="59436" y="113931"/>
                  </a:lnTo>
                  <a:lnTo>
                    <a:pt x="4699" y="34290"/>
                  </a:lnTo>
                  <a:lnTo>
                    <a:pt x="93852" y="94487"/>
                  </a:lnTo>
                  <a:lnTo>
                    <a:pt x="107187" y="34290"/>
                  </a:lnTo>
                  <a:lnTo>
                    <a:pt x="138684" y="86740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99897" y="5306567"/>
              <a:ext cx="4720590" cy="826769"/>
            </a:xfrm>
            <a:custGeom>
              <a:avLst/>
              <a:gdLst/>
              <a:ahLst/>
              <a:cxnLst/>
              <a:rect l="l" t="t" r="r" b="b"/>
              <a:pathLst>
                <a:path w="4720590" h="826770">
                  <a:moveTo>
                    <a:pt x="686384" y="826604"/>
                  </a:moveTo>
                  <a:lnTo>
                    <a:pt x="673671" y="771994"/>
                  </a:lnTo>
                  <a:lnTo>
                    <a:pt x="654215" y="688314"/>
                  </a:lnTo>
                  <a:lnTo>
                    <a:pt x="639394" y="759980"/>
                  </a:lnTo>
                  <a:lnTo>
                    <a:pt x="9791" y="508"/>
                  </a:lnTo>
                  <a:lnTo>
                    <a:pt x="0" y="8636"/>
                  </a:lnTo>
                  <a:lnTo>
                    <a:pt x="629615" y="768096"/>
                  </a:lnTo>
                  <a:lnTo>
                    <a:pt x="556450" y="769366"/>
                  </a:lnTo>
                  <a:lnTo>
                    <a:pt x="686384" y="826604"/>
                  </a:lnTo>
                  <a:close/>
                </a:path>
                <a:path w="4720590" h="826770">
                  <a:moveTo>
                    <a:pt x="1443812" y="826604"/>
                  </a:moveTo>
                  <a:lnTo>
                    <a:pt x="1431112" y="771994"/>
                  </a:lnTo>
                  <a:lnTo>
                    <a:pt x="1411681" y="688314"/>
                  </a:lnTo>
                  <a:lnTo>
                    <a:pt x="1396822" y="759929"/>
                  </a:lnTo>
                  <a:lnTo>
                    <a:pt x="767219" y="508"/>
                  </a:lnTo>
                  <a:lnTo>
                    <a:pt x="757440" y="8636"/>
                  </a:lnTo>
                  <a:lnTo>
                    <a:pt x="1387094" y="768096"/>
                  </a:lnTo>
                  <a:lnTo>
                    <a:pt x="1313891" y="769366"/>
                  </a:lnTo>
                  <a:lnTo>
                    <a:pt x="1443812" y="826604"/>
                  </a:lnTo>
                  <a:close/>
                </a:path>
                <a:path w="4720590" h="826770">
                  <a:moveTo>
                    <a:pt x="3044012" y="826604"/>
                  </a:moveTo>
                  <a:lnTo>
                    <a:pt x="3031312" y="771994"/>
                  </a:lnTo>
                  <a:lnTo>
                    <a:pt x="3011868" y="688314"/>
                  </a:lnTo>
                  <a:lnTo>
                    <a:pt x="2997022" y="759929"/>
                  </a:lnTo>
                  <a:lnTo>
                    <a:pt x="2523706" y="189090"/>
                  </a:lnTo>
                  <a:lnTo>
                    <a:pt x="2625179" y="66713"/>
                  </a:lnTo>
                  <a:lnTo>
                    <a:pt x="2640025" y="138303"/>
                  </a:lnTo>
                  <a:lnTo>
                    <a:pt x="2659469" y="54610"/>
                  </a:lnTo>
                  <a:lnTo>
                    <a:pt x="2672156" y="0"/>
                  </a:lnTo>
                  <a:lnTo>
                    <a:pt x="2542235" y="57277"/>
                  </a:lnTo>
                  <a:lnTo>
                    <a:pt x="2615425" y="58547"/>
                  </a:lnTo>
                  <a:lnTo>
                    <a:pt x="2515451" y="179133"/>
                  </a:lnTo>
                  <a:lnTo>
                    <a:pt x="2367356" y="508"/>
                  </a:lnTo>
                  <a:lnTo>
                    <a:pt x="2357704" y="8636"/>
                  </a:lnTo>
                  <a:lnTo>
                    <a:pt x="2507246" y="189039"/>
                  </a:lnTo>
                  <a:lnTo>
                    <a:pt x="2134489" y="638683"/>
                  </a:lnTo>
                  <a:lnTo>
                    <a:pt x="1605356" y="508"/>
                  </a:lnTo>
                  <a:lnTo>
                    <a:pt x="1595704" y="8636"/>
                  </a:lnTo>
                  <a:lnTo>
                    <a:pt x="2126246" y="648627"/>
                  </a:lnTo>
                  <a:lnTo>
                    <a:pt x="1985848" y="817981"/>
                  </a:lnTo>
                  <a:lnTo>
                    <a:pt x="1995500" y="826096"/>
                  </a:lnTo>
                  <a:lnTo>
                    <a:pt x="2134451" y="658520"/>
                  </a:lnTo>
                  <a:lnTo>
                    <a:pt x="2225294" y="768096"/>
                  </a:lnTo>
                  <a:lnTo>
                    <a:pt x="2152091" y="769366"/>
                  </a:lnTo>
                  <a:lnTo>
                    <a:pt x="2282012" y="826604"/>
                  </a:lnTo>
                  <a:lnTo>
                    <a:pt x="2269312" y="771994"/>
                  </a:lnTo>
                  <a:lnTo>
                    <a:pt x="2249881" y="688314"/>
                  </a:lnTo>
                  <a:lnTo>
                    <a:pt x="2235022" y="759929"/>
                  </a:lnTo>
                  <a:lnTo>
                    <a:pt x="2142693" y="648589"/>
                  </a:lnTo>
                  <a:lnTo>
                    <a:pt x="2515489" y="198983"/>
                  </a:lnTo>
                  <a:lnTo>
                    <a:pt x="2987294" y="768096"/>
                  </a:lnTo>
                  <a:lnTo>
                    <a:pt x="2914091" y="769366"/>
                  </a:lnTo>
                  <a:lnTo>
                    <a:pt x="3044012" y="826604"/>
                  </a:lnTo>
                  <a:close/>
                </a:path>
                <a:path w="4720590" h="826770">
                  <a:moveTo>
                    <a:pt x="3882212" y="826604"/>
                  </a:moveTo>
                  <a:lnTo>
                    <a:pt x="3869512" y="771994"/>
                  </a:lnTo>
                  <a:lnTo>
                    <a:pt x="3850081" y="688314"/>
                  </a:lnTo>
                  <a:lnTo>
                    <a:pt x="3835222" y="759929"/>
                  </a:lnTo>
                  <a:lnTo>
                    <a:pt x="3205556" y="508"/>
                  </a:lnTo>
                  <a:lnTo>
                    <a:pt x="3195904" y="8636"/>
                  </a:lnTo>
                  <a:lnTo>
                    <a:pt x="3825494" y="768096"/>
                  </a:lnTo>
                  <a:lnTo>
                    <a:pt x="3752291" y="769366"/>
                  </a:lnTo>
                  <a:lnTo>
                    <a:pt x="3882212" y="826604"/>
                  </a:lnTo>
                  <a:close/>
                </a:path>
                <a:path w="4720590" h="826770">
                  <a:moveTo>
                    <a:pt x="4720412" y="826604"/>
                  </a:moveTo>
                  <a:lnTo>
                    <a:pt x="4707712" y="771994"/>
                  </a:lnTo>
                  <a:lnTo>
                    <a:pt x="4688281" y="688314"/>
                  </a:lnTo>
                  <a:lnTo>
                    <a:pt x="4673422" y="759929"/>
                  </a:lnTo>
                  <a:lnTo>
                    <a:pt x="4043756" y="508"/>
                  </a:lnTo>
                  <a:lnTo>
                    <a:pt x="4033977" y="8636"/>
                  </a:lnTo>
                  <a:lnTo>
                    <a:pt x="4663694" y="768096"/>
                  </a:lnTo>
                  <a:lnTo>
                    <a:pt x="4590491" y="769366"/>
                  </a:lnTo>
                  <a:lnTo>
                    <a:pt x="4720412" y="826604"/>
                  </a:lnTo>
                  <a:close/>
                </a:path>
              </a:pathLst>
            </a:custGeom>
            <a:solidFill>
              <a:srgbClr val="CC97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62352" y="468795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733" y="5812346"/>
            <a:ext cx="1784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33752" y="5898140"/>
            <a:ext cx="35623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9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85250" y="6127814"/>
            <a:ext cx="895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07941" y="6147626"/>
            <a:ext cx="929005" cy="68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0705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7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98194" y="6157409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11220" y="468795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80205" y="468795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03546" y="468795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55991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Performance</a:t>
            </a:r>
            <a:r>
              <a:rPr spc="-150" dirty="0"/>
              <a:t> </a:t>
            </a:r>
            <a:r>
              <a:rPr spc="-155" dirty="0"/>
              <a:t>Analysis</a:t>
            </a:r>
            <a:r>
              <a:rPr spc="-10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60" dirty="0"/>
              <a:t>L2</a:t>
            </a:r>
            <a:r>
              <a:rPr spc="-110" dirty="0"/>
              <a:t> </a:t>
            </a:r>
            <a:r>
              <a:rPr spc="-10" dirty="0"/>
              <a:t>Protocols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112" y="1693183"/>
            <a:ext cx="6980616" cy="43617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781187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Performance</a:t>
            </a:r>
            <a:r>
              <a:rPr spc="-150" dirty="0"/>
              <a:t> </a:t>
            </a:r>
            <a:r>
              <a:rPr spc="-155" dirty="0"/>
              <a:t>Analysis</a:t>
            </a:r>
            <a:r>
              <a:rPr spc="-10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60" dirty="0"/>
              <a:t>L2</a:t>
            </a:r>
            <a:r>
              <a:rPr spc="-110" dirty="0"/>
              <a:t> </a:t>
            </a:r>
            <a:r>
              <a:rPr spc="-10" dirty="0"/>
              <a:t>Protocols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525" y="1441938"/>
            <a:ext cx="7261535" cy="45456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397514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8103" y="6482819"/>
            <a:ext cx="4357370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213225" algn="l"/>
              </a:tabLst>
              <a:defRPr/>
            </a:pP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ata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800" b="0" i="0" u="none" strike="noStrike" kern="0" cap="none" spc="-97" normalizeH="0" baseline="23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57</a:t>
            </a:r>
            <a:endParaRPr kumimoji="0" sz="1800" b="0" i="0" u="none" strike="noStrike" kern="0" cap="none" spc="0" normalizeH="0" baseline="2314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Link</a:t>
            </a:r>
            <a:r>
              <a:rPr spc="-180" dirty="0"/>
              <a:t> </a:t>
            </a:r>
            <a:r>
              <a:rPr spc="-80" dirty="0"/>
              <a:t>Utilization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26235"/>
            <a:ext cx="27158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Free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363" y="2316607"/>
            <a:ext cx="185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Stop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Wait: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87913" y="4307510"/>
            <a:ext cx="610235" cy="0"/>
          </a:xfrm>
          <a:custGeom>
            <a:avLst/>
            <a:gdLst/>
            <a:ahLst/>
            <a:cxnLst/>
            <a:rect l="l" t="t" r="r" b="b"/>
            <a:pathLst>
              <a:path w="610235">
                <a:moveTo>
                  <a:pt x="0" y="0"/>
                </a:moveTo>
                <a:lnTo>
                  <a:pt x="610063" y="0"/>
                </a:lnTo>
              </a:path>
            </a:pathLst>
          </a:custGeom>
          <a:ln w="10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6304" y="3709905"/>
            <a:ext cx="20637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50" b="0" i="0" u="none" strike="noStrike" kern="0" cap="none" spc="-5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</a:t>
            </a:r>
            <a:r>
              <a:rPr kumimoji="0" sz="3075" b="0" i="0" u="none" strike="noStrike" kern="0" cap="none" spc="-794" normalizeH="0" baseline="-2168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</a:t>
            </a:r>
            <a:endParaRPr kumimoji="0" sz="3075" b="0" i="0" u="none" strike="noStrike" kern="0" cap="none" spc="0" normalizeH="0" baseline="-2168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8134" y="4098693"/>
            <a:ext cx="114173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2050" b="0" i="1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</a:t>
            </a:r>
            <a:r>
              <a:rPr kumimoji="0" sz="205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2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2050" b="0" i="1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5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205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2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6304" y="4306891"/>
            <a:ext cx="833119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75" b="0" i="0" u="none" strike="noStrike" kern="0" cap="none" spc="-322" normalizeH="0" baseline="1626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</a:t>
            </a:r>
            <a:r>
              <a:rPr kumimoji="0" sz="2050" b="0" i="0" u="none" strike="noStrike" kern="0" cap="none" spc="-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</a:t>
            </a:r>
            <a:r>
              <a:rPr kumimoji="0" sz="3075" b="0" i="0" u="none" strike="noStrike" kern="0" cap="none" spc="-322" normalizeH="0" baseline="13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3075" b="0" i="1" u="none" strike="noStrike" kern="0" cap="none" spc="-322" normalizeH="0" baseline="13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3075" b="0" i="1" u="none" strike="noStrike" kern="0" cap="none" spc="-165" normalizeH="0" baseline="13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3075" b="0" i="0" u="none" strike="noStrike" kern="0" cap="none" spc="60" normalizeH="0" baseline="13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3075" b="0" i="0" u="none" strike="noStrike" kern="0" cap="none" spc="60" normalizeH="0" baseline="13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3075" b="0" i="0" u="none" strike="noStrike" kern="0" cap="none" spc="0" normalizeH="0" baseline="1355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4926" y="3934470"/>
            <a:ext cx="24447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5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endParaRPr kumimoji="0" sz="2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263" y="2975228"/>
            <a:ext cx="2857500" cy="1054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88265" lvl="0" indent="-32702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Sliding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Window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(W=window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Size=2</a:t>
            </a:r>
            <a:r>
              <a:rPr kumimoji="0" sz="1800" b="0" i="0" u="none" strike="noStrike" kern="0" cap="none" spc="-15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1):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85850" marR="0" lvl="0" indent="0" defTabSz="914400" eaLnBrk="1" fontAlgn="auto" latinLnBrk="0" hangingPunct="1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85925" algn="l"/>
              </a:tabLst>
              <a:defRPr/>
            </a:pPr>
            <a:r>
              <a:rPr kumimoji="0" sz="20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2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2050" b="0" i="1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</a:t>
            </a:r>
            <a:r>
              <a:rPr kumimoji="0" sz="205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2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2050" b="0" i="1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5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205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2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4562" y="3963646"/>
            <a:ext cx="68834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</a:t>
            </a:r>
            <a:r>
              <a:rPr kumimoji="0" sz="2050" b="0" i="1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205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3075" b="0" i="0" u="none" strike="noStrike" kern="0" cap="none" spc="-75" normalizeH="0" baseline="-948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</a:t>
            </a:r>
            <a:endParaRPr kumimoji="0" sz="3075" b="0" i="0" u="none" strike="noStrike" kern="0" cap="none" spc="0" normalizeH="0" baseline="-9485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43898" y="2419605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>
                <a:moveTo>
                  <a:pt x="0" y="0"/>
                </a:moveTo>
                <a:lnTo>
                  <a:pt x="604009" y="0"/>
                </a:lnTo>
              </a:path>
            </a:pathLst>
          </a:custGeom>
          <a:ln w="107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48629" y="2413828"/>
            <a:ext cx="62420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2000" b="0" i="1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20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68905" y="2051106"/>
            <a:ext cx="15557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50156" y="2213169"/>
            <a:ext cx="4445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</a:t>
            </a:r>
            <a:r>
              <a:rPr kumimoji="0" sz="2000" b="0" i="1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2895599"/>
            <a:ext cx="4953000" cy="3962399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858227" y="2407312"/>
            <a:ext cx="553720" cy="0"/>
          </a:xfrm>
          <a:custGeom>
            <a:avLst/>
            <a:gdLst/>
            <a:ahLst/>
            <a:cxnLst/>
            <a:rect l="l" t="t" r="r" b="b"/>
            <a:pathLst>
              <a:path w="553720">
                <a:moveTo>
                  <a:pt x="0" y="0"/>
                </a:moveTo>
                <a:lnTo>
                  <a:pt x="553559" y="0"/>
                </a:lnTo>
              </a:path>
            </a:pathLst>
          </a:custGeom>
          <a:ln w="10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07364" y="2573808"/>
            <a:ext cx="37846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frame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07941" y="6474691"/>
            <a:ext cx="14287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46558" y="2401604"/>
            <a:ext cx="170180" cy="3365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20672" y="2070502"/>
            <a:ext cx="956944" cy="3365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1" u="none" strike="noStrike" kern="0" cap="none" spc="0" normalizeH="0" baseline="-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3000" b="0" i="1" u="none" strike="noStrike" kern="0" cap="none" spc="22" normalizeH="0" baseline="-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3000" b="0" i="0" u="none" strike="noStrike" kern="0" cap="none" spc="0" normalizeH="0" baseline="-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3000" b="0" i="0" u="none" strike="noStrike" kern="0" cap="none" spc="472" normalizeH="0" baseline="-2777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3000" b="0" i="1" u="none" strike="noStrike" kern="0" cap="none" spc="-15" normalizeH="0" baseline="1388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15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13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40163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Types</a:t>
            </a:r>
            <a:r>
              <a:rPr spc="-30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3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490166"/>
            <a:ext cx="4459605" cy="20389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 MT"/>
                <a:cs typeface="Arial MT"/>
              </a:rPr>
              <a:t>LAN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(Local</a:t>
            </a:r>
            <a:r>
              <a:rPr sz="2000" spc="-10" dirty="0">
                <a:latin typeface="Arial MT"/>
                <a:cs typeface="Arial MT"/>
              </a:rPr>
              <a:t> Area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Network)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usually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within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building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Restricted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Size,</a:t>
            </a:r>
            <a:r>
              <a:rPr sz="1800" dirty="0">
                <a:latin typeface="Arial MT"/>
                <a:cs typeface="Arial MT"/>
              </a:rPr>
              <a:t> delay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Rate: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10Mbps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10Gbps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Channel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allocation: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Static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dynamic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Examples: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Ethernet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(IEEE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802.3),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459" y="3484779"/>
            <a:ext cx="7894320" cy="30358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6" y="6476215"/>
            <a:ext cx="19886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Networks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23</a:t>
            </a:fld>
            <a:endParaRPr spc="-40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Link</a:t>
            </a:r>
            <a:r>
              <a:rPr spc="-180" dirty="0"/>
              <a:t> </a:t>
            </a:r>
            <a:r>
              <a:rPr spc="-80" dirty="0"/>
              <a:t>Utilization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565884"/>
            <a:ext cx="7239000" cy="14166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Stop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Utilization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requiring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exactly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1800" b="0" i="1" u="none" strike="noStrike" kern="0" cap="none" spc="-15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k-1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1-</a:t>
            </a:r>
            <a:r>
              <a:rPr kumimoji="0" sz="18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Expected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800" b="0" i="1" u="none" strike="noStrike" kern="0" cap="none" spc="-15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):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963" y="3743325"/>
            <a:ext cx="394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0" lvl="0" indent="-32575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36385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Utilization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should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divided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800" b="0" i="1" u="none" strike="noStrike" kern="0" cap="none" spc="0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</a:t>
            </a:r>
            <a:r>
              <a:rPr kumimoji="0" sz="1800" b="0" i="1" u="none" strike="noStrike" kern="0" cap="none" spc="202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381121"/>
            <a:ext cx="4093845" cy="723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Selective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Reject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Utilization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Exact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stop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5252" y="3397124"/>
            <a:ext cx="249554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1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00" b="0" i="1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5923" y="3397124"/>
            <a:ext cx="249554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1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00" b="0" i="1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0263" y="3268577"/>
            <a:ext cx="494030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5731" y="2969881"/>
            <a:ext cx="5311140" cy="43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 marR="0" lvl="0" indent="0" defTabSz="914400" eaLnBrk="1" fontAlgn="auto" latinLnBrk="0" hangingPunct="1">
              <a:lnSpc>
                <a:spcPts val="69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24530" algn="l"/>
              </a:tabLst>
              <a:defRPr/>
            </a:pPr>
            <a:r>
              <a:rPr kumimoji="0" sz="10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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0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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  <a:p>
            <a:pPr marL="50800" marR="0" lvl="0" indent="0" defTabSz="91440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9705" algn="l"/>
              </a:tabLst>
              <a:defRPr/>
            </a:pPr>
            <a:r>
              <a:rPr kumimoji="0" sz="17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3825" b="0" i="0" u="none" strike="noStrike" kern="0" cap="none" spc="434" normalizeH="0" baseline="-8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r>
              <a:rPr kumimoji="0" sz="1700" b="0" i="1" u="none" strike="noStrike" kern="0" cap="none" spc="2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700" b="0" i="1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</a:t>
            </a:r>
            <a:r>
              <a:rPr kumimoji="0" sz="1700" b="0" i="0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Prob(</a:t>
            </a:r>
            <a:r>
              <a:rPr kumimoji="0" sz="1700" b="0" i="1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700" b="0" i="1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Transmission</a:t>
            </a:r>
            <a:r>
              <a:rPr kumimoji="0" sz="17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3825" b="0" i="0" u="none" strike="noStrike" kern="0" cap="none" spc="292" normalizeH="0" baseline="-8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r>
              <a:rPr kumimoji="0" sz="1700" b="0" i="1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kp</a:t>
            </a:r>
            <a:r>
              <a:rPr kumimoji="0" sz="1500" b="0" i="1" u="none" strike="noStrike" kern="0" cap="none" spc="292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500" b="0" i="1" u="none" strike="noStrike" kern="0" cap="none" spc="-165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500" b="0" i="0" u="none" strike="noStrike" kern="0" cap="none" spc="-202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7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550" b="0" i="0" u="sng" strike="noStrike" kern="0" cap="none" spc="412" normalizeH="0" baseline="3594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kumimoji="0" sz="2550" b="0" i="0" u="sng" strike="noStrike" kern="0" cap="none" spc="97" normalizeH="0" baseline="3594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kumimoji="0" sz="2550" b="0" i="0" u="sng" strike="noStrike" kern="0" cap="none" spc="0" normalizeH="0" baseline="3594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kumimoji="0" sz="2550" b="0" i="0" u="none" strike="noStrike" kern="0" cap="none" spc="0" normalizeH="0" baseline="35947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9021" y="3244381"/>
            <a:ext cx="8191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8604" y="3099287"/>
            <a:ext cx="95313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700" b="0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[</a:t>
            </a:r>
            <a:r>
              <a:rPr kumimoji="0" sz="1700" b="0" i="1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</a:t>
            </a:r>
            <a:r>
              <a:rPr kumimoji="0" sz="1700" b="0" i="1" u="none" strike="noStrike" kern="0" cap="none" spc="-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</a:t>
            </a:r>
            <a:r>
              <a:rPr kumimoji="0" sz="17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24460" y="4011419"/>
            <a:ext cx="570230" cy="0"/>
          </a:xfrm>
          <a:custGeom>
            <a:avLst/>
            <a:gdLst/>
            <a:ahLst/>
            <a:cxnLst/>
            <a:rect l="l" t="t" r="r" b="b"/>
            <a:pathLst>
              <a:path w="570229">
                <a:moveTo>
                  <a:pt x="0" y="0"/>
                </a:moveTo>
                <a:lnTo>
                  <a:pt x="569820" y="0"/>
                </a:lnTo>
              </a:path>
            </a:pathLst>
          </a:custGeom>
          <a:ln w="89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01615" y="4004517"/>
            <a:ext cx="5905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700" b="0" i="1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2547" y="3700726"/>
            <a:ext cx="103568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50" b="0" i="1" u="none" strike="noStrike" kern="0" cap="none" spc="232" normalizeH="0" baseline="-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</a:t>
            </a:r>
            <a:r>
              <a:rPr kumimoji="0" sz="2550" b="0" i="1" u="none" strike="noStrike" kern="0" cap="none" spc="352" normalizeH="0" baseline="-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550" b="0" i="0" u="none" strike="noStrike" kern="0" cap="none" spc="165" normalizeH="0" baseline="-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2550" b="0" i="0" u="none" strike="noStrike" kern="0" cap="none" spc="525" normalizeH="0" baseline="-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27085" y="5493770"/>
            <a:ext cx="823594" cy="0"/>
          </a:xfrm>
          <a:custGeom>
            <a:avLst/>
            <a:gdLst/>
            <a:ahLst/>
            <a:cxnLst/>
            <a:rect l="l" t="t" r="r" b="b"/>
            <a:pathLst>
              <a:path w="823595">
                <a:moveTo>
                  <a:pt x="0" y="0"/>
                </a:moveTo>
                <a:lnTo>
                  <a:pt x="823048" y="0"/>
                </a:lnTo>
              </a:path>
            </a:pathLst>
          </a:custGeom>
          <a:ln w="86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94421" y="5077779"/>
            <a:ext cx="140970" cy="2749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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94421" y="4974522"/>
            <a:ext cx="140970" cy="2749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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9462" y="4842449"/>
            <a:ext cx="1883410" cy="75755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0" marR="5080" lvl="0" indent="0" algn="r" defTabSz="914400" eaLnBrk="1" fontAlgn="auto" latinLnBrk="0" hangingPunct="1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>
                <a:tab pos="854710" algn="l"/>
              </a:tabLst>
              <a:defRPr/>
            </a:pPr>
            <a:r>
              <a:rPr kumimoji="0" sz="16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6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1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600" b="0" i="1" u="none" strike="noStrike" kern="0" cap="none" spc="1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1600" b="0" i="1" u="none" strike="noStrike" kern="0" cap="none" spc="2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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600" b="0" i="1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600" b="0" i="1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600" b="0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6985" lvl="0" indent="0" algn="r" defTabSz="914400" eaLnBrk="1" fontAlgn="auto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0" cap="none" spc="1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1600" b="0" i="1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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600" b="0" i="1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600" b="0" i="1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6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6891" y="5152598"/>
            <a:ext cx="1440815" cy="6134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0" cap="none" spc="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</a:t>
            </a:r>
            <a:r>
              <a:rPr kumimoji="0" sz="1600" b="0" i="1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400" b="0" i="0" u="none" strike="noStrike" kern="0" cap="none" spc="217" normalizeH="0" baseline="-1041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</a:t>
            </a:r>
            <a:r>
              <a:rPr kumimoji="0" sz="1600" b="0" i="1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1600" b="0" i="1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6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6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1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18185" algn="l"/>
              </a:tabLst>
              <a:defRPr/>
            </a:pPr>
            <a:r>
              <a:rPr kumimoji="0" sz="2400" b="0" i="0" u="none" strike="noStrike" kern="0" cap="none" spc="-540" normalizeH="0" baseline="1562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</a:t>
            </a:r>
            <a:r>
              <a:rPr kumimoji="0" sz="1600" b="0" i="0" u="none" strike="noStrike" kern="0" cap="none" spc="-3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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400" b="0" i="0" u="none" strike="noStrike" kern="0" cap="none" spc="277" normalizeH="0" baseline="173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2400" b="0" i="0" u="none" strike="noStrike" kern="0" cap="none" spc="277" normalizeH="0" baseline="173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2400" b="0" i="0" u="none" strike="noStrike" kern="0" cap="none" spc="-97" normalizeH="0" baseline="173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400" b="0" i="0" u="none" strike="noStrike" kern="0" cap="none" spc="127" normalizeH="0" baseline="173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2400" b="0" i="1" u="none" strike="noStrike" kern="0" cap="none" spc="127" normalizeH="0" baseline="173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2400" b="0" i="0" u="none" strike="noStrike" kern="0" cap="none" spc="0" normalizeH="0" baseline="1736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311183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Link</a:t>
            </a:r>
            <a:r>
              <a:rPr spc="-180" dirty="0"/>
              <a:t> </a:t>
            </a:r>
            <a:r>
              <a:rPr spc="-80" dirty="0"/>
              <a:t>Utilization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4135"/>
            <a:ext cx="7755255" cy="13271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Utilization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</a:t>
            </a:r>
            <a:r>
              <a:rPr kumimoji="0" sz="1800" b="0" i="1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where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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Total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should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original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 be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transmitted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times=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)=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+(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k-</a:t>
            </a:r>
            <a:r>
              <a:rPr kumimoji="0" sz="18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)</a:t>
            </a:r>
            <a:r>
              <a:rPr kumimoji="0" sz="18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6112" y="5112618"/>
            <a:ext cx="1460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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6112" y="4933223"/>
            <a:ext cx="1460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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8634" y="4675333"/>
            <a:ext cx="1649095" cy="67056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0" marR="5080" lvl="0" indent="0" algn="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1700" b="0" i="1" u="none" strike="noStrike" kern="0" cap="none" spc="2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</a:t>
            </a:r>
            <a:r>
              <a:rPr kumimoji="0" sz="1700" b="0" i="0" u="none" strike="noStrike" kern="0" cap="none" spc="-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700" b="0" i="1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6350" lvl="0" indent="0" algn="r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7695" algn="l"/>
              </a:tabLst>
              <a:defRPr/>
            </a:pPr>
            <a:r>
              <a:rPr kumimoji="0" sz="1700" b="0" i="1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17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700" b="0" i="1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1700" b="0" i="1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</a:t>
            </a:r>
            <a:r>
              <a:rPr kumimoji="0" sz="1700" b="0" i="0" u="none" strike="noStrike" kern="0" cap="none" spc="-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700" b="0" i="1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271" y="4738478"/>
            <a:ext cx="11163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50" b="0" i="1" u="none" strike="noStrike" kern="0" cap="none" spc="165" normalizeH="0" baseline="-4084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</a:t>
            </a:r>
            <a:r>
              <a:rPr kumimoji="0" sz="2550" b="0" i="1" u="none" strike="noStrike" kern="0" cap="none" spc="30" normalizeH="0" baseline="-4084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550" b="0" i="0" u="none" strike="noStrike" kern="0" cap="none" spc="165" normalizeH="0" baseline="-4084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</a:t>
            </a:r>
            <a:r>
              <a:rPr kumimoji="0" sz="2550" b="0" i="0" u="none" strike="noStrike" kern="0" cap="none" spc="7" normalizeH="0" baseline="-4084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550" b="0" i="0" u="none" strike="noStrike" kern="0" cap="none" spc="127" normalizeH="0" baseline="-326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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700" b="0" i="1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57328" y="3792103"/>
            <a:ext cx="147701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997585" algn="l"/>
              </a:tabLst>
              <a:defRPr/>
            </a:pPr>
            <a:r>
              <a:rPr kumimoji="0" sz="170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7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70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3046" y="3919898"/>
            <a:ext cx="192595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690370" algn="l"/>
              </a:tabLst>
              <a:defRPr/>
            </a:pPr>
            <a:r>
              <a:rPr kumimoji="0" sz="1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00" b="0" i="1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00" b="0" i="1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281" y="3495011"/>
            <a:ext cx="6681470" cy="43560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434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>
                <a:tab pos="5429250" algn="l"/>
              </a:tabLst>
              <a:defRPr/>
            </a:pP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</a:t>
            </a:r>
            <a:r>
              <a:rPr kumimoji="0" sz="1700" b="0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3825" b="0" i="0" u="none" strike="noStrike" kern="0" cap="none" spc="240" normalizeH="0" baseline="-8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r>
              <a:rPr kumimoji="0" sz="3825" b="0" i="0" u="none" strike="noStrike" kern="0" cap="none" spc="-225" normalizeH="0" baseline="-8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500" b="0" i="1" u="none" strike="noStrike" kern="0" cap="none" spc="202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500" b="0" i="1" u="none" strike="noStrike" kern="0" cap="none" spc="-165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500" b="0" i="0" u="none" strike="noStrike" kern="0" cap="none" spc="-179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</a:t>
            </a:r>
            <a:r>
              <a:rPr kumimoji="0" sz="3825" b="0" i="0" u="none" strike="noStrike" kern="0" cap="none" spc="292" normalizeH="0" baseline="-8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r>
              <a:rPr kumimoji="0" sz="1700" b="0" i="1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kp</a:t>
            </a:r>
            <a:r>
              <a:rPr kumimoji="0" sz="1500" b="0" i="1" u="none" strike="noStrike" kern="0" cap="none" spc="292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500" b="0" i="1" u="none" strike="noStrike" kern="0" cap="none" spc="-157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500" b="0" i="0" u="none" strike="noStrike" kern="0" cap="none" spc="-179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</a:t>
            </a:r>
            <a:r>
              <a:rPr kumimoji="0" sz="17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550" b="0" i="1" u="sng" strike="noStrike" kern="0" cap="none" spc="405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kumimoji="0" sz="2550" b="0" i="1" u="sng" strike="noStrike" kern="0" cap="none" spc="89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kumimoji="0" sz="2550" b="0" i="1" u="sng" strike="noStrike" kern="0" cap="none" spc="0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kumimoji="0" sz="2550" b="0" i="1" u="none" strike="noStrike" kern="0" cap="none" spc="165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550" b="0" i="0" u="sng" strike="noStrike" kern="0" cap="none" spc="262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kumimoji="0" sz="2550" b="0" i="0" u="sng" strike="noStrike" kern="0" cap="none" spc="262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kumimoji="0" sz="2550" b="0" i="0" u="sng" strike="noStrike" kern="0" cap="none" spc="254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kumimoji="0" sz="2550" b="0" i="1" u="sng" strike="noStrike" kern="0" cap="none" spc="150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kumimoji="0" sz="2550" b="0" i="1" u="sng" strike="noStrike" kern="0" cap="none" spc="-75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kumimoji="0" sz="2550" b="0" i="0" u="sng" strike="noStrike" kern="0" cap="none" spc="165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kumimoji="0" sz="2550" b="0" i="0" u="sng" strike="noStrike" kern="0" cap="none" spc="7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kumimoji="0" sz="2550" b="0" i="1" u="sng" strike="noStrike" kern="0" cap="none" spc="89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LP</a:t>
            </a:r>
            <a:endParaRPr kumimoji="0" sz="2550" b="0" i="0" u="none" strike="noStrike" kern="0" cap="none" spc="0" normalizeH="0" baseline="3431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906144" marR="0" lvl="0" indent="0" defTabSz="914400" eaLnBrk="1" fontAlgn="auto" latinLnBrk="0" hangingPunct="1">
              <a:lnSpc>
                <a:spcPts val="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83815" algn="l"/>
              </a:tabLst>
              <a:defRPr/>
            </a:pPr>
            <a:r>
              <a:rPr kumimoji="0" sz="1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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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1266" y="3137233"/>
            <a:ext cx="8128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689" y="2864521"/>
            <a:ext cx="336804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253104" algn="l"/>
              </a:tabLst>
              <a:defRPr/>
            </a:pPr>
            <a:r>
              <a:rPr kumimoji="0" sz="1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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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540" y="2884538"/>
            <a:ext cx="6963409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9505" algn="l"/>
              </a:tabLst>
              <a:defRPr/>
            </a:pPr>
            <a:r>
              <a:rPr kumimoji="0" sz="1700" b="0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7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[</a:t>
            </a:r>
            <a:r>
              <a:rPr kumimoji="0" sz="1700" b="0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</a:t>
            </a:r>
            <a:r>
              <a:rPr kumimoji="0" sz="1700" b="0" i="1" u="none" strike="noStrike" kern="0" cap="none" spc="-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</a:t>
            </a:r>
            <a:r>
              <a:rPr kumimoji="0" sz="17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</a:t>
            </a:r>
            <a:r>
              <a:rPr kumimoji="0" sz="17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3825" b="0" i="0" u="none" strike="noStrike" kern="0" cap="none" spc="352" normalizeH="0" baseline="-8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r>
              <a:rPr kumimoji="0" sz="3825" b="0" i="0" u="none" strike="noStrike" kern="0" cap="none" spc="-52" normalizeH="0" baseline="-8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</a:t>
            </a:r>
            <a:r>
              <a:rPr kumimoji="0" sz="1700" b="0" i="1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</a:t>
            </a:r>
            <a:r>
              <a:rPr kumimoji="0" sz="1700" b="0" i="1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7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00" b="0" i="0" u="none" strike="noStrike" kern="0" cap="none" spc="-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</a:t>
            </a:r>
            <a:r>
              <a:rPr kumimoji="0" sz="1700" b="0" i="0" u="none" strike="noStrike" kern="0" cap="none" spc="-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Prob(</a:t>
            </a:r>
            <a:r>
              <a:rPr kumimoji="0" sz="1700" b="0" i="1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700" b="0" i="1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Transmission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3825" b="0" i="0" u="none" strike="noStrike" kern="0" cap="none" spc="247" normalizeH="0" baseline="-8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r>
              <a:rPr kumimoji="0" sz="1700" b="0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00" b="0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</a:t>
            </a:r>
            <a:r>
              <a:rPr kumimoji="0" sz="1700" b="0" i="1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kL</a:t>
            </a:r>
            <a:r>
              <a:rPr kumimoji="0" sz="17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00" b="0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500" b="0" i="1" u="none" strike="noStrike" kern="0" cap="none" spc="202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500" b="0" i="1" u="none" strike="noStrike" kern="0" cap="none" spc="-157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500" b="0" i="0" u="none" strike="noStrike" kern="0" cap="none" spc="-187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47429" y="3289409"/>
            <a:ext cx="348869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253104" algn="l"/>
              </a:tabLst>
              <a:defRPr/>
            </a:pPr>
            <a:r>
              <a:rPr kumimoji="0" sz="1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00" b="0" i="1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00" b="0" i="1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8087" y="4784677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192" y="0"/>
                </a:lnTo>
              </a:path>
            </a:pathLst>
          </a:custGeom>
          <a:ln w="9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96856" y="5335642"/>
            <a:ext cx="1875155" cy="0"/>
          </a:xfrm>
          <a:custGeom>
            <a:avLst/>
            <a:gdLst/>
            <a:ahLst/>
            <a:cxnLst/>
            <a:rect l="l" t="t" r="r" b="b"/>
            <a:pathLst>
              <a:path w="1875154">
                <a:moveTo>
                  <a:pt x="0" y="0"/>
                </a:moveTo>
                <a:lnTo>
                  <a:pt x="1874735" y="0"/>
                </a:lnTo>
              </a:path>
            </a:pathLst>
          </a:custGeom>
          <a:ln w="9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58915" y="5139569"/>
            <a:ext cx="14605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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58915" y="4932745"/>
            <a:ext cx="14605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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58915" y="4488629"/>
            <a:ext cx="14605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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3515" y="5328794"/>
            <a:ext cx="206565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50" b="0" i="0" u="none" strike="noStrike" kern="0" cap="none" spc="-75" normalizeH="0" baseline="326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</a:t>
            </a:r>
            <a:r>
              <a:rPr kumimoji="0" sz="2550" b="0" i="0" u="none" strike="noStrike" kern="0" cap="none" spc="-75" normalizeH="0" baseline="-1307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</a:t>
            </a:r>
            <a:r>
              <a:rPr kumimoji="0" sz="17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(2</a:t>
            </a:r>
            <a:r>
              <a:rPr kumimoji="0" sz="17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700" b="0" i="1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1)(1</a:t>
            </a:r>
            <a:r>
              <a:rPr kumimoji="0" sz="17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700" b="0" i="1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-25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Wp</a:t>
            </a:r>
            <a:r>
              <a:rPr kumimoji="0" sz="1700" b="0" i="1" u="none" strike="noStrike" kern="0" cap="none" spc="-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07972" y="4695453"/>
            <a:ext cx="597535" cy="4864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0" algn="r" defTabSz="914400" eaLnBrk="1" fontAlgn="auto" latinLnBrk="0" hangingPunct="1">
              <a:lnSpc>
                <a:spcPts val="181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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  <a:p>
            <a:pPr marL="12700" marR="0" lvl="0" indent="0" defTabSz="914400" eaLnBrk="1" fontAlgn="auto" latinLnBrk="0" hangingPunct="1">
              <a:lnSpc>
                <a:spcPts val="1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0" cap="none" spc="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</a:t>
            </a:r>
            <a:r>
              <a:rPr kumimoji="0" sz="1700" b="0" i="1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76825" y="5160163"/>
            <a:ext cx="106934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1700" b="0" i="1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</a:t>
            </a:r>
            <a:r>
              <a:rPr kumimoji="0" sz="17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700" b="0" i="1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700" b="0" i="1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5586" y="4777417"/>
            <a:ext cx="880110" cy="5321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lvl="0" indent="79375" defTabSz="914400" eaLnBrk="1" fontAlgn="auto" latinLnBrk="0" hangingPunct="1">
              <a:lnSpc>
                <a:spcPts val="1939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7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ap </a:t>
            </a:r>
            <a:r>
              <a:rPr kumimoji="0" sz="1700" b="0" i="1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1700" b="0" i="1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7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74804" y="4608784"/>
            <a:ext cx="107315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</a:t>
            </a:r>
            <a:r>
              <a:rPr kumimoji="0" sz="1700" b="0" i="1" u="none" strike="noStrike" kern="0" cap="none" spc="2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</a:t>
            </a:r>
            <a:r>
              <a:rPr kumimoji="0" sz="17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700" b="0" i="1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700" b="0" i="1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17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74893" y="4472757"/>
            <a:ext cx="492759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700" b="0" i="0" u="none" strike="noStrike" kern="0" cap="none" spc="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4094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Link</a:t>
            </a:r>
            <a:r>
              <a:rPr spc="-180" dirty="0"/>
              <a:t> </a:t>
            </a:r>
            <a:r>
              <a:rPr spc="-80" dirty="0"/>
              <a:t>Utilization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600200"/>
            <a:ext cx="7267956" cy="50276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60083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5812" y="2086693"/>
            <a:ext cx="278130" cy="46990"/>
          </a:xfrm>
          <a:custGeom>
            <a:avLst/>
            <a:gdLst/>
            <a:ahLst/>
            <a:cxnLst/>
            <a:rect l="l" t="t" r="r" b="b"/>
            <a:pathLst>
              <a:path w="278129" h="46989">
                <a:moveTo>
                  <a:pt x="231889" y="0"/>
                </a:moveTo>
                <a:lnTo>
                  <a:pt x="231402" y="19476"/>
                </a:lnTo>
                <a:lnTo>
                  <a:pt x="239226" y="19668"/>
                </a:lnTo>
                <a:lnTo>
                  <a:pt x="238992" y="27472"/>
                </a:lnTo>
                <a:lnTo>
                  <a:pt x="231202" y="27472"/>
                </a:lnTo>
                <a:lnTo>
                  <a:pt x="230718" y="46828"/>
                </a:lnTo>
                <a:lnTo>
                  <a:pt x="271801" y="27472"/>
                </a:lnTo>
                <a:lnTo>
                  <a:pt x="238992" y="27472"/>
                </a:lnTo>
                <a:lnTo>
                  <a:pt x="231207" y="27282"/>
                </a:lnTo>
                <a:lnTo>
                  <a:pt x="272205" y="27282"/>
                </a:lnTo>
                <a:lnTo>
                  <a:pt x="278095" y="24506"/>
                </a:lnTo>
                <a:lnTo>
                  <a:pt x="231889" y="0"/>
                </a:lnTo>
                <a:close/>
              </a:path>
              <a:path w="278129" h="46989">
                <a:moveTo>
                  <a:pt x="231402" y="19476"/>
                </a:moveTo>
                <a:lnTo>
                  <a:pt x="231207" y="27282"/>
                </a:lnTo>
                <a:lnTo>
                  <a:pt x="238992" y="27472"/>
                </a:lnTo>
                <a:lnTo>
                  <a:pt x="239226" y="19668"/>
                </a:lnTo>
                <a:lnTo>
                  <a:pt x="231402" y="19476"/>
                </a:lnTo>
                <a:close/>
              </a:path>
              <a:path w="278129" h="46989">
                <a:moveTo>
                  <a:pt x="156" y="13814"/>
                </a:moveTo>
                <a:lnTo>
                  <a:pt x="0" y="21619"/>
                </a:lnTo>
                <a:lnTo>
                  <a:pt x="231207" y="27282"/>
                </a:lnTo>
                <a:lnTo>
                  <a:pt x="231402" y="19476"/>
                </a:lnTo>
                <a:lnTo>
                  <a:pt x="156" y="138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59305" y="2373675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46830" y="0"/>
                </a:moveTo>
                <a:lnTo>
                  <a:pt x="0" y="23414"/>
                </a:lnTo>
                <a:lnTo>
                  <a:pt x="46830" y="46828"/>
                </a:lnTo>
                <a:lnTo>
                  <a:pt x="46830" y="27316"/>
                </a:lnTo>
                <a:lnTo>
                  <a:pt x="39025" y="27316"/>
                </a:lnTo>
                <a:lnTo>
                  <a:pt x="39025" y="19511"/>
                </a:lnTo>
                <a:lnTo>
                  <a:pt x="46830" y="19511"/>
                </a:lnTo>
                <a:lnTo>
                  <a:pt x="46830" y="0"/>
                </a:lnTo>
                <a:close/>
              </a:path>
              <a:path w="285115" h="46989">
                <a:moveTo>
                  <a:pt x="46830" y="19511"/>
                </a:moveTo>
                <a:lnTo>
                  <a:pt x="39025" y="19511"/>
                </a:lnTo>
                <a:lnTo>
                  <a:pt x="39025" y="27316"/>
                </a:lnTo>
                <a:lnTo>
                  <a:pt x="46830" y="27316"/>
                </a:lnTo>
                <a:lnTo>
                  <a:pt x="46830" y="19511"/>
                </a:lnTo>
                <a:close/>
              </a:path>
              <a:path w="285115" h="46989">
                <a:moveTo>
                  <a:pt x="284886" y="19511"/>
                </a:moveTo>
                <a:lnTo>
                  <a:pt x="46830" y="19511"/>
                </a:lnTo>
                <a:lnTo>
                  <a:pt x="46830" y="27316"/>
                </a:lnTo>
                <a:lnTo>
                  <a:pt x="284886" y="27316"/>
                </a:lnTo>
                <a:lnTo>
                  <a:pt x="284886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29979" y="3122933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4" h="46989">
                <a:moveTo>
                  <a:pt x="238055" y="0"/>
                </a:moveTo>
                <a:lnTo>
                  <a:pt x="238055" y="46828"/>
                </a:lnTo>
                <a:lnTo>
                  <a:pt x="277081" y="27316"/>
                </a:lnTo>
                <a:lnTo>
                  <a:pt x="245860" y="27316"/>
                </a:lnTo>
                <a:lnTo>
                  <a:pt x="245860" y="19511"/>
                </a:lnTo>
                <a:lnTo>
                  <a:pt x="277081" y="19511"/>
                </a:lnTo>
                <a:lnTo>
                  <a:pt x="238055" y="0"/>
                </a:lnTo>
                <a:close/>
              </a:path>
              <a:path w="285114" h="46989">
                <a:moveTo>
                  <a:pt x="238055" y="19511"/>
                </a:moveTo>
                <a:lnTo>
                  <a:pt x="0" y="19511"/>
                </a:lnTo>
                <a:lnTo>
                  <a:pt x="0" y="27316"/>
                </a:lnTo>
                <a:lnTo>
                  <a:pt x="238055" y="27316"/>
                </a:lnTo>
                <a:lnTo>
                  <a:pt x="238055" y="19511"/>
                </a:lnTo>
                <a:close/>
              </a:path>
              <a:path w="285114" h="46989">
                <a:moveTo>
                  <a:pt x="277081" y="19511"/>
                </a:moveTo>
                <a:lnTo>
                  <a:pt x="245860" y="19511"/>
                </a:lnTo>
                <a:lnTo>
                  <a:pt x="245860" y="27316"/>
                </a:lnTo>
                <a:lnTo>
                  <a:pt x="277081" y="27316"/>
                </a:lnTo>
                <a:lnTo>
                  <a:pt x="284886" y="23414"/>
                </a:lnTo>
                <a:lnTo>
                  <a:pt x="277081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9258" y="3318052"/>
            <a:ext cx="2731770" cy="277495"/>
            <a:chOff x="5339258" y="3318052"/>
            <a:chExt cx="2731770" cy="277495"/>
          </a:xfrm>
        </p:grpSpPr>
        <p:sp>
          <p:nvSpPr>
            <p:cNvPr id="6" name="object 6"/>
            <p:cNvSpPr/>
            <p:nvPr/>
          </p:nvSpPr>
          <p:spPr>
            <a:xfrm>
              <a:off x="5339258" y="3321954"/>
              <a:ext cx="2731770" cy="0"/>
            </a:xfrm>
            <a:custGeom>
              <a:avLst/>
              <a:gdLst/>
              <a:ahLst/>
              <a:cxnLst/>
              <a:rect l="l" t="t" r="r" b="b"/>
              <a:pathLst>
                <a:path w="2731770">
                  <a:moveTo>
                    <a:pt x="0" y="0"/>
                  </a:moveTo>
                  <a:lnTo>
                    <a:pt x="2731755" y="0"/>
                  </a:lnTo>
                </a:path>
              </a:pathLst>
            </a:custGeom>
            <a:ln w="78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002655" y="3318052"/>
              <a:ext cx="2060575" cy="277495"/>
            </a:xfrm>
            <a:custGeom>
              <a:avLst/>
              <a:gdLst/>
              <a:ahLst/>
              <a:cxnLst/>
              <a:rect l="l" t="t" r="r" b="b"/>
              <a:pathLst>
                <a:path w="2060575" h="277495">
                  <a:moveTo>
                    <a:pt x="46824" y="46837"/>
                  </a:moveTo>
                  <a:lnTo>
                    <a:pt x="42926" y="39027"/>
                  </a:lnTo>
                  <a:lnTo>
                    <a:pt x="23418" y="0"/>
                  </a:lnTo>
                  <a:lnTo>
                    <a:pt x="0" y="46837"/>
                  </a:lnTo>
                  <a:lnTo>
                    <a:pt x="19507" y="46837"/>
                  </a:lnTo>
                  <a:lnTo>
                    <a:pt x="19507" y="277075"/>
                  </a:lnTo>
                  <a:lnTo>
                    <a:pt x="27317" y="277075"/>
                  </a:lnTo>
                  <a:lnTo>
                    <a:pt x="27317" y="46837"/>
                  </a:lnTo>
                  <a:lnTo>
                    <a:pt x="46824" y="46837"/>
                  </a:lnTo>
                  <a:close/>
                </a:path>
                <a:path w="2060575" h="277495">
                  <a:moveTo>
                    <a:pt x="1053693" y="46837"/>
                  </a:moveTo>
                  <a:lnTo>
                    <a:pt x="1049782" y="39027"/>
                  </a:lnTo>
                  <a:lnTo>
                    <a:pt x="1030274" y="0"/>
                  </a:lnTo>
                  <a:lnTo>
                    <a:pt x="1006856" y="46837"/>
                  </a:lnTo>
                  <a:lnTo>
                    <a:pt x="1026375" y="46837"/>
                  </a:lnTo>
                  <a:lnTo>
                    <a:pt x="1026375" y="277075"/>
                  </a:lnTo>
                  <a:lnTo>
                    <a:pt x="1034173" y="277075"/>
                  </a:lnTo>
                  <a:lnTo>
                    <a:pt x="1034173" y="46837"/>
                  </a:lnTo>
                  <a:lnTo>
                    <a:pt x="1053693" y="46837"/>
                  </a:lnTo>
                  <a:close/>
                </a:path>
                <a:path w="2060575" h="277495">
                  <a:moveTo>
                    <a:pt x="2060549" y="46837"/>
                  </a:moveTo>
                  <a:lnTo>
                    <a:pt x="2056650" y="39027"/>
                  </a:lnTo>
                  <a:lnTo>
                    <a:pt x="2037130" y="0"/>
                  </a:lnTo>
                  <a:lnTo>
                    <a:pt x="2013712" y="46837"/>
                  </a:lnTo>
                  <a:lnTo>
                    <a:pt x="2033231" y="46837"/>
                  </a:lnTo>
                  <a:lnTo>
                    <a:pt x="2033231" y="277075"/>
                  </a:lnTo>
                  <a:lnTo>
                    <a:pt x="2041029" y="277075"/>
                  </a:lnTo>
                  <a:lnTo>
                    <a:pt x="2041029" y="46837"/>
                  </a:lnTo>
                  <a:lnTo>
                    <a:pt x="2060549" y="468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object 8"/>
          <p:cNvSpPr/>
          <p:nvPr/>
        </p:nvSpPr>
        <p:spPr>
          <a:xfrm>
            <a:off x="6287547" y="4955103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238055" y="0"/>
                </a:moveTo>
                <a:lnTo>
                  <a:pt x="238055" y="46828"/>
                </a:lnTo>
                <a:lnTo>
                  <a:pt x="277081" y="27316"/>
                </a:lnTo>
                <a:lnTo>
                  <a:pt x="245860" y="27316"/>
                </a:lnTo>
                <a:lnTo>
                  <a:pt x="245860" y="19511"/>
                </a:lnTo>
                <a:lnTo>
                  <a:pt x="277081" y="19511"/>
                </a:lnTo>
                <a:lnTo>
                  <a:pt x="238055" y="0"/>
                </a:lnTo>
                <a:close/>
              </a:path>
              <a:path w="285115" h="46989">
                <a:moveTo>
                  <a:pt x="238055" y="19511"/>
                </a:moveTo>
                <a:lnTo>
                  <a:pt x="0" y="19511"/>
                </a:lnTo>
                <a:lnTo>
                  <a:pt x="0" y="27316"/>
                </a:lnTo>
                <a:lnTo>
                  <a:pt x="238055" y="27316"/>
                </a:lnTo>
                <a:lnTo>
                  <a:pt x="238055" y="19511"/>
                </a:lnTo>
                <a:close/>
              </a:path>
              <a:path w="285115" h="46989">
                <a:moveTo>
                  <a:pt x="277081" y="19511"/>
                </a:moveTo>
                <a:lnTo>
                  <a:pt x="245860" y="19511"/>
                </a:lnTo>
                <a:lnTo>
                  <a:pt x="245860" y="27316"/>
                </a:lnTo>
                <a:lnTo>
                  <a:pt x="277081" y="27316"/>
                </a:lnTo>
                <a:lnTo>
                  <a:pt x="284886" y="23414"/>
                </a:lnTo>
                <a:lnTo>
                  <a:pt x="277081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4652" y="4978518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46830" y="0"/>
                </a:moveTo>
                <a:lnTo>
                  <a:pt x="0" y="23414"/>
                </a:lnTo>
                <a:lnTo>
                  <a:pt x="46830" y="46828"/>
                </a:lnTo>
                <a:lnTo>
                  <a:pt x="46830" y="27316"/>
                </a:lnTo>
                <a:lnTo>
                  <a:pt x="39025" y="27316"/>
                </a:lnTo>
                <a:lnTo>
                  <a:pt x="39025" y="19511"/>
                </a:lnTo>
                <a:lnTo>
                  <a:pt x="46830" y="19511"/>
                </a:lnTo>
                <a:lnTo>
                  <a:pt x="46830" y="0"/>
                </a:lnTo>
                <a:close/>
              </a:path>
              <a:path w="285115" h="46989">
                <a:moveTo>
                  <a:pt x="46830" y="19511"/>
                </a:moveTo>
                <a:lnTo>
                  <a:pt x="39025" y="19511"/>
                </a:lnTo>
                <a:lnTo>
                  <a:pt x="39025" y="27316"/>
                </a:lnTo>
                <a:lnTo>
                  <a:pt x="46830" y="27316"/>
                </a:lnTo>
                <a:lnTo>
                  <a:pt x="46830" y="19511"/>
                </a:lnTo>
                <a:close/>
              </a:path>
              <a:path w="285115" h="46989">
                <a:moveTo>
                  <a:pt x="284886" y="19511"/>
                </a:moveTo>
                <a:lnTo>
                  <a:pt x="46830" y="19511"/>
                </a:lnTo>
                <a:lnTo>
                  <a:pt x="46830" y="27316"/>
                </a:lnTo>
                <a:lnTo>
                  <a:pt x="284886" y="27316"/>
                </a:lnTo>
                <a:lnTo>
                  <a:pt x="284886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99775" y="5224368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46830" y="0"/>
                </a:moveTo>
                <a:lnTo>
                  <a:pt x="0" y="23414"/>
                </a:lnTo>
                <a:lnTo>
                  <a:pt x="46830" y="46828"/>
                </a:lnTo>
                <a:lnTo>
                  <a:pt x="46830" y="27316"/>
                </a:lnTo>
                <a:lnTo>
                  <a:pt x="39025" y="27316"/>
                </a:lnTo>
                <a:lnTo>
                  <a:pt x="39025" y="19511"/>
                </a:lnTo>
                <a:lnTo>
                  <a:pt x="46830" y="19511"/>
                </a:lnTo>
                <a:lnTo>
                  <a:pt x="46830" y="0"/>
                </a:lnTo>
                <a:close/>
              </a:path>
              <a:path w="285115" h="46989">
                <a:moveTo>
                  <a:pt x="46830" y="19511"/>
                </a:moveTo>
                <a:lnTo>
                  <a:pt x="39025" y="19511"/>
                </a:lnTo>
                <a:lnTo>
                  <a:pt x="39025" y="27316"/>
                </a:lnTo>
                <a:lnTo>
                  <a:pt x="46830" y="27316"/>
                </a:lnTo>
                <a:lnTo>
                  <a:pt x="46830" y="19511"/>
                </a:lnTo>
                <a:close/>
              </a:path>
              <a:path w="285115" h="46989">
                <a:moveTo>
                  <a:pt x="284886" y="19511"/>
                </a:moveTo>
                <a:lnTo>
                  <a:pt x="46830" y="19511"/>
                </a:lnTo>
                <a:lnTo>
                  <a:pt x="46830" y="27316"/>
                </a:lnTo>
                <a:lnTo>
                  <a:pt x="284886" y="27316"/>
                </a:lnTo>
                <a:lnTo>
                  <a:pt x="284886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39747" y="5212661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238055" y="0"/>
                </a:moveTo>
                <a:lnTo>
                  <a:pt x="238055" y="46828"/>
                </a:lnTo>
                <a:lnTo>
                  <a:pt x="277081" y="27316"/>
                </a:lnTo>
                <a:lnTo>
                  <a:pt x="245860" y="27316"/>
                </a:lnTo>
                <a:lnTo>
                  <a:pt x="245860" y="19511"/>
                </a:lnTo>
                <a:lnTo>
                  <a:pt x="277081" y="19511"/>
                </a:lnTo>
                <a:lnTo>
                  <a:pt x="238055" y="0"/>
                </a:lnTo>
                <a:close/>
              </a:path>
              <a:path w="285115" h="46989">
                <a:moveTo>
                  <a:pt x="238055" y="19511"/>
                </a:moveTo>
                <a:lnTo>
                  <a:pt x="0" y="19511"/>
                </a:lnTo>
                <a:lnTo>
                  <a:pt x="0" y="27316"/>
                </a:lnTo>
                <a:lnTo>
                  <a:pt x="238055" y="27316"/>
                </a:lnTo>
                <a:lnTo>
                  <a:pt x="238055" y="19511"/>
                </a:lnTo>
                <a:close/>
              </a:path>
              <a:path w="285115" h="46989">
                <a:moveTo>
                  <a:pt x="277081" y="19511"/>
                </a:moveTo>
                <a:lnTo>
                  <a:pt x="245860" y="19511"/>
                </a:lnTo>
                <a:lnTo>
                  <a:pt x="245860" y="27316"/>
                </a:lnTo>
                <a:lnTo>
                  <a:pt x="277081" y="27316"/>
                </a:lnTo>
                <a:lnTo>
                  <a:pt x="284886" y="23414"/>
                </a:lnTo>
                <a:lnTo>
                  <a:pt x="277081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35812" y="2086693"/>
            <a:ext cx="278130" cy="46990"/>
          </a:xfrm>
          <a:custGeom>
            <a:avLst/>
            <a:gdLst/>
            <a:ahLst/>
            <a:cxnLst/>
            <a:rect l="l" t="t" r="r" b="b"/>
            <a:pathLst>
              <a:path w="278129" h="46989">
                <a:moveTo>
                  <a:pt x="231889" y="0"/>
                </a:moveTo>
                <a:lnTo>
                  <a:pt x="231402" y="19476"/>
                </a:lnTo>
                <a:lnTo>
                  <a:pt x="239226" y="19668"/>
                </a:lnTo>
                <a:lnTo>
                  <a:pt x="238992" y="27472"/>
                </a:lnTo>
                <a:lnTo>
                  <a:pt x="231202" y="27472"/>
                </a:lnTo>
                <a:lnTo>
                  <a:pt x="230718" y="46828"/>
                </a:lnTo>
                <a:lnTo>
                  <a:pt x="271801" y="27472"/>
                </a:lnTo>
                <a:lnTo>
                  <a:pt x="238992" y="27472"/>
                </a:lnTo>
                <a:lnTo>
                  <a:pt x="231207" y="27282"/>
                </a:lnTo>
                <a:lnTo>
                  <a:pt x="272205" y="27282"/>
                </a:lnTo>
                <a:lnTo>
                  <a:pt x="278095" y="24506"/>
                </a:lnTo>
                <a:lnTo>
                  <a:pt x="231889" y="0"/>
                </a:lnTo>
                <a:close/>
              </a:path>
              <a:path w="278129" h="46989">
                <a:moveTo>
                  <a:pt x="231402" y="19476"/>
                </a:moveTo>
                <a:lnTo>
                  <a:pt x="231207" y="27282"/>
                </a:lnTo>
                <a:lnTo>
                  <a:pt x="238992" y="27472"/>
                </a:lnTo>
                <a:lnTo>
                  <a:pt x="239226" y="19668"/>
                </a:lnTo>
                <a:lnTo>
                  <a:pt x="231402" y="19476"/>
                </a:lnTo>
                <a:close/>
              </a:path>
              <a:path w="278129" h="46989">
                <a:moveTo>
                  <a:pt x="156" y="13814"/>
                </a:moveTo>
                <a:lnTo>
                  <a:pt x="0" y="21619"/>
                </a:lnTo>
                <a:lnTo>
                  <a:pt x="231207" y="27282"/>
                </a:lnTo>
                <a:lnTo>
                  <a:pt x="231402" y="19476"/>
                </a:lnTo>
                <a:lnTo>
                  <a:pt x="156" y="138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59305" y="2373675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46830" y="0"/>
                </a:moveTo>
                <a:lnTo>
                  <a:pt x="0" y="23414"/>
                </a:lnTo>
                <a:lnTo>
                  <a:pt x="46830" y="46828"/>
                </a:lnTo>
                <a:lnTo>
                  <a:pt x="46830" y="27316"/>
                </a:lnTo>
                <a:lnTo>
                  <a:pt x="39025" y="27316"/>
                </a:lnTo>
                <a:lnTo>
                  <a:pt x="39025" y="19511"/>
                </a:lnTo>
                <a:lnTo>
                  <a:pt x="46830" y="19511"/>
                </a:lnTo>
                <a:lnTo>
                  <a:pt x="46830" y="0"/>
                </a:lnTo>
                <a:close/>
              </a:path>
              <a:path w="285115" h="46989">
                <a:moveTo>
                  <a:pt x="46830" y="19511"/>
                </a:moveTo>
                <a:lnTo>
                  <a:pt x="39025" y="19511"/>
                </a:lnTo>
                <a:lnTo>
                  <a:pt x="39025" y="27316"/>
                </a:lnTo>
                <a:lnTo>
                  <a:pt x="46830" y="27316"/>
                </a:lnTo>
                <a:lnTo>
                  <a:pt x="46830" y="19511"/>
                </a:lnTo>
                <a:close/>
              </a:path>
              <a:path w="285115" h="46989">
                <a:moveTo>
                  <a:pt x="284886" y="19511"/>
                </a:moveTo>
                <a:lnTo>
                  <a:pt x="46830" y="19511"/>
                </a:lnTo>
                <a:lnTo>
                  <a:pt x="46830" y="27316"/>
                </a:lnTo>
                <a:lnTo>
                  <a:pt x="284886" y="27316"/>
                </a:lnTo>
                <a:lnTo>
                  <a:pt x="284886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227060" y="1987338"/>
          <a:ext cx="3212464" cy="54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7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950" spc="-10" dirty="0">
                          <a:latin typeface="Times New Roman"/>
                          <a:cs typeface="Times New Roman"/>
                        </a:rPr>
                        <a:t>Primary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50" spc="-10" dirty="0">
                          <a:latin typeface="Times New Roman"/>
                          <a:cs typeface="Times New Roman"/>
                        </a:rPr>
                        <a:t>Commands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ct val="100000"/>
                        </a:lnSpc>
                      </a:pPr>
                      <a:r>
                        <a:rPr sz="950" spc="-10" dirty="0">
                          <a:latin typeface="Times New Roman"/>
                          <a:cs typeface="Times New Roman"/>
                        </a:rPr>
                        <a:t>Secondary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776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950" spc="-10" dirty="0">
                          <a:latin typeface="Times New Roman"/>
                          <a:cs typeface="Times New Roman"/>
                        </a:rPr>
                        <a:t>Responses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6635812" y="2086693"/>
            <a:ext cx="278130" cy="46990"/>
          </a:xfrm>
          <a:custGeom>
            <a:avLst/>
            <a:gdLst/>
            <a:ahLst/>
            <a:cxnLst/>
            <a:rect l="l" t="t" r="r" b="b"/>
            <a:pathLst>
              <a:path w="278129" h="46989">
                <a:moveTo>
                  <a:pt x="231889" y="0"/>
                </a:moveTo>
                <a:lnTo>
                  <a:pt x="231402" y="19476"/>
                </a:lnTo>
                <a:lnTo>
                  <a:pt x="239226" y="19668"/>
                </a:lnTo>
                <a:lnTo>
                  <a:pt x="238992" y="27472"/>
                </a:lnTo>
                <a:lnTo>
                  <a:pt x="231202" y="27472"/>
                </a:lnTo>
                <a:lnTo>
                  <a:pt x="230718" y="46828"/>
                </a:lnTo>
                <a:lnTo>
                  <a:pt x="271801" y="27472"/>
                </a:lnTo>
                <a:lnTo>
                  <a:pt x="238992" y="27472"/>
                </a:lnTo>
                <a:lnTo>
                  <a:pt x="231207" y="27282"/>
                </a:lnTo>
                <a:lnTo>
                  <a:pt x="272205" y="27282"/>
                </a:lnTo>
                <a:lnTo>
                  <a:pt x="278095" y="24506"/>
                </a:lnTo>
                <a:lnTo>
                  <a:pt x="231889" y="0"/>
                </a:lnTo>
                <a:close/>
              </a:path>
              <a:path w="278129" h="46989">
                <a:moveTo>
                  <a:pt x="231402" y="19476"/>
                </a:moveTo>
                <a:lnTo>
                  <a:pt x="231207" y="27282"/>
                </a:lnTo>
                <a:lnTo>
                  <a:pt x="238992" y="27472"/>
                </a:lnTo>
                <a:lnTo>
                  <a:pt x="239226" y="19668"/>
                </a:lnTo>
                <a:lnTo>
                  <a:pt x="231402" y="19476"/>
                </a:lnTo>
                <a:close/>
              </a:path>
              <a:path w="278129" h="46989">
                <a:moveTo>
                  <a:pt x="156" y="13814"/>
                </a:moveTo>
                <a:lnTo>
                  <a:pt x="0" y="21619"/>
                </a:lnTo>
                <a:lnTo>
                  <a:pt x="231207" y="27282"/>
                </a:lnTo>
                <a:lnTo>
                  <a:pt x="231402" y="19476"/>
                </a:lnTo>
                <a:lnTo>
                  <a:pt x="156" y="138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59305" y="2373675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46830" y="0"/>
                </a:moveTo>
                <a:lnTo>
                  <a:pt x="0" y="23414"/>
                </a:lnTo>
                <a:lnTo>
                  <a:pt x="46830" y="46828"/>
                </a:lnTo>
                <a:lnTo>
                  <a:pt x="46830" y="27316"/>
                </a:lnTo>
                <a:lnTo>
                  <a:pt x="39025" y="27316"/>
                </a:lnTo>
                <a:lnTo>
                  <a:pt x="39025" y="19511"/>
                </a:lnTo>
                <a:lnTo>
                  <a:pt x="46830" y="19511"/>
                </a:lnTo>
                <a:lnTo>
                  <a:pt x="46830" y="0"/>
                </a:lnTo>
                <a:close/>
              </a:path>
              <a:path w="285115" h="46989">
                <a:moveTo>
                  <a:pt x="46830" y="19511"/>
                </a:moveTo>
                <a:lnTo>
                  <a:pt x="39025" y="19511"/>
                </a:lnTo>
                <a:lnTo>
                  <a:pt x="39025" y="27316"/>
                </a:lnTo>
                <a:lnTo>
                  <a:pt x="46830" y="27316"/>
                </a:lnTo>
                <a:lnTo>
                  <a:pt x="46830" y="19511"/>
                </a:lnTo>
                <a:close/>
              </a:path>
              <a:path w="285115" h="46989">
                <a:moveTo>
                  <a:pt x="284886" y="19511"/>
                </a:moveTo>
                <a:lnTo>
                  <a:pt x="46830" y="19511"/>
                </a:lnTo>
                <a:lnTo>
                  <a:pt x="46830" y="27316"/>
                </a:lnTo>
                <a:lnTo>
                  <a:pt x="284886" y="27316"/>
                </a:lnTo>
                <a:lnTo>
                  <a:pt x="284886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2955" y="1641734"/>
            <a:ext cx="17760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Unbalanced</a:t>
            </a:r>
            <a:r>
              <a:rPr kumimoji="0" sz="11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Point-to-point</a:t>
            </a:r>
            <a:r>
              <a:rPr kumimoji="0" sz="11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link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29973" y="3122942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4" h="46989">
                <a:moveTo>
                  <a:pt x="284886" y="23406"/>
                </a:moveTo>
                <a:lnTo>
                  <a:pt x="277075" y="19507"/>
                </a:lnTo>
                <a:lnTo>
                  <a:pt x="238061" y="0"/>
                </a:lnTo>
                <a:lnTo>
                  <a:pt x="238061" y="19507"/>
                </a:lnTo>
                <a:lnTo>
                  <a:pt x="0" y="19507"/>
                </a:lnTo>
                <a:lnTo>
                  <a:pt x="0" y="27317"/>
                </a:lnTo>
                <a:lnTo>
                  <a:pt x="238061" y="27317"/>
                </a:lnTo>
                <a:lnTo>
                  <a:pt x="238061" y="46824"/>
                </a:lnTo>
                <a:lnTo>
                  <a:pt x="277075" y="27317"/>
                </a:lnTo>
                <a:lnTo>
                  <a:pt x="284886" y="2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35131" y="3317827"/>
            <a:ext cx="2740025" cy="277495"/>
            <a:chOff x="5335131" y="3317827"/>
            <a:chExt cx="2740025" cy="277495"/>
          </a:xfrm>
        </p:grpSpPr>
        <p:sp>
          <p:nvSpPr>
            <p:cNvPr id="20" name="object 20"/>
            <p:cNvSpPr/>
            <p:nvPr/>
          </p:nvSpPr>
          <p:spPr>
            <a:xfrm>
              <a:off x="5339258" y="3321954"/>
              <a:ext cx="2731770" cy="0"/>
            </a:xfrm>
            <a:custGeom>
              <a:avLst/>
              <a:gdLst/>
              <a:ahLst/>
              <a:cxnLst/>
              <a:rect l="l" t="t" r="r" b="b"/>
              <a:pathLst>
                <a:path w="2731770">
                  <a:moveTo>
                    <a:pt x="0" y="0"/>
                  </a:moveTo>
                  <a:lnTo>
                    <a:pt x="2731755" y="0"/>
                  </a:lnTo>
                </a:path>
              </a:pathLst>
            </a:custGeom>
            <a:ln w="78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002655" y="3318052"/>
              <a:ext cx="2060575" cy="277495"/>
            </a:xfrm>
            <a:custGeom>
              <a:avLst/>
              <a:gdLst/>
              <a:ahLst/>
              <a:cxnLst/>
              <a:rect l="l" t="t" r="r" b="b"/>
              <a:pathLst>
                <a:path w="2060575" h="277495">
                  <a:moveTo>
                    <a:pt x="46824" y="46837"/>
                  </a:moveTo>
                  <a:lnTo>
                    <a:pt x="42926" y="39027"/>
                  </a:lnTo>
                  <a:lnTo>
                    <a:pt x="23418" y="0"/>
                  </a:lnTo>
                  <a:lnTo>
                    <a:pt x="0" y="46837"/>
                  </a:lnTo>
                  <a:lnTo>
                    <a:pt x="19507" y="46837"/>
                  </a:lnTo>
                  <a:lnTo>
                    <a:pt x="19507" y="277075"/>
                  </a:lnTo>
                  <a:lnTo>
                    <a:pt x="27317" y="277075"/>
                  </a:lnTo>
                  <a:lnTo>
                    <a:pt x="27317" y="46837"/>
                  </a:lnTo>
                  <a:lnTo>
                    <a:pt x="46824" y="46837"/>
                  </a:lnTo>
                  <a:close/>
                </a:path>
                <a:path w="2060575" h="277495">
                  <a:moveTo>
                    <a:pt x="1053693" y="46837"/>
                  </a:moveTo>
                  <a:lnTo>
                    <a:pt x="1049782" y="39027"/>
                  </a:lnTo>
                  <a:lnTo>
                    <a:pt x="1030274" y="0"/>
                  </a:lnTo>
                  <a:lnTo>
                    <a:pt x="1006856" y="46837"/>
                  </a:lnTo>
                  <a:lnTo>
                    <a:pt x="1026375" y="46837"/>
                  </a:lnTo>
                  <a:lnTo>
                    <a:pt x="1026375" y="277075"/>
                  </a:lnTo>
                  <a:lnTo>
                    <a:pt x="1034173" y="277075"/>
                  </a:lnTo>
                  <a:lnTo>
                    <a:pt x="1034173" y="46837"/>
                  </a:lnTo>
                  <a:lnTo>
                    <a:pt x="1053693" y="46837"/>
                  </a:lnTo>
                  <a:close/>
                </a:path>
                <a:path w="2060575" h="277495">
                  <a:moveTo>
                    <a:pt x="2060549" y="46837"/>
                  </a:moveTo>
                  <a:lnTo>
                    <a:pt x="2056650" y="39027"/>
                  </a:lnTo>
                  <a:lnTo>
                    <a:pt x="2037130" y="0"/>
                  </a:lnTo>
                  <a:lnTo>
                    <a:pt x="2013712" y="46837"/>
                  </a:lnTo>
                  <a:lnTo>
                    <a:pt x="2033231" y="46837"/>
                  </a:lnTo>
                  <a:lnTo>
                    <a:pt x="2033231" y="277075"/>
                  </a:lnTo>
                  <a:lnTo>
                    <a:pt x="2041029" y="277075"/>
                  </a:lnTo>
                  <a:lnTo>
                    <a:pt x="2041029" y="46837"/>
                  </a:lnTo>
                  <a:lnTo>
                    <a:pt x="2060549" y="468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339258" y="3321954"/>
              <a:ext cx="2731770" cy="0"/>
            </a:xfrm>
            <a:custGeom>
              <a:avLst/>
              <a:gdLst/>
              <a:ahLst/>
              <a:cxnLst/>
              <a:rect l="l" t="t" r="r" b="b"/>
              <a:pathLst>
                <a:path w="2731770">
                  <a:moveTo>
                    <a:pt x="0" y="0"/>
                  </a:moveTo>
                  <a:lnTo>
                    <a:pt x="2731755" y="0"/>
                  </a:lnTo>
                </a:path>
              </a:pathLst>
            </a:custGeom>
            <a:ln w="78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25092" y="3044885"/>
            <a:ext cx="683260" cy="542925"/>
          </a:xfrm>
          <a:prstGeom prst="rect">
            <a:avLst/>
          </a:prstGeom>
          <a:ln w="780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492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Primary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7732" y="3062358"/>
            <a:ext cx="59690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Commands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56235" y="3379076"/>
            <a:ext cx="55372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Responses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90457" y="3595122"/>
            <a:ext cx="683260" cy="542925"/>
          </a:xfrm>
          <a:prstGeom prst="rect">
            <a:avLst/>
          </a:prstGeom>
          <a:ln w="7804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016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Secondary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3900" y="3606829"/>
            <a:ext cx="683260" cy="542925"/>
          </a:xfrm>
          <a:prstGeom prst="rect">
            <a:avLst/>
          </a:prstGeom>
          <a:ln w="7804">
            <a:solidFill>
              <a:srgbClr val="00000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01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Secondary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57344" y="3618536"/>
            <a:ext cx="683260" cy="542925"/>
          </a:xfrm>
          <a:prstGeom prst="rect">
            <a:avLst/>
          </a:prstGeom>
          <a:ln w="7804">
            <a:solidFill>
              <a:srgbClr val="00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0223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Secondary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02655" y="3318052"/>
            <a:ext cx="2060575" cy="277495"/>
          </a:xfrm>
          <a:custGeom>
            <a:avLst/>
            <a:gdLst/>
            <a:ahLst/>
            <a:cxnLst/>
            <a:rect l="l" t="t" r="r" b="b"/>
            <a:pathLst>
              <a:path w="2060575" h="277495">
                <a:moveTo>
                  <a:pt x="46824" y="46837"/>
                </a:moveTo>
                <a:lnTo>
                  <a:pt x="42926" y="39027"/>
                </a:lnTo>
                <a:lnTo>
                  <a:pt x="23418" y="0"/>
                </a:lnTo>
                <a:lnTo>
                  <a:pt x="0" y="46837"/>
                </a:lnTo>
                <a:lnTo>
                  <a:pt x="19507" y="46837"/>
                </a:lnTo>
                <a:lnTo>
                  <a:pt x="19507" y="277075"/>
                </a:lnTo>
                <a:lnTo>
                  <a:pt x="27317" y="277075"/>
                </a:lnTo>
                <a:lnTo>
                  <a:pt x="27317" y="46837"/>
                </a:lnTo>
                <a:lnTo>
                  <a:pt x="46824" y="46837"/>
                </a:lnTo>
                <a:close/>
              </a:path>
              <a:path w="2060575" h="277495">
                <a:moveTo>
                  <a:pt x="1053693" y="46837"/>
                </a:moveTo>
                <a:lnTo>
                  <a:pt x="1049782" y="39027"/>
                </a:lnTo>
                <a:lnTo>
                  <a:pt x="1030274" y="0"/>
                </a:lnTo>
                <a:lnTo>
                  <a:pt x="1006856" y="46837"/>
                </a:lnTo>
                <a:lnTo>
                  <a:pt x="1026375" y="46837"/>
                </a:lnTo>
                <a:lnTo>
                  <a:pt x="1026375" y="277075"/>
                </a:lnTo>
                <a:lnTo>
                  <a:pt x="1034173" y="277075"/>
                </a:lnTo>
                <a:lnTo>
                  <a:pt x="1034173" y="46837"/>
                </a:lnTo>
                <a:lnTo>
                  <a:pt x="1053693" y="46837"/>
                </a:lnTo>
                <a:close/>
              </a:path>
              <a:path w="2060575" h="277495">
                <a:moveTo>
                  <a:pt x="2060549" y="46837"/>
                </a:moveTo>
                <a:lnTo>
                  <a:pt x="2056650" y="39027"/>
                </a:lnTo>
                <a:lnTo>
                  <a:pt x="2037130" y="0"/>
                </a:lnTo>
                <a:lnTo>
                  <a:pt x="2013712" y="46837"/>
                </a:lnTo>
                <a:lnTo>
                  <a:pt x="2033231" y="46837"/>
                </a:lnTo>
                <a:lnTo>
                  <a:pt x="2033231" y="277075"/>
                </a:lnTo>
                <a:lnTo>
                  <a:pt x="2041029" y="277075"/>
                </a:lnTo>
                <a:lnTo>
                  <a:pt x="2041029" y="46837"/>
                </a:lnTo>
                <a:lnTo>
                  <a:pt x="2060549" y="46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0391" y="2773738"/>
            <a:ext cx="15868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Unbalanced</a:t>
            </a:r>
            <a:r>
              <a:rPr kumimoji="0" sz="11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Multipoint</a:t>
            </a:r>
            <a:r>
              <a:rPr kumimoji="0" sz="11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link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87541" y="4955108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284886" y="23418"/>
                </a:moveTo>
                <a:lnTo>
                  <a:pt x="277075" y="19519"/>
                </a:lnTo>
                <a:lnTo>
                  <a:pt x="238061" y="0"/>
                </a:lnTo>
                <a:lnTo>
                  <a:pt x="238061" y="19519"/>
                </a:lnTo>
                <a:lnTo>
                  <a:pt x="0" y="19519"/>
                </a:lnTo>
                <a:lnTo>
                  <a:pt x="0" y="27317"/>
                </a:lnTo>
                <a:lnTo>
                  <a:pt x="238061" y="27317"/>
                </a:lnTo>
                <a:lnTo>
                  <a:pt x="238061" y="46824"/>
                </a:lnTo>
                <a:lnTo>
                  <a:pt x="277075" y="27317"/>
                </a:lnTo>
                <a:lnTo>
                  <a:pt x="284886" y="2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64641" y="4978526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284886" y="19507"/>
                </a:moveTo>
                <a:lnTo>
                  <a:pt x="46837" y="19507"/>
                </a:lnTo>
                <a:lnTo>
                  <a:pt x="46837" y="0"/>
                </a:lnTo>
                <a:lnTo>
                  <a:pt x="0" y="23406"/>
                </a:lnTo>
                <a:lnTo>
                  <a:pt x="46837" y="46824"/>
                </a:lnTo>
                <a:lnTo>
                  <a:pt x="46837" y="27317"/>
                </a:lnTo>
                <a:lnTo>
                  <a:pt x="284886" y="27317"/>
                </a:lnTo>
                <a:lnTo>
                  <a:pt x="284886" y="1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99770" y="5224373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284886" y="19507"/>
                </a:moveTo>
                <a:lnTo>
                  <a:pt x="46824" y="19507"/>
                </a:lnTo>
                <a:lnTo>
                  <a:pt x="46824" y="0"/>
                </a:lnTo>
                <a:lnTo>
                  <a:pt x="0" y="23418"/>
                </a:lnTo>
                <a:lnTo>
                  <a:pt x="46824" y="46824"/>
                </a:lnTo>
                <a:lnTo>
                  <a:pt x="46824" y="27317"/>
                </a:lnTo>
                <a:lnTo>
                  <a:pt x="284886" y="27317"/>
                </a:lnTo>
                <a:lnTo>
                  <a:pt x="284886" y="1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39747" y="5212661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238055" y="0"/>
                </a:moveTo>
                <a:lnTo>
                  <a:pt x="238055" y="46828"/>
                </a:lnTo>
                <a:lnTo>
                  <a:pt x="277081" y="27316"/>
                </a:lnTo>
                <a:lnTo>
                  <a:pt x="245860" y="27316"/>
                </a:lnTo>
                <a:lnTo>
                  <a:pt x="245860" y="19511"/>
                </a:lnTo>
                <a:lnTo>
                  <a:pt x="277081" y="19511"/>
                </a:lnTo>
                <a:lnTo>
                  <a:pt x="238055" y="0"/>
                </a:lnTo>
                <a:close/>
              </a:path>
              <a:path w="285115" h="46989">
                <a:moveTo>
                  <a:pt x="238055" y="19511"/>
                </a:moveTo>
                <a:lnTo>
                  <a:pt x="0" y="19511"/>
                </a:lnTo>
                <a:lnTo>
                  <a:pt x="0" y="27316"/>
                </a:lnTo>
                <a:lnTo>
                  <a:pt x="238055" y="27316"/>
                </a:lnTo>
                <a:lnTo>
                  <a:pt x="238055" y="19511"/>
                </a:lnTo>
                <a:close/>
              </a:path>
              <a:path w="285115" h="46989">
                <a:moveTo>
                  <a:pt x="277081" y="19511"/>
                </a:moveTo>
                <a:lnTo>
                  <a:pt x="245860" y="19511"/>
                </a:lnTo>
                <a:lnTo>
                  <a:pt x="245860" y="27316"/>
                </a:lnTo>
                <a:lnTo>
                  <a:pt x="277081" y="27316"/>
                </a:lnTo>
                <a:lnTo>
                  <a:pt x="284886" y="23414"/>
                </a:lnTo>
                <a:lnTo>
                  <a:pt x="277081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984126" y="4838031"/>
          <a:ext cx="4067174" cy="541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510"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950" spc="-10" dirty="0">
                          <a:latin typeface="Times New Roman"/>
                          <a:cs typeface="Times New Roman"/>
                        </a:rPr>
                        <a:t>Primary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ct val="100000"/>
                        </a:lnSpc>
                        <a:spcBef>
                          <a:spcPts val="615"/>
                        </a:spcBef>
                        <a:tabLst>
                          <a:tab pos="2038350" algn="l"/>
                        </a:tabLst>
                      </a:pPr>
                      <a:r>
                        <a:rPr sz="1425" spc="-15" baseline="11695" dirty="0">
                          <a:latin typeface="Times New Roman"/>
                          <a:cs typeface="Times New Roman"/>
                        </a:rPr>
                        <a:t>Commands</a:t>
                      </a:r>
                      <a:r>
                        <a:rPr sz="1425" baseline="1169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950" spc="-10" dirty="0">
                          <a:latin typeface="Times New Roman"/>
                          <a:cs typeface="Times New Roman"/>
                        </a:rPr>
                        <a:t>Responses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950" spc="-10" dirty="0">
                          <a:latin typeface="Times New Roman"/>
                          <a:cs typeface="Times New Roman"/>
                        </a:rPr>
                        <a:t>Secondary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950" spc="-10" dirty="0">
                          <a:latin typeface="Times New Roman"/>
                          <a:cs typeface="Times New Roman"/>
                        </a:rPr>
                        <a:t>Secondary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527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1909445" algn="l"/>
                        </a:tabLst>
                      </a:pPr>
                      <a:r>
                        <a:rPr sz="950" spc="-10" dirty="0">
                          <a:latin typeface="Times New Roman"/>
                          <a:cs typeface="Times New Roman"/>
                        </a:rPr>
                        <a:t>Responses</a:t>
                      </a:r>
                      <a:r>
                        <a:rPr sz="9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425" spc="-15" baseline="11695" dirty="0">
                          <a:latin typeface="Times New Roman"/>
                          <a:cs typeface="Times New Roman"/>
                        </a:rPr>
                        <a:t>Commands</a:t>
                      </a:r>
                      <a:endParaRPr sz="1425" baseline="11695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950" spc="-10" dirty="0">
                          <a:latin typeface="Times New Roman"/>
                          <a:cs typeface="Times New Roman"/>
                        </a:rPr>
                        <a:t>Primary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5183335" y="4507303"/>
            <a:ext cx="323913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Balanced</a:t>
            </a:r>
            <a:r>
              <a:rPr kumimoji="0" sz="11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Point-to-point</a:t>
            </a: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link</a:t>
            </a:r>
            <a:r>
              <a:rPr kumimoji="0" sz="11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between</a:t>
            </a:r>
            <a:r>
              <a:rPr kumimoji="0" sz="11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Combined</a:t>
            </a:r>
            <a:r>
              <a:rPr kumimoji="0" sz="11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Stations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39747" y="5212661"/>
            <a:ext cx="285115" cy="46990"/>
          </a:xfrm>
          <a:custGeom>
            <a:avLst/>
            <a:gdLst/>
            <a:ahLst/>
            <a:cxnLst/>
            <a:rect l="l" t="t" r="r" b="b"/>
            <a:pathLst>
              <a:path w="285115" h="46989">
                <a:moveTo>
                  <a:pt x="238055" y="0"/>
                </a:moveTo>
                <a:lnTo>
                  <a:pt x="238055" y="46828"/>
                </a:lnTo>
                <a:lnTo>
                  <a:pt x="277081" y="27316"/>
                </a:lnTo>
                <a:lnTo>
                  <a:pt x="245860" y="27316"/>
                </a:lnTo>
                <a:lnTo>
                  <a:pt x="245860" y="19511"/>
                </a:lnTo>
                <a:lnTo>
                  <a:pt x="277081" y="19511"/>
                </a:lnTo>
                <a:lnTo>
                  <a:pt x="238055" y="0"/>
                </a:lnTo>
                <a:close/>
              </a:path>
              <a:path w="285115" h="46989">
                <a:moveTo>
                  <a:pt x="238055" y="19511"/>
                </a:moveTo>
                <a:lnTo>
                  <a:pt x="0" y="19511"/>
                </a:lnTo>
                <a:lnTo>
                  <a:pt x="0" y="27316"/>
                </a:lnTo>
                <a:lnTo>
                  <a:pt x="238055" y="27316"/>
                </a:lnTo>
                <a:lnTo>
                  <a:pt x="238055" y="19511"/>
                </a:lnTo>
                <a:close/>
              </a:path>
              <a:path w="285115" h="46989">
                <a:moveTo>
                  <a:pt x="277081" y="19511"/>
                </a:moveTo>
                <a:lnTo>
                  <a:pt x="245860" y="19511"/>
                </a:lnTo>
                <a:lnTo>
                  <a:pt x="245860" y="27316"/>
                </a:lnTo>
                <a:lnTo>
                  <a:pt x="277081" y="27316"/>
                </a:lnTo>
                <a:lnTo>
                  <a:pt x="284886" y="23414"/>
                </a:lnTo>
                <a:lnTo>
                  <a:pt x="277081" y="19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HDLC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5940" y="1571038"/>
            <a:ext cx="4047490" cy="4192904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HDLC: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level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Common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X.25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Derived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IBM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’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SNA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oriented,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bit-stuffing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Types: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Primary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operation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issued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called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commands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Maintains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separate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logical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each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secondary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Secondary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Under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primary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issued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called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responses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Combined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issue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commands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responses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83033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2200" y="2708159"/>
            <a:ext cx="245745" cy="41910"/>
          </a:xfrm>
          <a:custGeom>
            <a:avLst/>
            <a:gdLst/>
            <a:ahLst/>
            <a:cxnLst/>
            <a:rect l="l" t="t" r="r" b="b"/>
            <a:pathLst>
              <a:path w="245745" h="41910">
                <a:moveTo>
                  <a:pt x="204472" y="0"/>
                </a:moveTo>
                <a:lnTo>
                  <a:pt x="204043" y="17174"/>
                </a:lnTo>
                <a:lnTo>
                  <a:pt x="210942" y="17343"/>
                </a:lnTo>
                <a:lnTo>
                  <a:pt x="210735" y="24225"/>
                </a:lnTo>
                <a:lnTo>
                  <a:pt x="203867" y="24225"/>
                </a:lnTo>
                <a:lnTo>
                  <a:pt x="203440" y="41293"/>
                </a:lnTo>
                <a:lnTo>
                  <a:pt x="239665" y="24225"/>
                </a:lnTo>
                <a:lnTo>
                  <a:pt x="210735" y="24225"/>
                </a:lnTo>
                <a:lnTo>
                  <a:pt x="203871" y="24057"/>
                </a:lnTo>
                <a:lnTo>
                  <a:pt x="240022" y="24057"/>
                </a:lnTo>
                <a:lnTo>
                  <a:pt x="245215" y="21610"/>
                </a:lnTo>
                <a:lnTo>
                  <a:pt x="204472" y="0"/>
                </a:lnTo>
                <a:close/>
              </a:path>
              <a:path w="245745" h="41910">
                <a:moveTo>
                  <a:pt x="204043" y="17174"/>
                </a:moveTo>
                <a:lnTo>
                  <a:pt x="203871" y="24057"/>
                </a:lnTo>
                <a:lnTo>
                  <a:pt x="210735" y="24225"/>
                </a:lnTo>
                <a:lnTo>
                  <a:pt x="210942" y="17343"/>
                </a:lnTo>
                <a:lnTo>
                  <a:pt x="204043" y="17174"/>
                </a:lnTo>
                <a:close/>
              </a:path>
              <a:path w="245745" h="41910">
                <a:moveTo>
                  <a:pt x="137" y="12181"/>
                </a:moveTo>
                <a:lnTo>
                  <a:pt x="0" y="19063"/>
                </a:lnTo>
                <a:lnTo>
                  <a:pt x="203871" y="24057"/>
                </a:lnTo>
                <a:lnTo>
                  <a:pt x="204043" y="17174"/>
                </a:lnTo>
                <a:lnTo>
                  <a:pt x="137" y="1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02915" y="2961217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41293" y="0"/>
                </a:moveTo>
                <a:lnTo>
                  <a:pt x="0" y="20646"/>
                </a:lnTo>
                <a:lnTo>
                  <a:pt x="41293" y="41293"/>
                </a:lnTo>
                <a:lnTo>
                  <a:pt x="41293" y="24087"/>
                </a:lnTo>
                <a:lnTo>
                  <a:pt x="34411" y="24087"/>
                </a:lnTo>
                <a:lnTo>
                  <a:pt x="34411" y="17205"/>
                </a:lnTo>
                <a:lnTo>
                  <a:pt x="41293" y="17205"/>
                </a:lnTo>
                <a:lnTo>
                  <a:pt x="41293" y="0"/>
                </a:lnTo>
                <a:close/>
              </a:path>
              <a:path w="251459" h="41910">
                <a:moveTo>
                  <a:pt x="41293" y="17205"/>
                </a:moveTo>
                <a:lnTo>
                  <a:pt x="34411" y="17205"/>
                </a:lnTo>
                <a:lnTo>
                  <a:pt x="34411" y="24087"/>
                </a:lnTo>
                <a:lnTo>
                  <a:pt x="41293" y="24087"/>
                </a:lnTo>
                <a:lnTo>
                  <a:pt x="41293" y="17205"/>
                </a:lnTo>
                <a:close/>
              </a:path>
              <a:path w="251459" h="41910">
                <a:moveTo>
                  <a:pt x="251203" y="17205"/>
                </a:moveTo>
                <a:lnTo>
                  <a:pt x="41293" y="17205"/>
                </a:lnTo>
                <a:lnTo>
                  <a:pt x="41293" y="24087"/>
                </a:lnTo>
                <a:lnTo>
                  <a:pt x="251203" y="24087"/>
                </a:lnTo>
                <a:lnTo>
                  <a:pt x="251203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47997" y="3621906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209909" y="0"/>
                </a:moveTo>
                <a:lnTo>
                  <a:pt x="209909" y="41293"/>
                </a:lnTo>
                <a:lnTo>
                  <a:pt x="244321" y="24087"/>
                </a:lnTo>
                <a:lnTo>
                  <a:pt x="216792" y="24087"/>
                </a:lnTo>
                <a:lnTo>
                  <a:pt x="216792" y="17205"/>
                </a:lnTo>
                <a:lnTo>
                  <a:pt x="244321" y="17205"/>
                </a:lnTo>
                <a:lnTo>
                  <a:pt x="209909" y="0"/>
                </a:lnTo>
                <a:close/>
              </a:path>
              <a:path w="251459" h="41910">
                <a:moveTo>
                  <a:pt x="209909" y="17205"/>
                </a:moveTo>
                <a:lnTo>
                  <a:pt x="0" y="17205"/>
                </a:lnTo>
                <a:lnTo>
                  <a:pt x="0" y="24087"/>
                </a:lnTo>
                <a:lnTo>
                  <a:pt x="209909" y="24087"/>
                </a:lnTo>
                <a:lnTo>
                  <a:pt x="209909" y="17205"/>
                </a:lnTo>
                <a:close/>
              </a:path>
              <a:path w="251459" h="41910">
                <a:moveTo>
                  <a:pt x="244321" y="17205"/>
                </a:moveTo>
                <a:lnTo>
                  <a:pt x="216792" y="17205"/>
                </a:lnTo>
                <a:lnTo>
                  <a:pt x="216792" y="24087"/>
                </a:lnTo>
                <a:lnTo>
                  <a:pt x="244321" y="24087"/>
                </a:lnTo>
                <a:lnTo>
                  <a:pt x="251203" y="20646"/>
                </a:lnTo>
                <a:lnTo>
                  <a:pt x="244321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38941" y="3793961"/>
            <a:ext cx="2409190" cy="244475"/>
            <a:chOff x="5738941" y="3793961"/>
            <a:chExt cx="2409190" cy="244475"/>
          </a:xfrm>
        </p:grpSpPr>
        <p:sp>
          <p:nvSpPr>
            <p:cNvPr id="6" name="object 6"/>
            <p:cNvSpPr/>
            <p:nvPr/>
          </p:nvSpPr>
          <p:spPr>
            <a:xfrm>
              <a:off x="5738941" y="3797402"/>
              <a:ext cx="2409190" cy="0"/>
            </a:xfrm>
            <a:custGeom>
              <a:avLst/>
              <a:gdLst/>
              <a:ahLst/>
              <a:cxnLst/>
              <a:rect l="l" t="t" r="r" b="b"/>
              <a:pathLst>
                <a:path w="2409190">
                  <a:moveTo>
                    <a:pt x="0" y="0"/>
                  </a:moveTo>
                  <a:lnTo>
                    <a:pt x="2408773" y="0"/>
                  </a:lnTo>
                </a:path>
              </a:pathLst>
            </a:custGeom>
            <a:ln w="68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323901" y="3793972"/>
              <a:ext cx="1817370" cy="244475"/>
            </a:xfrm>
            <a:custGeom>
              <a:avLst/>
              <a:gdLst/>
              <a:ahLst/>
              <a:cxnLst/>
              <a:rect l="l" t="t" r="r" b="b"/>
              <a:pathLst>
                <a:path w="1817370" h="244475">
                  <a:moveTo>
                    <a:pt x="41300" y="41287"/>
                  </a:moveTo>
                  <a:lnTo>
                    <a:pt x="37858" y="34404"/>
                  </a:lnTo>
                  <a:lnTo>
                    <a:pt x="20650" y="0"/>
                  </a:lnTo>
                  <a:lnTo>
                    <a:pt x="0" y="41287"/>
                  </a:lnTo>
                  <a:lnTo>
                    <a:pt x="17208" y="41287"/>
                  </a:lnTo>
                  <a:lnTo>
                    <a:pt x="17208" y="244309"/>
                  </a:lnTo>
                  <a:lnTo>
                    <a:pt x="24091" y="244309"/>
                  </a:lnTo>
                  <a:lnTo>
                    <a:pt x="24091" y="41287"/>
                  </a:lnTo>
                  <a:lnTo>
                    <a:pt x="41300" y="41287"/>
                  </a:lnTo>
                  <a:close/>
                </a:path>
                <a:path w="1817370" h="244475">
                  <a:moveTo>
                    <a:pt x="929106" y="41287"/>
                  </a:moveTo>
                  <a:lnTo>
                    <a:pt x="925664" y="34404"/>
                  </a:lnTo>
                  <a:lnTo>
                    <a:pt x="908469" y="0"/>
                  </a:lnTo>
                  <a:lnTo>
                    <a:pt x="887818" y="41287"/>
                  </a:lnTo>
                  <a:lnTo>
                    <a:pt x="905027" y="41287"/>
                  </a:lnTo>
                  <a:lnTo>
                    <a:pt x="905027" y="244309"/>
                  </a:lnTo>
                  <a:lnTo>
                    <a:pt x="911898" y="244309"/>
                  </a:lnTo>
                  <a:lnTo>
                    <a:pt x="911898" y="41287"/>
                  </a:lnTo>
                  <a:lnTo>
                    <a:pt x="929106" y="41287"/>
                  </a:lnTo>
                  <a:close/>
                </a:path>
                <a:path w="1817370" h="244475">
                  <a:moveTo>
                    <a:pt x="1816925" y="41287"/>
                  </a:moveTo>
                  <a:lnTo>
                    <a:pt x="1813483" y="34404"/>
                  </a:lnTo>
                  <a:lnTo>
                    <a:pt x="1796275" y="0"/>
                  </a:lnTo>
                  <a:lnTo>
                    <a:pt x="1775637" y="41287"/>
                  </a:lnTo>
                  <a:lnTo>
                    <a:pt x="1792833" y="41287"/>
                  </a:lnTo>
                  <a:lnTo>
                    <a:pt x="1792833" y="244309"/>
                  </a:lnTo>
                  <a:lnTo>
                    <a:pt x="1799717" y="244309"/>
                  </a:lnTo>
                  <a:lnTo>
                    <a:pt x="1799717" y="41287"/>
                  </a:lnTo>
                  <a:lnTo>
                    <a:pt x="1816925" y="41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object 8"/>
          <p:cNvSpPr/>
          <p:nvPr/>
        </p:nvSpPr>
        <p:spPr>
          <a:xfrm>
            <a:off x="6575112" y="5237500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209909" y="0"/>
                </a:moveTo>
                <a:lnTo>
                  <a:pt x="209909" y="41293"/>
                </a:lnTo>
                <a:lnTo>
                  <a:pt x="244321" y="24087"/>
                </a:lnTo>
                <a:lnTo>
                  <a:pt x="216792" y="24087"/>
                </a:lnTo>
                <a:lnTo>
                  <a:pt x="216792" y="17205"/>
                </a:lnTo>
                <a:lnTo>
                  <a:pt x="244321" y="17205"/>
                </a:lnTo>
                <a:lnTo>
                  <a:pt x="209909" y="0"/>
                </a:lnTo>
                <a:close/>
              </a:path>
              <a:path w="251459" h="41910">
                <a:moveTo>
                  <a:pt x="209909" y="17205"/>
                </a:moveTo>
                <a:lnTo>
                  <a:pt x="0" y="17205"/>
                </a:lnTo>
                <a:lnTo>
                  <a:pt x="0" y="24087"/>
                </a:lnTo>
                <a:lnTo>
                  <a:pt x="209909" y="24087"/>
                </a:lnTo>
                <a:lnTo>
                  <a:pt x="209909" y="17205"/>
                </a:lnTo>
                <a:close/>
              </a:path>
              <a:path w="251459" h="41910">
                <a:moveTo>
                  <a:pt x="244321" y="17205"/>
                </a:moveTo>
                <a:lnTo>
                  <a:pt x="216792" y="17205"/>
                </a:lnTo>
                <a:lnTo>
                  <a:pt x="216792" y="24087"/>
                </a:lnTo>
                <a:lnTo>
                  <a:pt x="244321" y="24087"/>
                </a:lnTo>
                <a:lnTo>
                  <a:pt x="251203" y="20646"/>
                </a:lnTo>
                <a:lnTo>
                  <a:pt x="244321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24868" y="5258146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41293" y="0"/>
                </a:moveTo>
                <a:lnTo>
                  <a:pt x="0" y="20646"/>
                </a:lnTo>
                <a:lnTo>
                  <a:pt x="41293" y="41293"/>
                </a:lnTo>
                <a:lnTo>
                  <a:pt x="41293" y="24087"/>
                </a:lnTo>
                <a:lnTo>
                  <a:pt x="34411" y="24087"/>
                </a:lnTo>
                <a:lnTo>
                  <a:pt x="34411" y="17205"/>
                </a:lnTo>
                <a:lnTo>
                  <a:pt x="41293" y="17205"/>
                </a:lnTo>
                <a:lnTo>
                  <a:pt x="41293" y="0"/>
                </a:lnTo>
                <a:close/>
              </a:path>
              <a:path w="251459" h="41910">
                <a:moveTo>
                  <a:pt x="41293" y="17205"/>
                </a:moveTo>
                <a:lnTo>
                  <a:pt x="34411" y="17205"/>
                </a:lnTo>
                <a:lnTo>
                  <a:pt x="34411" y="24087"/>
                </a:lnTo>
                <a:lnTo>
                  <a:pt x="41293" y="24087"/>
                </a:lnTo>
                <a:lnTo>
                  <a:pt x="41293" y="17205"/>
                </a:lnTo>
                <a:close/>
              </a:path>
              <a:path w="251459" h="41910">
                <a:moveTo>
                  <a:pt x="251203" y="17205"/>
                </a:moveTo>
                <a:lnTo>
                  <a:pt x="41293" y="17205"/>
                </a:lnTo>
                <a:lnTo>
                  <a:pt x="41293" y="24087"/>
                </a:lnTo>
                <a:lnTo>
                  <a:pt x="251203" y="24087"/>
                </a:lnTo>
                <a:lnTo>
                  <a:pt x="251203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55838" y="5474935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41293" y="0"/>
                </a:moveTo>
                <a:lnTo>
                  <a:pt x="0" y="20646"/>
                </a:lnTo>
                <a:lnTo>
                  <a:pt x="41293" y="41293"/>
                </a:lnTo>
                <a:lnTo>
                  <a:pt x="41293" y="24087"/>
                </a:lnTo>
                <a:lnTo>
                  <a:pt x="34411" y="24087"/>
                </a:lnTo>
                <a:lnTo>
                  <a:pt x="34411" y="17205"/>
                </a:lnTo>
                <a:lnTo>
                  <a:pt x="41293" y="17205"/>
                </a:lnTo>
                <a:lnTo>
                  <a:pt x="41293" y="0"/>
                </a:lnTo>
                <a:close/>
              </a:path>
              <a:path w="251459" h="41910">
                <a:moveTo>
                  <a:pt x="41293" y="17205"/>
                </a:moveTo>
                <a:lnTo>
                  <a:pt x="34411" y="17205"/>
                </a:lnTo>
                <a:lnTo>
                  <a:pt x="34411" y="24087"/>
                </a:lnTo>
                <a:lnTo>
                  <a:pt x="41293" y="24087"/>
                </a:lnTo>
                <a:lnTo>
                  <a:pt x="41293" y="17205"/>
                </a:lnTo>
                <a:close/>
              </a:path>
              <a:path w="251459" h="41910">
                <a:moveTo>
                  <a:pt x="251203" y="17205"/>
                </a:moveTo>
                <a:lnTo>
                  <a:pt x="41293" y="17205"/>
                </a:lnTo>
                <a:lnTo>
                  <a:pt x="41293" y="24087"/>
                </a:lnTo>
                <a:lnTo>
                  <a:pt x="251203" y="24087"/>
                </a:lnTo>
                <a:lnTo>
                  <a:pt x="251203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09316" y="5464612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209909" y="0"/>
                </a:moveTo>
                <a:lnTo>
                  <a:pt x="209909" y="41293"/>
                </a:lnTo>
                <a:lnTo>
                  <a:pt x="244321" y="24087"/>
                </a:lnTo>
                <a:lnTo>
                  <a:pt x="216792" y="24087"/>
                </a:lnTo>
                <a:lnTo>
                  <a:pt x="216792" y="17205"/>
                </a:lnTo>
                <a:lnTo>
                  <a:pt x="244321" y="17205"/>
                </a:lnTo>
                <a:lnTo>
                  <a:pt x="209909" y="0"/>
                </a:lnTo>
                <a:close/>
              </a:path>
              <a:path w="251459" h="41910">
                <a:moveTo>
                  <a:pt x="209909" y="17205"/>
                </a:moveTo>
                <a:lnTo>
                  <a:pt x="0" y="17205"/>
                </a:lnTo>
                <a:lnTo>
                  <a:pt x="0" y="24087"/>
                </a:lnTo>
                <a:lnTo>
                  <a:pt x="209909" y="24087"/>
                </a:lnTo>
                <a:lnTo>
                  <a:pt x="209909" y="17205"/>
                </a:lnTo>
                <a:close/>
              </a:path>
              <a:path w="251459" h="41910">
                <a:moveTo>
                  <a:pt x="244321" y="17205"/>
                </a:moveTo>
                <a:lnTo>
                  <a:pt x="216792" y="17205"/>
                </a:lnTo>
                <a:lnTo>
                  <a:pt x="216792" y="24087"/>
                </a:lnTo>
                <a:lnTo>
                  <a:pt x="244321" y="24087"/>
                </a:lnTo>
                <a:lnTo>
                  <a:pt x="251203" y="20646"/>
                </a:lnTo>
                <a:lnTo>
                  <a:pt x="244321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82200" y="2708159"/>
            <a:ext cx="245745" cy="41910"/>
          </a:xfrm>
          <a:custGeom>
            <a:avLst/>
            <a:gdLst/>
            <a:ahLst/>
            <a:cxnLst/>
            <a:rect l="l" t="t" r="r" b="b"/>
            <a:pathLst>
              <a:path w="245745" h="41910">
                <a:moveTo>
                  <a:pt x="204472" y="0"/>
                </a:moveTo>
                <a:lnTo>
                  <a:pt x="204043" y="17174"/>
                </a:lnTo>
                <a:lnTo>
                  <a:pt x="210942" y="17343"/>
                </a:lnTo>
                <a:lnTo>
                  <a:pt x="210735" y="24225"/>
                </a:lnTo>
                <a:lnTo>
                  <a:pt x="203867" y="24225"/>
                </a:lnTo>
                <a:lnTo>
                  <a:pt x="203440" y="41293"/>
                </a:lnTo>
                <a:lnTo>
                  <a:pt x="239665" y="24225"/>
                </a:lnTo>
                <a:lnTo>
                  <a:pt x="210735" y="24225"/>
                </a:lnTo>
                <a:lnTo>
                  <a:pt x="203871" y="24057"/>
                </a:lnTo>
                <a:lnTo>
                  <a:pt x="240022" y="24057"/>
                </a:lnTo>
                <a:lnTo>
                  <a:pt x="245215" y="21610"/>
                </a:lnTo>
                <a:lnTo>
                  <a:pt x="204472" y="0"/>
                </a:lnTo>
                <a:close/>
              </a:path>
              <a:path w="245745" h="41910">
                <a:moveTo>
                  <a:pt x="204043" y="17174"/>
                </a:moveTo>
                <a:lnTo>
                  <a:pt x="203871" y="24057"/>
                </a:lnTo>
                <a:lnTo>
                  <a:pt x="210735" y="24225"/>
                </a:lnTo>
                <a:lnTo>
                  <a:pt x="210942" y="17343"/>
                </a:lnTo>
                <a:lnTo>
                  <a:pt x="204043" y="17174"/>
                </a:lnTo>
                <a:close/>
              </a:path>
              <a:path w="245745" h="41910">
                <a:moveTo>
                  <a:pt x="137" y="12181"/>
                </a:moveTo>
                <a:lnTo>
                  <a:pt x="0" y="19063"/>
                </a:lnTo>
                <a:lnTo>
                  <a:pt x="203871" y="24057"/>
                </a:lnTo>
                <a:lnTo>
                  <a:pt x="204043" y="17174"/>
                </a:lnTo>
                <a:lnTo>
                  <a:pt x="137" y="1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02915" y="2961217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41293" y="0"/>
                </a:moveTo>
                <a:lnTo>
                  <a:pt x="0" y="20646"/>
                </a:lnTo>
                <a:lnTo>
                  <a:pt x="41293" y="41293"/>
                </a:lnTo>
                <a:lnTo>
                  <a:pt x="41293" y="24087"/>
                </a:lnTo>
                <a:lnTo>
                  <a:pt x="34411" y="24087"/>
                </a:lnTo>
                <a:lnTo>
                  <a:pt x="34411" y="17205"/>
                </a:lnTo>
                <a:lnTo>
                  <a:pt x="41293" y="17205"/>
                </a:lnTo>
                <a:lnTo>
                  <a:pt x="41293" y="0"/>
                </a:lnTo>
                <a:close/>
              </a:path>
              <a:path w="251459" h="41910">
                <a:moveTo>
                  <a:pt x="41293" y="17205"/>
                </a:moveTo>
                <a:lnTo>
                  <a:pt x="34411" y="17205"/>
                </a:lnTo>
                <a:lnTo>
                  <a:pt x="34411" y="24087"/>
                </a:lnTo>
                <a:lnTo>
                  <a:pt x="41293" y="24087"/>
                </a:lnTo>
                <a:lnTo>
                  <a:pt x="41293" y="17205"/>
                </a:lnTo>
                <a:close/>
              </a:path>
              <a:path w="251459" h="41910">
                <a:moveTo>
                  <a:pt x="251203" y="17205"/>
                </a:moveTo>
                <a:lnTo>
                  <a:pt x="41293" y="17205"/>
                </a:lnTo>
                <a:lnTo>
                  <a:pt x="41293" y="24087"/>
                </a:lnTo>
                <a:lnTo>
                  <a:pt x="251203" y="24087"/>
                </a:lnTo>
                <a:lnTo>
                  <a:pt x="251203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640008" y="2620548"/>
          <a:ext cx="2831465" cy="47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308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-10" dirty="0">
                          <a:latin typeface="Times New Roman"/>
                          <a:cs typeface="Times New Roman"/>
                        </a:rPr>
                        <a:t>Primary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850" spc="-10" dirty="0">
                          <a:latin typeface="Times New Roman"/>
                          <a:cs typeface="Times New Roman"/>
                        </a:rPr>
                        <a:t>Commands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-10" dirty="0">
                          <a:latin typeface="Times New Roman"/>
                          <a:cs typeface="Times New Roman"/>
                        </a:rPr>
                        <a:t>Secondary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44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50" spc="-10" dirty="0">
                          <a:latin typeface="Times New Roman"/>
                          <a:cs typeface="Times New Roman"/>
                        </a:rPr>
                        <a:t>Responses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946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6882200" y="2708159"/>
            <a:ext cx="245745" cy="41910"/>
          </a:xfrm>
          <a:custGeom>
            <a:avLst/>
            <a:gdLst/>
            <a:ahLst/>
            <a:cxnLst/>
            <a:rect l="l" t="t" r="r" b="b"/>
            <a:pathLst>
              <a:path w="245745" h="41910">
                <a:moveTo>
                  <a:pt x="204472" y="0"/>
                </a:moveTo>
                <a:lnTo>
                  <a:pt x="204043" y="17174"/>
                </a:lnTo>
                <a:lnTo>
                  <a:pt x="210942" y="17343"/>
                </a:lnTo>
                <a:lnTo>
                  <a:pt x="210735" y="24225"/>
                </a:lnTo>
                <a:lnTo>
                  <a:pt x="203867" y="24225"/>
                </a:lnTo>
                <a:lnTo>
                  <a:pt x="203440" y="41293"/>
                </a:lnTo>
                <a:lnTo>
                  <a:pt x="239665" y="24225"/>
                </a:lnTo>
                <a:lnTo>
                  <a:pt x="210735" y="24225"/>
                </a:lnTo>
                <a:lnTo>
                  <a:pt x="203871" y="24057"/>
                </a:lnTo>
                <a:lnTo>
                  <a:pt x="240022" y="24057"/>
                </a:lnTo>
                <a:lnTo>
                  <a:pt x="245215" y="21610"/>
                </a:lnTo>
                <a:lnTo>
                  <a:pt x="204472" y="0"/>
                </a:lnTo>
                <a:close/>
              </a:path>
              <a:path w="245745" h="41910">
                <a:moveTo>
                  <a:pt x="204043" y="17174"/>
                </a:moveTo>
                <a:lnTo>
                  <a:pt x="203871" y="24057"/>
                </a:lnTo>
                <a:lnTo>
                  <a:pt x="210735" y="24225"/>
                </a:lnTo>
                <a:lnTo>
                  <a:pt x="210942" y="17343"/>
                </a:lnTo>
                <a:lnTo>
                  <a:pt x="204043" y="17174"/>
                </a:lnTo>
                <a:close/>
              </a:path>
              <a:path w="245745" h="41910">
                <a:moveTo>
                  <a:pt x="137" y="12181"/>
                </a:moveTo>
                <a:lnTo>
                  <a:pt x="0" y="19063"/>
                </a:lnTo>
                <a:lnTo>
                  <a:pt x="203871" y="24057"/>
                </a:lnTo>
                <a:lnTo>
                  <a:pt x="204043" y="17174"/>
                </a:lnTo>
                <a:lnTo>
                  <a:pt x="137" y="1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02915" y="2961217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41293" y="0"/>
                </a:moveTo>
                <a:lnTo>
                  <a:pt x="0" y="20646"/>
                </a:lnTo>
                <a:lnTo>
                  <a:pt x="41293" y="41293"/>
                </a:lnTo>
                <a:lnTo>
                  <a:pt x="41293" y="24087"/>
                </a:lnTo>
                <a:lnTo>
                  <a:pt x="34411" y="24087"/>
                </a:lnTo>
                <a:lnTo>
                  <a:pt x="34411" y="17205"/>
                </a:lnTo>
                <a:lnTo>
                  <a:pt x="41293" y="17205"/>
                </a:lnTo>
                <a:lnTo>
                  <a:pt x="41293" y="0"/>
                </a:lnTo>
                <a:close/>
              </a:path>
              <a:path w="251459" h="41910">
                <a:moveTo>
                  <a:pt x="41293" y="17205"/>
                </a:moveTo>
                <a:lnTo>
                  <a:pt x="34411" y="17205"/>
                </a:lnTo>
                <a:lnTo>
                  <a:pt x="34411" y="24087"/>
                </a:lnTo>
                <a:lnTo>
                  <a:pt x="41293" y="24087"/>
                </a:lnTo>
                <a:lnTo>
                  <a:pt x="41293" y="17205"/>
                </a:lnTo>
                <a:close/>
              </a:path>
              <a:path w="251459" h="41910">
                <a:moveTo>
                  <a:pt x="251203" y="17205"/>
                </a:moveTo>
                <a:lnTo>
                  <a:pt x="41293" y="17205"/>
                </a:lnTo>
                <a:lnTo>
                  <a:pt x="41293" y="24087"/>
                </a:lnTo>
                <a:lnTo>
                  <a:pt x="251203" y="24087"/>
                </a:lnTo>
                <a:lnTo>
                  <a:pt x="251203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87396" y="2314295"/>
            <a:ext cx="156908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Unbalanced</a:t>
            </a:r>
            <a:r>
              <a:rPr kumimoji="0" sz="95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Point-to-point</a:t>
            </a:r>
            <a:r>
              <a:rPr kumimoji="0" sz="95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9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link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47993" y="3621913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251206" y="20650"/>
                </a:moveTo>
                <a:lnTo>
                  <a:pt x="244322" y="17208"/>
                </a:lnTo>
                <a:lnTo>
                  <a:pt x="209905" y="0"/>
                </a:lnTo>
                <a:lnTo>
                  <a:pt x="209905" y="17208"/>
                </a:lnTo>
                <a:lnTo>
                  <a:pt x="0" y="17208"/>
                </a:lnTo>
                <a:lnTo>
                  <a:pt x="0" y="24091"/>
                </a:lnTo>
                <a:lnTo>
                  <a:pt x="209905" y="24091"/>
                </a:lnTo>
                <a:lnTo>
                  <a:pt x="209905" y="41287"/>
                </a:lnTo>
                <a:lnTo>
                  <a:pt x="244322" y="24091"/>
                </a:lnTo>
                <a:lnTo>
                  <a:pt x="251206" y="20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5449" y="3793909"/>
            <a:ext cx="2416175" cy="244475"/>
            <a:chOff x="5735449" y="3793909"/>
            <a:chExt cx="2416175" cy="244475"/>
          </a:xfrm>
        </p:grpSpPr>
        <p:sp>
          <p:nvSpPr>
            <p:cNvPr id="20" name="object 20"/>
            <p:cNvSpPr/>
            <p:nvPr/>
          </p:nvSpPr>
          <p:spPr>
            <a:xfrm>
              <a:off x="5738942" y="3797402"/>
              <a:ext cx="2409190" cy="0"/>
            </a:xfrm>
            <a:custGeom>
              <a:avLst/>
              <a:gdLst/>
              <a:ahLst/>
              <a:cxnLst/>
              <a:rect l="l" t="t" r="r" b="b"/>
              <a:pathLst>
                <a:path w="2409190">
                  <a:moveTo>
                    <a:pt x="0" y="0"/>
                  </a:moveTo>
                  <a:lnTo>
                    <a:pt x="2408773" y="0"/>
                  </a:lnTo>
                </a:path>
              </a:pathLst>
            </a:custGeom>
            <a:ln w="68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323901" y="3793972"/>
              <a:ext cx="1817370" cy="244475"/>
            </a:xfrm>
            <a:custGeom>
              <a:avLst/>
              <a:gdLst/>
              <a:ahLst/>
              <a:cxnLst/>
              <a:rect l="l" t="t" r="r" b="b"/>
              <a:pathLst>
                <a:path w="1817370" h="244475">
                  <a:moveTo>
                    <a:pt x="41300" y="41287"/>
                  </a:moveTo>
                  <a:lnTo>
                    <a:pt x="37858" y="34404"/>
                  </a:lnTo>
                  <a:lnTo>
                    <a:pt x="20650" y="0"/>
                  </a:lnTo>
                  <a:lnTo>
                    <a:pt x="0" y="41287"/>
                  </a:lnTo>
                  <a:lnTo>
                    <a:pt x="17208" y="41287"/>
                  </a:lnTo>
                  <a:lnTo>
                    <a:pt x="17208" y="244309"/>
                  </a:lnTo>
                  <a:lnTo>
                    <a:pt x="24091" y="244309"/>
                  </a:lnTo>
                  <a:lnTo>
                    <a:pt x="24091" y="41287"/>
                  </a:lnTo>
                  <a:lnTo>
                    <a:pt x="41300" y="41287"/>
                  </a:lnTo>
                  <a:close/>
                </a:path>
                <a:path w="1817370" h="244475">
                  <a:moveTo>
                    <a:pt x="929106" y="41287"/>
                  </a:moveTo>
                  <a:lnTo>
                    <a:pt x="925664" y="34404"/>
                  </a:lnTo>
                  <a:lnTo>
                    <a:pt x="908469" y="0"/>
                  </a:lnTo>
                  <a:lnTo>
                    <a:pt x="887818" y="41287"/>
                  </a:lnTo>
                  <a:lnTo>
                    <a:pt x="905027" y="41287"/>
                  </a:lnTo>
                  <a:lnTo>
                    <a:pt x="905027" y="244309"/>
                  </a:lnTo>
                  <a:lnTo>
                    <a:pt x="911898" y="244309"/>
                  </a:lnTo>
                  <a:lnTo>
                    <a:pt x="911898" y="41287"/>
                  </a:lnTo>
                  <a:lnTo>
                    <a:pt x="929106" y="41287"/>
                  </a:lnTo>
                  <a:close/>
                </a:path>
                <a:path w="1817370" h="244475">
                  <a:moveTo>
                    <a:pt x="1816925" y="41287"/>
                  </a:moveTo>
                  <a:lnTo>
                    <a:pt x="1813483" y="34404"/>
                  </a:lnTo>
                  <a:lnTo>
                    <a:pt x="1796275" y="0"/>
                  </a:lnTo>
                  <a:lnTo>
                    <a:pt x="1775637" y="41287"/>
                  </a:lnTo>
                  <a:lnTo>
                    <a:pt x="1792833" y="41287"/>
                  </a:lnTo>
                  <a:lnTo>
                    <a:pt x="1792833" y="244309"/>
                  </a:lnTo>
                  <a:lnTo>
                    <a:pt x="1799717" y="244309"/>
                  </a:lnTo>
                  <a:lnTo>
                    <a:pt x="1799717" y="41287"/>
                  </a:lnTo>
                  <a:lnTo>
                    <a:pt x="1816925" y="41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738942" y="3797402"/>
              <a:ext cx="2409190" cy="0"/>
            </a:xfrm>
            <a:custGeom>
              <a:avLst/>
              <a:gdLst/>
              <a:ahLst/>
              <a:cxnLst/>
              <a:rect l="l" t="t" r="r" b="b"/>
              <a:pathLst>
                <a:path w="2409190">
                  <a:moveTo>
                    <a:pt x="0" y="0"/>
                  </a:moveTo>
                  <a:lnTo>
                    <a:pt x="2408773" y="0"/>
                  </a:lnTo>
                </a:path>
              </a:pathLst>
            </a:custGeom>
            <a:ln w="68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109213" y="3553084"/>
            <a:ext cx="602615" cy="478790"/>
          </a:xfrm>
          <a:prstGeom prst="rect">
            <a:avLst/>
          </a:prstGeom>
          <a:ln w="6882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31445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Primary</a:t>
            </a: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3729" y="3566991"/>
            <a:ext cx="529590" cy="158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Commands</a:t>
            </a: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97712" y="3846270"/>
            <a:ext cx="491490" cy="158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Responses</a:t>
            </a: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48617" y="4038279"/>
            <a:ext cx="602615" cy="478790"/>
          </a:xfrm>
          <a:prstGeom prst="rect">
            <a:avLst/>
          </a:prstGeom>
          <a:ln w="6882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8953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Secondary</a:t>
            </a: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15785" y="4048602"/>
            <a:ext cx="602615" cy="478790"/>
          </a:xfrm>
          <a:prstGeom prst="rect">
            <a:avLst/>
          </a:prstGeom>
          <a:ln w="6882">
            <a:solidFill>
              <a:srgbClr val="00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8953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Secondary</a:t>
            </a: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82953" y="4058925"/>
            <a:ext cx="602615" cy="478790"/>
          </a:xfrm>
          <a:prstGeom prst="rect">
            <a:avLst/>
          </a:prstGeom>
          <a:ln w="6882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901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Secondary</a:t>
            </a:r>
            <a:endParaRPr kumimoji="0" sz="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23901" y="3793972"/>
            <a:ext cx="1817370" cy="244475"/>
          </a:xfrm>
          <a:custGeom>
            <a:avLst/>
            <a:gdLst/>
            <a:ahLst/>
            <a:cxnLst/>
            <a:rect l="l" t="t" r="r" b="b"/>
            <a:pathLst>
              <a:path w="1817370" h="244475">
                <a:moveTo>
                  <a:pt x="41300" y="41287"/>
                </a:moveTo>
                <a:lnTo>
                  <a:pt x="37858" y="34404"/>
                </a:lnTo>
                <a:lnTo>
                  <a:pt x="20650" y="0"/>
                </a:lnTo>
                <a:lnTo>
                  <a:pt x="0" y="41287"/>
                </a:lnTo>
                <a:lnTo>
                  <a:pt x="17208" y="41287"/>
                </a:lnTo>
                <a:lnTo>
                  <a:pt x="17208" y="244309"/>
                </a:lnTo>
                <a:lnTo>
                  <a:pt x="24091" y="244309"/>
                </a:lnTo>
                <a:lnTo>
                  <a:pt x="24091" y="41287"/>
                </a:lnTo>
                <a:lnTo>
                  <a:pt x="41300" y="41287"/>
                </a:lnTo>
                <a:close/>
              </a:path>
              <a:path w="1817370" h="244475">
                <a:moveTo>
                  <a:pt x="929106" y="41287"/>
                </a:moveTo>
                <a:lnTo>
                  <a:pt x="925664" y="34404"/>
                </a:lnTo>
                <a:lnTo>
                  <a:pt x="908469" y="0"/>
                </a:lnTo>
                <a:lnTo>
                  <a:pt x="887818" y="41287"/>
                </a:lnTo>
                <a:lnTo>
                  <a:pt x="905027" y="41287"/>
                </a:lnTo>
                <a:lnTo>
                  <a:pt x="905027" y="244309"/>
                </a:lnTo>
                <a:lnTo>
                  <a:pt x="911898" y="244309"/>
                </a:lnTo>
                <a:lnTo>
                  <a:pt x="911898" y="41287"/>
                </a:lnTo>
                <a:lnTo>
                  <a:pt x="929106" y="41287"/>
                </a:lnTo>
                <a:close/>
              </a:path>
              <a:path w="1817370" h="244475">
                <a:moveTo>
                  <a:pt x="1816925" y="41287"/>
                </a:moveTo>
                <a:lnTo>
                  <a:pt x="1813483" y="34404"/>
                </a:lnTo>
                <a:lnTo>
                  <a:pt x="1796275" y="0"/>
                </a:lnTo>
                <a:lnTo>
                  <a:pt x="1775637" y="41287"/>
                </a:lnTo>
                <a:lnTo>
                  <a:pt x="1792833" y="41287"/>
                </a:lnTo>
                <a:lnTo>
                  <a:pt x="1792833" y="244309"/>
                </a:lnTo>
                <a:lnTo>
                  <a:pt x="1799717" y="244309"/>
                </a:lnTo>
                <a:lnTo>
                  <a:pt x="1799717" y="41287"/>
                </a:lnTo>
                <a:lnTo>
                  <a:pt x="1816925" y="41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46859" y="3312488"/>
            <a:ext cx="140271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Unbalanced</a:t>
            </a:r>
            <a:r>
              <a:rPr kumimoji="0" sz="9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Multipoint</a:t>
            </a:r>
            <a:r>
              <a:rPr kumimoji="0" sz="9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9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link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75107" y="5237505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251206" y="20650"/>
                </a:moveTo>
                <a:lnTo>
                  <a:pt x="244322" y="17208"/>
                </a:lnTo>
                <a:lnTo>
                  <a:pt x="209905" y="0"/>
                </a:lnTo>
                <a:lnTo>
                  <a:pt x="209905" y="17208"/>
                </a:lnTo>
                <a:lnTo>
                  <a:pt x="0" y="17208"/>
                </a:lnTo>
                <a:lnTo>
                  <a:pt x="0" y="24091"/>
                </a:lnTo>
                <a:lnTo>
                  <a:pt x="209905" y="24091"/>
                </a:lnTo>
                <a:lnTo>
                  <a:pt x="209905" y="41287"/>
                </a:lnTo>
                <a:lnTo>
                  <a:pt x="244322" y="24091"/>
                </a:lnTo>
                <a:lnTo>
                  <a:pt x="251206" y="20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24864" y="5258155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251206" y="17208"/>
                </a:moveTo>
                <a:lnTo>
                  <a:pt x="41287" y="17208"/>
                </a:lnTo>
                <a:lnTo>
                  <a:pt x="41287" y="0"/>
                </a:lnTo>
                <a:lnTo>
                  <a:pt x="0" y="20650"/>
                </a:lnTo>
                <a:lnTo>
                  <a:pt x="41287" y="41287"/>
                </a:lnTo>
                <a:lnTo>
                  <a:pt x="41287" y="24079"/>
                </a:lnTo>
                <a:lnTo>
                  <a:pt x="251206" y="24079"/>
                </a:lnTo>
                <a:lnTo>
                  <a:pt x="251206" y="17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55827" y="5474944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251206" y="17208"/>
                </a:moveTo>
                <a:lnTo>
                  <a:pt x="41300" y="17208"/>
                </a:lnTo>
                <a:lnTo>
                  <a:pt x="41300" y="0"/>
                </a:lnTo>
                <a:lnTo>
                  <a:pt x="0" y="20637"/>
                </a:lnTo>
                <a:lnTo>
                  <a:pt x="41300" y="41287"/>
                </a:lnTo>
                <a:lnTo>
                  <a:pt x="41300" y="24079"/>
                </a:lnTo>
                <a:lnTo>
                  <a:pt x="251206" y="24079"/>
                </a:lnTo>
                <a:lnTo>
                  <a:pt x="251206" y="17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09316" y="5464612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209909" y="0"/>
                </a:moveTo>
                <a:lnTo>
                  <a:pt x="209909" y="41293"/>
                </a:lnTo>
                <a:lnTo>
                  <a:pt x="244321" y="24087"/>
                </a:lnTo>
                <a:lnTo>
                  <a:pt x="216792" y="24087"/>
                </a:lnTo>
                <a:lnTo>
                  <a:pt x="216792" y="17205"/>
                </a:lnTo>
                <a:lnTo>
                  <a:pt x="244321" y="17205"/>
                </a:lnTo>
                <a:lnTo>
                  <a:pt x="209909" y="0"/>
                </a:lnTo>
                <a:close/>
              </a:path>
              <a:path w="251459" h="41910">
                <a:moveTo>
                  <a:pt x="209909" y="17205"/>
                </a:moveTo>
                <a:lnTo>
                  <a:pt x="0" y="17205"/>
                </a:lnTo>
                <a:lnTo>
                  <a:pt x="0" y="24087"/>
                </a:lnTo>
                <a:lnTo>
                  <a:pt x="209909" y="24087"/>
                </a:lnTo>
                <a:lnTo>
                  <a:pt x="209909" y="17205"/>
                </a:lnTo>
                <a:close/>
              </a:path>
              <a:path w="251459" h="41910">
                <a:moveTo>
                  <a:pt x="244321" y="17205"/>
                </a:moveTo>
                <a:lnTo>
                  <a:pt x="216792" y="17205"/>
                </a:lnTo>
                <a:lnTo>
                  <a:pt x="216792" y="24087"/>
                </a:lnTo>
                <a:lnTo>
                  <a:pt x="244321" y="24087"/>
                </a:lnTo>
                <a:lnTo>
                  <a:pt x="251203" y="20646"/>
                </a:lnTo>
                <a:lnTo>
                  <a:pt x="244321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425797" y="5134266"/>
          <a:ext cx="3585210" cy="47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850" spc="-10" dirty="0">
                          <a:latin typeface="Times New Roman"/>
                          <a:cs typeface="Times New Roman"/>
                        </a:rPr>
                        <a:t>Primary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530"/>
                        </a:spcBef>
                        <a:tabLst>
                          <a:tab pos="1797685" algn="l"/>
                        </a:tabLst>
                      </a:pPr>
                      <a:r>
                        <a:rPr sz="1275" spc="-15" baseline="9803" dirty="0">
                          <a:latin typeface="Times New Roman"/>
                          <a:cs typeface="Times New Roman"/>
                        </a:rPr>
                        <a:t>Commands</a:t>
                      </a:r>
                      <a:r>
                        <a:rPr sz="1275" baseline="9803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850" spc="-10" dirty="0">
                          <a:latin typeface="Times New Roman"/>
                          <a:cs typeface="Times New Roman"/>
                        </a:rPr>
                        <a:t>Responses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50" spc="-10" dirty="0">
                          <a:latin typeface="Times New Roman"/>
                          <a:cs typeface="Times New Roman"/>
                        </a:rPr>
                        <a:t>Secondary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850" spc="-10" dirty="0">
                          <a:latin typeface="Times New Roman"/>
                          <a:cs typeface="Times New Roman"/>
                        </a:rPr>
                        <a:t>Secondary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509"/>
                        </a:spcBef>
                        <a:tabLst>
                          <a:tab pos="1683385" algn="l"/>
                        </a:tabLst>
                      </a:pPr>
                      <a:r>
                        <a:rPr sz="850" spc="-10" dirty="0">
                          <a:latin typeface="Times New Roman"/>
                          <a:cs typeface="Times New Roman"/>
                        </a:rPr>
                        <a:t>Responses</a:t>
                      </a:r>
                      <a:r>
                        <a:rPr sz="8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75" spc="-15" baseline="9803" dirty="0">
                          <a:latin typeface="Times New Roman"/>
                          <a:cs typeface="Times New Roman"/>
                        </a:rPr>
                        <a:t>Commands</a:t>
                      </a:r>
                      <a:endParaRPr sz="1275" baseline="9803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50" spc="-10" dirty="0">
                          <a:latin typeface="Times New Roman"/>
                          <a:cs typeface="Times New Roman"/>
                        </a:rPr>
                        <a:t>Primary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5599951" y="4841131"/>
            <a:ext cx="285940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Balanced</a:t>
            </a:r>
            <a:r>
              <a:rPr kumimoji="0" sz="9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Point-to-point</a:t>
            </a:r>
            <a:r>
              <a:rPr kumimoji="0" sz="95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link</a:t>
            </a:r>
            <a:r>
              <a:rPr kumimoji="0" sz="95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between</a:t>
            </a:r>
            <a:r>
              <a:rPr kumimoji="0" sz="95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Combined</a:t>
            </a:r>
            <a:r>
              <a:rPr kumimoji="0" sz="9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9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Stations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09316" y="5464612"/>
            <a:ext cx="251460" cy="41910"/>
          </a:xfrm>
          <a:custGeom>
            <a:avLst/>
            <a:gdLst/>
            <a:ahLst/>
            <a:cxnLst/>
            <a:rect l="l" t="t" r="r" b="b"/>
            <a:pathLst>
              <a:path w="251459" h="41910">
                <a:moveTo>
                  <a:pt x="209909" y="0"/>
                </a:moveTo>
                <a:lnTo>
                  <a:pt x="209909" y="41293"/>
                </a:lnTo>
                <a:lnTo>
                  <a:pt x="244321" y="24087"/>
                </a:lnTo>
                <a:lnTo>
                  <a:pt x="216792" y="24087"/>
                </a:lnTo>
                <a:lnTo>
                  <a:pt x="216792" y="17205"/>
                </a:lnTo>
                <a:lnTo>
                  <a:pt x="244321" y="17205"/>
                </a:lnTo>
                <a:lnTo>
                  <a:pt x="209909" y="0"/>
                </a:lnTo>
                <a:close/>
              </a:path>
              <a:path w="251459" h="41910">
                <a:moveTo>
                  <a:pt x="209909" y="17205"/>
                </a:moveTo>
                <a:lnTo>
                  <a:pt x="0" y="17205"/>
                </a:lnTo>
                <a:lnTo>
                  <a:pt x="0" y="24087"/>
                </a:lnTo>
                <a:lnTo>
                  <a:pt x="209909" y="24087"/>
                </a:lnTo>
                <a:lnTo>
                  <a:pt x="209909" y="17205"/>
                </a:lnTo>
                <a:close/>
              </a:path>
              <a:path w="251459" h="41910">
                <a:moveTo>
                  <a:pt x="244321" y="17205"/>
                </a:moveTo>
                <a:lnTo>
                  <a:pt x="216792" y="17205"/>
                </a:lnTo>
                <a:lnTo>
                  <a:pt x="216792" y="24087"/>
                </a:lnTo>
                <a:lnTo>
                  <a:pt x="244321" y="24087"/>
                </a:lnTo>
                <a:lnTo>
                  <a:pt x="251203" y="20646"/>
                </a:lnTo>
                <a:lnTo>
                  <a:pt x="244321" y="1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HDLC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5940" y="1571038"/>
            <a:ext cx="5761355" cy="9429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42265" marR="5080" lvl="0" indent="-342265" algn="r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422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HDLC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Configurations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(Full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duplex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&amp;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Half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duplex)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25755" marR="20320" lvl="1" indent="-325755" algn="r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257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Unbalanced: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primary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secondary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Balanced: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combined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5940" y="2485152"/>
            <a:ext cx="4566920" cy="322389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Normal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Response Mode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(NRM)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Unbalanced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configuration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409575" lvl="1" indent="-32702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Primary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initiates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transfer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secondary.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Secondary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response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command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primary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multi-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drop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Host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computer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primary.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Terminals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secondary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Asynchronous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Balanced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(ABM)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Balanced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configuration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(Most</a:t>
            </a:r>
            <a:r>
              <a:rPr kumimoji="0" sz="1600" b="0" i="0" u="none" strike="noStrike" kern="0" cap="none" spc="40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widely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Either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initiate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06804" y="5684011"/>
            <a:ext cx="4490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without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receiving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permission.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polling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overhead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9331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HDLC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1038"/>
            <a:ext cx="7100570" cy="401574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Structure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format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exchanges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idle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point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point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links,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flag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continuously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Flag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Delimit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both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01111110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close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another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hunts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flag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synchronize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stuffing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avoid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confusion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containing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01111110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inserted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every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five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five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0,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 is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deleted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seventh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0,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accept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flag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sixth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seventh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1,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indicating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abort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5615939"/>
            <a:ext cx="6324600" cy="12420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97521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5410200"/>
            <a:ext cx="8534400" cy="1066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HDLC</a:t>
            </a:r>
            <a:r>
              <a:rPr spc="-135" dirty="0"/>
              <a:t> </a:t>
            </a:r>
            <a:r>
              <a:rPr spc="-20" dirty="0"/>
              <a:t>Frame</a:t>
            </a:r>
            <a:r>
              <a:rPr spc="-130" dirty="0"/>
              <a:t> </a:t>
            </a:r>
            <a:r>
              <a:rPr spc="-70" dirty="0"/>
              <a:t>Fields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64135"/>
            <a:ext cx="6670675" cy="200342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Identifies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secondary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Usually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extended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multiples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7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LSB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octet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indicates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last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octet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(1)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(0)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(11111111)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broadcast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13054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463" y="2946459"/>
            <a:ext cx="6588033" cy="20979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39420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HDLC</a:t>
            </a:r>
            <a:r>
              <a:rPr spc="-120" dirty="0"/>
              <a:t> </a:t>
            </a:r>
            <a:r>
              <a:rPr spc="-10" dirty="0"/>
              <a:t>Control</a:t>
            </a:r>
            <a:r>
              <a:rPr spc="-130" dirty="0"/>
              <a:t> </a:t>
            </a:r>
            <a:r>
              <a:rPr spc="-50" dirty="0"/>
              <a:t>Field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037686"/>
            <a:ext cx="6398895" cy="181991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varies 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 frame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types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Information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(next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Flow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piggybacked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information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Supervisory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ARQ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piggyback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Unnumbered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supplementary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field: frame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type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identification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5105399"/>
            <a:ext cx="6740652" cy="1752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7404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0201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HDLC</a:t>
            </a:r>
            <a:r>
              <a:rPr spc="-130" dirty="0"/>
              <a:t> </a:t>
            </a:r>
            <a:r>
              <a:rPr spc="-35" dirty="0"/>
              <a:t>frame</a:t>
            </a:r>
            <a:r>
              <a:rPr spc="-120" dirty="0"/>
              <a:t> </a:t>
            </a:r>
            <a:r>
              <a:rPr spc="-60" dirty="0"/>
              <a:t>types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4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dirty="0"/>
              <a:t>Supervisory</a:t>
            </a:r>
            <a:r>
              <a:rPr spc="-25" dirty="0"/>
              <a:t> </a:t>
            </a:r>
            <a:r>
              <a:rPr spc="-10" dirty="0"/>
              <a:t>frames</a:t>
            </a: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Receive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Ready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Frame </a:t>
            </a:r>
            <a:r>
              <a:rPr sz="1600" spc="-10" dirty="0">
                <a:latin typeface="Arial"/>
                <a:cs typeface="Arial"/>
              </a:rPr>
              <a:t>(SS=00)</a:t>
            </a:r>
            <a:endParaRPr sz="1600">
              <a:latin typeface="Arial"/>
              <a:cs typeface="Arial"/>
            </a:endParaRPr>
          </a:p>
          <a:p>
            <a:pPr marL="1035050" marR="5080" lvl="2" indent="-352425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"/>
                <a:cs typeface="Arial"/>
              </a:rPr>
              <a:t>Used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information </a:t>
            </a:r>
            <a:r>
              <a:rPr sz="1400" dirty="0">
                <a:latin typeface="Arial"/>
                <a:cs typeface="Arial"/>
              </a:rPr>
              <a:t>frames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available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piggyback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ACK</a:t>
            </a:r>
            <a:endParaRPr sz="14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Reject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Frame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(SS=01)</a:t>
            </a:r>
            <a:endParaRPr sz="1600">
              <a:latin typeface="Arial"/>
              <a:cs typeface="Arial"/>
            </a:endParaRPr>
          </a:p>
          <a:p>
            <a:pPr marL="1035050" marR="6350" lvl="2" indent="-352425">
              <a:lnSpc>
                <a:spcPct val="100000"/>
              </a:lnSpc>
              <a:spcBef>
                <a:spcPts val="33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"/>
                <a:cs typeface="Arial"/>
              </a:rPr>
              <a:t>Receiver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tells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sender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back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start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sending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frame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N(R)</a:t>
            </a:r>
            <a:endParaRPr sz="14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Receive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Ready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(SS=10)</a:t>
            </a:r>
            <a:endParaRPr sz="1600">
              <a:latin typeface="Arial"/>
              <a:cs typeface="Arial"/>
            </a:endParaRPr>
          </a:p>
          <a:p>
            <a:pPr marL="1035050" marR="18415" lvl="2" indent="-352425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"/>
                <a:cs typeface="Arial"/>
              </a:rPr>
              <a:t>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frames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up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frame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N(R)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been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received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properly.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But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receiver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accept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any </a:t>
            </a:r>
            <a:r>
              <a:rPr sz="1400" dirty="0">
                <a:latin typeface="Arial"/>
                <a:cs typeface="Arial"/>
              </a:rPr>
              <a:t>frames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time.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due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a</a:t>
            </a:r>
            <a:r>
              <a:rPr sz="1400" spc="5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buffer)</a:t>
            </a:r>
            <a:endParaRPr sz="14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Selective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(SS=11)</a:t>
            </a:r>
            <a:endParaRPr sz="1600">
              <a:latin typeface="Arial"/>
              <a:cs typeface="Arial"/>
            </a:endParaRPr>
          </a:p>
          <a:p>
            <a:pPr marL="1035050" marR="360680" lvl="2" indent="-352425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"/>
                <a:cs typeface="Arial"/>
              </a:rPr>
              <a:t>Receiver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asks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sender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re- </a:t>
            </a:r>
            <a:r>
              <a:rPr sz="1400" dirty="0">
                <a:latin typeface="Arial"/>
                <a:cs typeface="Arial"/>
              </a:rPr>
              <a:t>send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N(R)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2401" y="1572895"/>
            <a:ext cx="3867785" cy="30448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Unnumbered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202565" lvl="0" indent="-34290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 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tear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down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SABM: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ABM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SNRM: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NRM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SABME: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ABM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Extended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DISC: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Disconnect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UA: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Unnumbered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Acknowledgment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FRMR: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Reject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66468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PPP</a:t>
            </a:r>
            <a:r>
              <a:rPr spc="-2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40" dirty="0"/>
              <a:t>Point-</a:t>
            </a:r>
            <a:r>
              <a:rPr spc="-10" dirty="0"/>
              <a:t>to-</a:t>
            </a:r>
            <a:r>
              <a:rPr dirty="0"/>
              <a:t>Point</a:t>
            </a:r>
            <a:r>
              <a:rPr spc="-60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0873"/>
            <a:ext cx="7943850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Provides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method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encapsulation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point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point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links.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provides: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HDLC-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like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Framing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(Byte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oriented)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LCP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(link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protocol)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bringing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lines,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testing,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negotiating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options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NCP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(network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protocol)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supported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PPP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format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Flag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byte: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0111.1110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character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stuffing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(default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1111.1111)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(default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0000.0011)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Unnumbered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unreliable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transmission;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field: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indicates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type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0x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indicates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IP,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IPX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XNS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1x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indicates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LCP,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NCP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Payload: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1500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default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Checksum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(default)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bytes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5852158"/>
            <a:ext cx="5791200" cy="9296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36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40163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Types</a:t>
            </a:r>
            <a:r>
              <a:rPr spc="-30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3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66366"/>
            <a:ext cx="4173854" cy="7213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 MT"/>
                <a:cs typeface="Arial MT"/>
              </a:rPr>
              <a:t>MAN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(Metropolitan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Area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Network)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within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city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398776"/>
            <a:ext cx="8229600" cy="43190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24</a:t>
            </a:fld>
            <a:endParaRPr spc="-40" dirty="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1451" y="1256885"/>
            <a:ext cx="4412184" cy="35764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Typical</a:t>
            </a:r>
            <a:r>
              <a:rPr spc="-25" dirty="0"/>
              <a:t> </a:t>
            </a:r>
            <a:r>
              <a:rPr dirty="0"/>
              <a:t>PPP</a:t>
            </a:r>
            <a:r>
              <a:rPr spc="-30" dirty="0"/>
              <a:t> </a:t>
            </a:r>
            <a:r>
              <a:rPr spc="-10" dirty="0"/>
              <a:t>Operation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27759"/>
            <a:ext cx="4394200" cy="403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42315" lvl="0" indent="-3429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1: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Home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PC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Internet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Provider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PC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calls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router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via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modem.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28320" lvl="1" indent="-32702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PC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router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exchange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LCP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negotiate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PPP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parameters.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identities.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478790" lvl="1" indent="-32702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NCP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exchanged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configure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layer,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e.g.,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TCP/IP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(requires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IP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assignment).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transport,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e.g.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send/receive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IP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154940" lvl="1" indent="-32702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NCP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tear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down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(free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IP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address);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LCP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shut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down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Modem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hangs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2: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PPP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SONET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SDH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70923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81520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40" dirty="0"/>
              <a:t> </a:t>
            </a:r>
            <a:r>
              <a:rPr spc="-95" dirty="0"/>
              <a:t>link</a:t>
            </a:r>
            <a:r>
              <a:rPr spc="-114" dirty="0"/>
              <a:t> </a:t>
            </a:r>
            <a:r>
              <a:rPr spc="-160" dirty="0"/>
              <a:t>layer</a:t>
            </a:r>
            <a:r>
              <a:rPr spc="-105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spc="-80" dirty="0"/>
              <a:t>ATM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" y="1571038"/>
            <a:ext cx="8191500" cy="44672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184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184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characteristics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specific to</a:t>
            </a:r>
            <a:r>
              <a:rPr kumimoji="0" sz="18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81280" lvl="1" indent="-32702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467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carried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various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such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SONET/SDH,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ADSL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184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184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TC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(transmission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convergence)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sub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corresponds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18465" marR="0" lvl="0" indent="-34226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184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Transmission: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53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includes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467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bytes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identification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 1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HEC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(header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checksum)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467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checksum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payload.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(BER&lt;&lt;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sz="1575" b="0" i="0" u="none" strike="noStrike" kern="0" cap="none" spc="-15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575" b="0" i="0" u="none" strike="noStrike" kern="0" cap="none" spc="0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12</a:t>
            </a:r>
            <a:r>
              <a:rPr kumimoji="0" sz="1575" b="0" i="0" u="none" strike="noStrike" kern="0" cap="none" spc="-44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optic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467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Match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underlying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inserting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empty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maintenance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(OAM)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184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184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Reception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467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Locate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boundaries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0" lvl="1" indent="-32639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467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Verify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0" lvl="1" indent="-3263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467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Discard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invalid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467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Process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maintenance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6760" marR="0" lvl="1" indent="-3263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467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Pass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ATM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7643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81520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40" dirty="0"/>
              <a:t> </a:t>
            </a:r>
            <a:r>
              <a:rPr spc="-95" dirty="0"/>
              <a:t>link</a:t>
            </a:r>
            <a:r>
              <a:rPr spc="-114" dirty="0"/>
              <a:t> </a:t>
            </a:r>
            <a:r>
              <a:rPr spc="-160" dirty="0"/>
              <a:t>layer</a:t>
            </a:r>
            <a:r>
              <a:rPr spc="-105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spc="-80" dirty="0"/>
              <a:t>ATM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341316"/>
            <a:ext cx="8054975" cy="313944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67665" marR="0" lvl="0" indent="-342265" defTabSz="91440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676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boundaries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(there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marks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!!)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Trick: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constantly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HEC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incoming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422909" lvl="1" indent="-32702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40-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shift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register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shift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incoming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pattern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bit-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 until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found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match,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jump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53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(length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ATM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frame)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HEC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(is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600" b="0" i="0" u="none" strike="noStrike" kern="0" cap="none" spc="4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right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HEC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cell?)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Repeat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check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row,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correct,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synch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accidental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synchronization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1575" b="0" i="0" u="none" strike="noStrike" kern="0" cap="none" spc="-15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575" b="0" i="0" u="none" strike="noStrike" kern="0" cap="none" spc="-37" normalizeH="0" baseline="2645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8d</a:t>
            </a:r>
            <a:endParaRPr kumimoji="0" sz="1575" b="0" i="0" u="none" strike="noStrike" kern="0" cap="none" spc="0" normalizeH="0" baseline="26455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‘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DeSynch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’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incorrect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TC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sub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synchronization: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proper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separation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layers.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E.g.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changing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format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affects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TC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6235" y="4571999"/>
            <a:ext cx="4207764" cy="2285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41460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362" y="1219961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7924800" h="914400">
                <a:moveTo>
                  <a:pt x="0" y="914400"/>
                </a:moveTo>
                <a:lnTo>
                  <a:pt x="0" y="0"/>
                </a:lnTo>
                <a:lnTo>
                  <a:pt x="7924800" y="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1961" y="3963161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>
                <a:moveTo>
                  <a:pt x="0" y="0"/>
                </a:moveTo>
                <a:lnTo>
                  <a:pt x="6512052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1697177"/>
            <a:ext cx="7261225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Data</a:t>
            </a:r>
            <a:r>
              <a:rPr sz="4400" spc="-170" dirty="0"/>
              <a:t> </a:t>
            </a:r>
            <a:r>
              <a:rPr sz="4400" spc="-45" dirty="0"/>
              <a:t>Communication</a:t>
            </a:r>
            <a:r>
              <a:rPr sz="4400" spc="-150" dirty="0"/>
              <a:t> </a:t>
            </a:r>
            <a:r>
              <a:rPr sz="4400" spc="-10" dirty="0"/>
              <a:t>Networks </a:t>
            </a:r>
            <a:r>
              <a:rPr sz="4400" spc="-120" dirty="0"/>
              <a:t>Multiple</a:t>
            </a:r>
            <a:r>
              <a:rPr sz="4400" spc="-145" dirty="0"/>
              <a:t> </a:t>
            </a:r>
            <a:r>
              <a:rPr sz="4400" spc="-125" dirty="0"/>
              <a:t>Access</a:t>
            </a:r>
            <a:r>
              <a:rPr sz="4400" spc="-140" dirty="0"/>
              <a:t> </a:t>
            </a:r>
            <a:r>
              <a:rPr sz="4400" dirty="0"/>
              <a:t>Control</a:t>
            </a:r>
            <a:r>
              <a:rPr sz="4400" spc="-135" dirty="0"/>
              <a:t> </a:t>
            </a:r>
            <a:r>
              <a:rPr sz="4400" spc="-125" dirty="0"/>
              <a:t>Sublayer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0194" y="3923982"/>
            <a:ext cx="4797806" cy="2350643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en-US" sz="2000" spc="-5" dirty="0" err="1">
                <a:latin typeface="Arial MT"/>
                <a:cs typeface="Arial MT"/>
              </a:rPr>
              <a:t>DR.</a:t>
            </a:r>
            <a:r>
              <a:rPr lang="en-US" sz="2000" spc="-20" dirty="0" err="1">
                <a:latin typeface="Arial MT"/>
                <a:cs typeface="Arial MT"/>
              </a:rPr>
              <a:t>Eslami</a:t>
            </a:r>
            <a:endParaRPr lang="en-US" sz="2000" spc="-20" dirty="0">
              <a:latin typeface="Arial MT"/>
              <a:cs typeface="Arial MT"/>
            </a:endParaRP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000" dirty="0">
                <a:latin typeface="Arial MT"/>
                <a:cs typeface="Arial MT"/>
              </a:rPr>
              <a:t>Department of</a:t>
            </a:r>
            <a:r>
              <a:rPr lang="en-US" sz="2000" spc="5" dirty="0">
                <a:latin typeface="Arial MT"/>
                <a:cs typeface="Arial MT"/>
              </a:rPr>
              <a:t> Electrical </a:t>
            </a:r>
            <a:r>
              <a:rPr lang="en-US" sz="2000" dirty="0">
                <a:latin typeface="Arial MT"/>
                <a:cs typeface="Arial MT"/>
              </a:rPr>
              <a:t>Engineering</a:t>
            </a:r>
            <a:endParaRPr lang="en-US" sz="2000" spc="-760" dirty="0">
              <a:latin typeface="Arial MT"/>
              <a:cs typeface="Arial MT"/>
            </a:endParaRP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0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Islamic Azad </a:t>
            </a:r>
            <a:r>
              <a:rPr lang="en-US" sz="2000" b="0" i="0" u="sng" dirty="0" err="1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University،Science</a:t>
            </a:r>
            <a:r>
              <a:rPr lang="en-US" sz="20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 And Research Branch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989334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10" dirty="0"/>
              <a:t> </a:t>
            </a:r>
            <a:r>
              <a:rPr spc="-95" dirty="0"/>
              <a:t>Medium</a:t>
            </a:r>
            <a:r>
              <a:rPr spc="-105" dirty="0"/>
              <a:t> </a:t>
            </a:r>
            <a:r>
              <a:rPr spc="-120" dirty="0"/>
              <a:t>Access</a:t>
            </a:r>
            <a:r>
              <a:rPr spc="-105" dirty="0"/>
              <a:t> </a:t>
            </a:r>
            <a:r>
              <a:rPr spc="-114" dirty="0"/>
              <a:t>Sublayer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8022590" cy="162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connected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share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medium: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Who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gets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access?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LANs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Broadcast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24" y="3866985"/>
            <a:ext cx="4249420" cy="1729739"/>
          </a:xfrm>
          <a:custGeom>
            <a:avLst/>
            <a:gdLst/>
            <a:ahLst/>
            <a:cxnLst/>
            <a:rect l="l" t="t" r="r" b="b"/>
            <a:pathLst>
              <a:path w="4249420" h="1729739">
                <a:moveTo>
                  <a:pt x="386182" y="485050"/>
                </a:moveTo>
                <a:lnTo>
                  <a:pt x="380577" y="454938"/>
                </a:lnTo>
                <a:lnTo>
                  <a:pt x="381041" y="425255"/>
                </a:lnTo>
                <a:lnTo>
                  <a:pt x="387336" y="396150"/>
                </a:lnTo>
                <a:lnTo>
                  <a:pt x="416461" y="340265"/>
                </a:lnTo>
                <a:lnTo>
                  <a:pt x="466046" y="288464"/>
                </a:lnTo>
                <a:lnTo>
                  <a:pt x="497916" y="264465"/>
                </a:lnTo>
                <a:lnTo>
                  <a:pt x="534185" y="241930"/>
                </a:lnTo>
                <a:lnTo>
                  <a:pt x="574615" y="221008"/>
                </a:lnTo>
                <a:lnTo>
                  <a:pt x="618969" y="201846"/>
                </a:lnTo>
                <a:lnTo>
                  <a:pt x="667007" y="184593"/>
                </a:lnTo>
                <a:lnTo>
                  <a:pt x="718492" y="169395"/>
                </a:lnTo>
                <a:lnTo>
                  <a:pt x="773184" y="156400"/>
                </a:lnTo>
                <a:lnTo>
                  <a:pt x="830847" y="145757"/>
                </a:lnTo>
                <a:lnTo>
                  <a:pt x="891240" y="137614"/>
                </a:lnTo>
                <a:lnTo>
                  <a:pt x="954126" y="132117"/>
                </a:lnTo>
                <a:lnTo>
                  <a:pt x="1009389" y="129690"/>
                </a:lnTo>
                <a:lnTo>
                  <a:pt x="1064600" y="129440"/>
                </a:lnTo>
                <a:lnTo>
                  <a:pt x="1119477" y="131343"/>
                </a:lnTo>
                <a:lnTo>
                  <a:pt x="1173740" y="135372"/>
                </a:lnTo>
                <a:lnTo>
                  <a:pt x="1227111" y="141502"/>
                </a:lnTo>
                <a:lnTo>
                  <a:pt x="1279309" y="149709"/>
                </a:lnTo>
                <a:lnTo>
                  <a:pt x="1330055" y="159966"/>
                </a:lnTo>
                <a:lnTo>
                  <a:pt x="1379068" y="172249"/>
                </a:lnTo>
                <a:lnTo>
                  <a:pt x="1408544" y="149078"/>
                </a:lnTo>
                <a:lnTo>
                  <a:pt x="1442431" y="127968"/>
                </a:lnTo>
                <a:lnTo>
                  <a:pt x="1480296" y="108981"/>
                </a:lnTo>
                <a:lnTo>
                  <a:pt x="1521706" y="92181"/>
                </a:lnTo>
                <a:lnTo>
                  <a:pt x="1566228" y="77629"/>
                </a:lnTo>
                <a:lnTo>
                  <a:pt x="1613430" y="65390"/>
                </a:lnTo>
                <a:lnTo>
                  <a:pt x="1662880" y="55526"/>
                </a:lnTo>
                <a:lnTo>
                  <a:pt x="1714145" y="48099"/>
                </a:lnTo>
                <a:lnTo>
                  <a:pt x="1766791" y="43172"/>
                </a:lnTo>
                <a:lnTo>
                  <a:pt x="1820388" y="40809"/>
                </a:lnTo>
                <a:lnTo>
                  <a:pt x="1874501" y="41071"/>
                </a:lnTo>
                <a:lnTo>
                  <a:pt x="1928699" y="44022"/>
                </a:lnTo>
                <a:lnTo>
                  <a:pt x="1982549" y="49724"/>
                </a:lnTo>
                <a:lnTo>
                  <a:pt x="2035618" y="58240"/>
                </a:lnTo>
                <a:lnTo>
                  <a:pt x="2087474" y="69633"/>
                </a:lnTo>
                <a:lnTo>
                  <a:pt x="2151609" y="88731"/>
                </a:lnTo>
                <a:lnTo>
                  <a:pt x="2209267" y="111924"/>
                </a:lnTo>
                <a:lnTo>
                  <a:pt x="2238759" y="88130"/>
                </a:lnTo>
                <a:lnTo>
                  <a:pt x="2273886" y="66921"/>
                </a:lnTo>
                <a:lnTo>
                  <a:pt x="2313962" y="48406"/>
                </a:lnTo>
                <a:lnTo>
                  <a:pt x="2358303" y="32695"/>
                </a:lnTo>
                <a:lnTo>
                  <a:pt x="2406225" y="19896"/>
                </a:lnTo>
                <a:lnTo>
                  <a:pt x="2457044" y="10118"/>
                </a:lnTo>
                <a:lnTo>
                  <a:pt x="2510074" y="3470"/>
                </a:lnTo>
                <a:lnTo>
                  <a:pt x="2564631" y="61"/>
                </a:lnTo>
                <a:lnTo>
                  <a:pt x="2620032" y="0"/>
                </a:lnTo>
                <a:lnTo>
                  <a:pt x="2675592" y="3395"/>
                </a:lnTo>
                <a:lnTo>
                  <a:pt x="2730626" y="10356"/>
                </a:lnTo>
                <a:lnTo>
                  <a:pt x="2784450" y="20992"/>
                </a:lnTo>
                <a:lnTo>
                  <a:pt x="2826989" y="32496"/>
                </a:lnTo>
                <a:lnTo>
                  <a:pt x="2866349" y="46154"/>
                </a:lnTo>
                <a:lnTo>
                  <a:pt x="2902161" y="61837"/>
                </a:lnTo>
                <a:lnTo>
                  <a:pt x="2934056" y="79412"/>
                </a:lnTo>
                <a:lnTo>
                  <a:pt x="2972493" y="60385"/>
                </a:lnTo>
                <a:lnTo>
                  <a:pt x="3014427" y="43920"/>
                </a:lnTo>
                <a:lnTo>
                  <a:pt x="3059352" y="30036"/>
                </a:lnTo>
                <a:lnTo>
                  <a:pt x="3106764" y="18753"/>
                </a:lnTo>
                <a:lnTo>
                  <a:pt x="3156158" y="10090"/>
                </a:lnTo>
                <a:lnTo>
                  <a:pt x="3207029" y="4068"/>
                </a:lnTo>
                <a:lnTo>
                  <a:pt x="3258874" y="704"/>
                </a:lnTo>
                <a:lnTo>
                  <a:pt x="3311187" y="19"/>
                </a:lnTo>
                <a:lnTo>
                  <a:pt x="3363464" y="2032"/>
                </a:lnTo>
                <a:lnTo>
                  <a:pt x="3415200" y="6763"/>
                </a:lnTo>
                <a:lnTo>
                  <a:pt x="3465892" y="14231"/>
                </a:lnTo>
                <a:lnTo>
                  <a:pt x="3515033" y="24455"/>
                </a:lnTo>
                <a:lnTo>
                  <a:pt x="3562120" y="37455"/>
                </a:lnTo>
                <a:lnTo>
                  <a:pt x="3606648" y="53250"/>
                </a:lnTo>
                <a:lnTo>
                  <a:pt x="3664689" y="80867"/>
                </a:lnTo>
                <a:lnTo>
                  <a:pt x="3711502" y="112543"/>
                </a:lnTo>
                <a:lnTo>
                  <a:pt x="3746147" y="147530"/>
                </a:lnTo>
                <a:lnTo>
                  <a:pt x="3767684" y="185076"/>
                </a:lnTo>
                <a:lnTo>
                  <a:pt x="3830040" y="195106"/>
                </a:lnTo>
                <a:lnTo>
                  <a:pt x="3887985" y="208416"/>
                </a:lnTo>
                <a:lnTo>
                  <a:pt x="3941174" y="224722"/>
                </a:lnTo>
                <a:lnTo>
                  <a:pt x="3989261" y="243736"/>
                </a:lnTo>
                <a:lnTo>
                  <a:pt x="4031902" y="265174"/>
                </a:lnTo>
                <a:lnTo>
                  <a:pt x="4068752" y="288749"/>
                </a:lnTo>
                <a:lnTo>
                  <a:pt x="4099467" y="314177"/>
                </a:lnTo>
                <a:lnTo>
                  <a:pt x="4141111" y="369443"/>
                </a:lnTo>
                <a:lnTo>
                  <a:pt x="4154075" y="428687"/>
                </a:lnTo>
                <a:lnTo>
                  <a:pt x="4148941" y="459086"/>
                </a:lnTo>
                <a:lnTo>
                  <a:pt x="4130531" y="497937"/>
                </a:lnTo>
                <a:lnTo>
                  <a:pt x="4111600" y="522261"/>
                </a:lnTo>
                <a:lnTo>
                  <a:pt x="4152677" y="550547"/>
                </a:lnTo>
                <a:lnTo>
                  <a:pt x="4186398" y="580160"/>
                </a:lnTo>
                <a:lnTo>
                  <a:pt x="4212838" y="610828"/>
                </a:lnTo>
                <a:lnTo>
                  <a:pt x="4244169" y="674257"/>
                </a:lnTo>
                <a:lnTo>
                  <a:pt x="4249209" y="706478"/>
                </a:lnTo>
                <a:lnTo>
                  <a:pt x="4247264" y="738679"/>
                </a:lnTo>
                <a:lnTo>
                  <a:pt x="4222717" y="801940"/>
                </a:lnTo>
                <a:lnTo>
                  <a:pt x="4171124" y="861884"/>
                </a:lnTo>
                <a:lnTo>
                  <a:pt x="4135370" y="889939"/>
                </a:lnTo>
                <a:lnTo>
                  <a:pt x="4093077" y="916358"/>
                </a:lnTo>
                <a:lnTo>
                  <a:pt x="4044320" y="940869"/>
                </a:lnTo>
                <a:lnTo>
                  <a:pt x="3989172" y="963205"/>
                </a:lnTo>
                <a:lnTo>
                  <a:pt x="3942451" y="978732"/>
                </a:lnTo>
                <a:lnTo>
                  <a:pt x="3893287" y="992255"/>
                </a:lnTo>
                <a:lnTo>
                  <a:pt x="3841963" y="1003718"/>
                </a:lnTo>
                <a:lnTo>
                  <a:pt x="3788766" y="1013064"/>
                </a:lnTo>
                <a:lnTo>
                  <a:pt x="3733981" y="1020238"/>
                </a:lnTo>
                <a:lnTo>
                  <a:pt x="3677895" y="1025181"/>
                </a:lnTo>
                <a:lnTo>
                  <a:pt x="3674082" y="1054408"/>
                </a:lnTo>
                <a:lnTo>
                  <a:pt x="3647525" y="1109887"/>
                </a:lnTo>
                <a:lnTo>
                  <a:pt x="3598059" y="1160319"/>
                </a:lnTo>
                <a:lnTo>
                  <a:pt x="3565608" y="1183236"/>
                </a:lnTo>
                <a:lnTo>
                  <a:pt x="3528480" y="1204406"/>
                </a:lnTo>
                <a:lnTo>
                  <a:pt x="3487022" y="1223665"/>
                </a:lnTo>
                <a:lnTo>
                  <a:pt x="3441586" y="1240852"/>
                </a:lnTo>
                <a:lnTo>
                  <a:pt x="3392521" y="1255804"/>
                </a:lnTo>
                <a:lnTo>
                  <a:pt x="3340176" y="1268359"/>
                </a:lnTo>
                <a:lnTo>
                  <a:pt x="3284902" y="1278356"/>
                </a:lnTo>
                <a:lnTo>
                  <a:pt x="3227047" y="1285632"/>
                </a:lnTo>
                <a:lnTo>
                  <a:pt x="3166963" y="1290025"/>
                </a:lnTo>
                <a:lnTo>
                  <a:pt x="3104998" y="1291373"/>
                </a:lnTo>
                <a:lnTo>
                  <a:pt x="3052843" y="1290047"/>
                </a:lnTo>
                <a:lnTo>
                  <a:pt x="3001366" y="1286477"/>
                </a:lnTo>
                <a:lnTo>
                  <a:pt x="2950883" y="1280705"/>
                </a:lnTo>
                <a:lnTo>
                  <a:pt x="2901713" y="1272775"/>
                </a:lnTo>
                <a:lnTo>
                  <a:pt x="2854173" y="1262728"/>
                </a:lnTo>
                <a:lnTo>
                  <a:pt x="2808580" y="1250606"/>
                </a:lnTo>
                <a:lnTo>
                  <a:pt x="2788487" y="1277631"/>
                </a:lnTo>
                <a:lnTo>
                  <a:pt x="2734794" y="1327363"/>
                </a:lnTo>
                <a:lnTo>
                  <a:pt x="2701778" y="1349923"/>
                </a:lnTo>
                <a:lnTo>
                  <a:pt x="2665039" y="1370847"/>
                </a:lnTo>
                <a:lnTo>
                  <a:pt x="2624867" y="1390062"/>
                </a:lnTo>
                <a:lnTo>
                  <a:pt x="2581556" y="1407493"/>
                </a:lnTo>
                <a:lnTo>
                  <a:pt x="2535397" y="1423066"/>
                </a:lnTo>
                <a:lnTo>
                  <a:pt x="2486682" y="1436709"/>
                </a:lnTo>
                <a:lnTo>
                  <a:pt x="2435704" y="1448346"/>
                </a:lnTo>
                <a:lnTo>
                  <a:pt x="2382754" y="1457905"/>
                </a:lnTo>
                <a:lnTo>
                  <a:pt x="2328124" y="1465311"/>
                </a:lnTo>
                <a:lnTo>
                  <a:pt x="2272107" y="1470491"/>
                </a:lnTo>
                <a:lnTo>
                  <a:pt x="2214995" y="1473371"/>
                </a:lnTo>
                <a:lnTo>
                  <a:pt x="2157078" y="1473876"/>
                </a:lnTo>
                <a:lnTo>
                  <a:pt x="2098651" y="1471934"/>
                </a:lnTo>
                <a:lnTo>
                  <a:pt x="2040003" y="1467470"/>
                </a:lnTo>
                <a:lnTo>
                  <a:pt x="1981429" y="1460410"/>
                </a:lnTo>
                <a:lnTo>
                  <a:pt x="1927304" y="1451418"/>
                </a:lnTo>
                <a:lnTo>
                  <a:pt x="1875302" y="1440312"/>
                </a:lnTo>
                <a:lnTo>
                  <a:pt x="1825679" y="1427183"/>
                </a:lnTo>
                <a:lnTo>
                  <a:pt x="1778689" y="1412118"/>
                </a:lnTo>
                <a:lnTo>
                  <a:pt x="1734586" y="1395209"/>
                </a:lnTo>
                <a:lnTo>
                  <a:pt x="1693625" y="1376543"/>
                </a:lnTo>
                <a:lnTo>
                  <a:pt x="1656060" y="1356210"/>
                </a:lnTo>
                <a:lnTo>
                  <a:pt x="1622146" y="1334299"/>
                </a:lnTo>
                <a:lnTo>
                  <a:pt x="1572574" y="1347286"/>
                </a:lnTo>
                <a:lnTo>
                  <a:pt x="1521874" y="1358344"/>
                </a:lnTo>
                <a:lnTo>
                  <a:pt x="1470249" y="1367497"/>
                </a:lnTo>
                <a:lnTo>
                  <a:pt x="1417899" y="1374770"/>
                </a:lnTo>
                <a:lnTo>
                  <a:pt x="1365027" y="1380187"/>
                </a:lnTo>
                <a:lnTo>
                  <a:pt x="1311833" y="1383770"/>
                </a:lnTo>
                <a:lnTo>
                  <a:pt x="1258518" y="1385545"/>
                </a:lnTo>
                <a:lnTo>
                  <a:pt x="1205286" y="1385535"/>
                </a:lnTo>
                <a:lnTo>
                  <a:pt x="1152336" y="1383764"/>
                </a:lnTo>
                <a:lnTo>
                  <a:pt x="1099870" y="1380256"/>
                </a:lnTo>
                <a:lnTo>
                  <a:pt x="1048090" y="1375034"/>
                </a:lnTo>
                <a:lnTo>
                  <a:pt x="997197" y="1368124"/>
                </a:lnTo>
                <a:lnTo>
                  <a:pt x="947393" y="1359548"/>
                </a:lnTo>
                <a:lnTo>
                  <a:pt x="898878" y="1349330"/>
                </a:lnTo>
                <a:lnTo>
                  <a:pt x="851856" y="1337495"/>
                </a:lnTo>
                <a:lnTo>
                  <a:pt x="806526" y="1324066"/>
                </a:lnTo>
                <a:lnTo>
                  <a:pt x="763090" y="1309067"/>
                </a:lnTo>
                <a:lnTo>
                  <a:pt x="721751" y="1292523"/>
                </a:lnTo>
                <a:lnTo>
                  <a:pt x="682709" y="1274456"/>
                </a:lnTo>
                <a:lnTo>
                  <a:pt x="646165" y="1254891"/>
                </a:lnTo>
                <a:lnTo>
                  <a:pt x="612322" y="1233852"/>
                </a:lnTo>
                <a:lnTo>
                  <a:pt x="581381" y="1211363"/>
                </a:lnTo>
                <a:lnTo>
                  <a:pt x="573380" y="1204886"/>
                </a:lnTo>
                <a:lnTo>
                  <a:pt x="509973" y="1206179"/>
                </a:lnTo>
                <a:lnTo>
                  <a:pt x="448397" y="1203173"/>
                </a:lnTo>
                <a:lnTo>
                  <a:pt x="389389" y="1196142"/>
                </a:lnTo>
                <a:lnTo>
                  <a:pt x="333684" y="1185361"/>
                </a:lnTo>
                <a:lnTo>
                  <a:pt x="282017" y="1171102"/>
                </a:lnTo>
                <a:lnTo>
                  <a:pt x="235124" y="1153639"/>
                </a:lnTo>
                <a:lnTo>
                  <a:pt x="193741" y="1133247"/>
                </a:lnTo>
                <a:lnTo>
                  <a:pt x="158603" y="1110197"/>
                </a:lnTo>
                <a:lnTo>
                  <a:pt x="110006" y="1057225"/>
                </a:lnTo>
                <a:lnTo>
                  <a:pt x="95811" y="992541"/>
                </a:lnTo>
                <a:lnTo>
                  <a:pt x="106508" y="957990"/>
                </a:lnTo>
                <a:lnTo>
                  <a:pt x="129575" y="924951"/>
                </a:lnTo>
                <a:lnTo>
                  <a:pt x="164473" y="894179"/>
                </a:lnTo>
                <a:lnTo>
                  <a:pt x="210668" y="866431"/>
                </a:lnTo>
                <a:lnTo>
                  <a:pt x="153738" y="847507"/>
                </a:lnTo>
                <a:lnTo>
                  <a:pt x="105229" y="825099"/>
                </a:lnTo>
                <a:lnTo>
                  <a:pt x="65456" y="799779"/>
                </a:lnTo>
                <a:lnTo>
                  <a:pt x="34733" y="772118"/>
                </a:lnTo>
                <a:lnTo>
                  <a:pt x="1691" y="712053"/>
                </a:lnTo>
                <a:lnTo>
                  <a:pt x="0" y="680791"/>
                </a:lnTo>
                <a:lnTo>
                  <a:pt x="8614" y="649470"/>
                </a:lnTo>
                <a:lnTo>
                  <a:pt x="58014" y="588936"/>
                </a:lnTo>
                <a:lnTo>
                  <a:pt x="90531" y="566227"/>
                </a:lnTo>
                <a:lnTo>
                  <a:pt x="128755" y="546021"/>
                </a:lnTo>
                <a:lnTo>
                  <a:pt x="172034" y="528520"/>
                </a:lnTo>
                <a:lnTo>
                  <a:pt x="219713" y="513928"/>
                </a:lnTo>
                <a:lnTo>
                  <a:pt x="271140" y="502447"/>
                </a:lnTo>
                <a:lnTo>
                  <a:pt x="325662" y="494277"/>
                </a:lnTo>
                <a:lnTo>
                  <a:pt x="382626" y="489622"/>
                </a:lnTo>
                <a:lnTo>
                  <a:pt x="386182" y="485050"/>
                </a:lnTo>
                <a:close/>
              </a:path>
              <a:path w="4249420" h="1729739">
                <a:moveTo>
                  <a:pt x="652628" y="1606587"/>
                </a:moveTo>
                <a:lnTo>
                  <a:pt x="642976" y="1654377"/>
                </a:lnTo>
                <a:lnTo>
                  <a:pt x="616655" y="1693392"/>
                </a:lnTo>
                <a:lnTo>
                  <a:pt x="577618" y="1719691"/>
                </a:lnTo>
                <a:lnTo>
                  <a:pt x="529819" y="1729333"/>
                </a:lnTo>
                <a:lnTo>
                  <a:pt x="482019" y="1719691"/>
                </a:lnTo>
                <a:lnTo>
                  <a:pt x="442982" y="1693392"/>
                </a:lnTo>
                <a:lnTo>
                  <a:pt x="416662" y="1654377"/>
                </a:lnTo>
                <a:lnTo>
                  <a:pt x="407010" y="1606587"/>
                </a:lnTo>
                <a:lnTo>
                  <a:pt x="416662" y="1558734"/>
                </a:lnTo>
                <a:lnTo>
                  <a:pt x="442982" y="1519703"/>
                </a:lnTo>
                <a:lnTo>
                  <a:pt x="482019" y="1493412"/>
                </a:lnTo>
                <a:lnTo>
                  <a:pt x="529819" y="1483778"/>
                </a:lnTo>
                <a:lnTo>
                  <a:pt x="577618" y="1493412"/>
                </a:lnTo>
                <a:lnTo>
                  <a:pt x="616655" y="1519703"/>
                </a:lnTo>
                <a:lnTo>
                  <a:pt x="642976" y="1558734"/>
                </a:lnTo>
                <a:lnTo>
                  <a:pt x="652628" y="1606587"/>
                </a:lnTo>
                <a:close/>
              </a:path>
              <a:path w="4249420" h="1729739">
                <a:moveTo>
                  <a:pt x="464160" y="887767"/>
                </a:moveTo>
                <a:lnTo>
                  <a:pt x="412132" y="888220"/>
                </a:lnTo>
                <a:lnTo>
                  <a:pt x="360666" y="885662"/>
                </a:lnTo>
                <a:lnTo>
                  <a:pt x="310321" y="880159"/>
                </a:lnTo>
                <a:lnTo>
                  <a:pt x="261659" y="871779"/>
                </a:lnTo>
                <a:lnTo>
                  <a:pt x="215240" y="860589"/>
                </a:lnTo>
              </a:path>
              <a:path w="4249420" h="1729739">
                <a:moveTo>
                  <a:pt x="683743" y="1185328"/>
                </a:moveTo>
                <a:lnTo>
                  <a:pt x="657233" y="1189855"/>
                </a:lnTo>
                <a:lnTo>
                  <a:pt x="630164" y="1193536"/>
                </a:lnTo>
                <a:lnTo>
                  <a:pt x="602643" y="1196383"/>
                </a:lnTo>
                <a:lnTo>
                  <a:pt x="574777" y="1198409"/>
                </a:lnTo>
              </a:path>
              <a:path w="4249420" h="1729739">
                <a:moveTo>
                  <a:pt x="1622019" y="1328330"/>
                </a:moveTo>
                <a:lnTo>
                  <a:pt x="1603115" y="1314116"/>
                </a:lnTo>
                <a:lnTo>
                  <a:pt x="1585855" y="1299485"/>
                </a:lnTo>
                <a:lnTo>
                  <a:pt x="1570262" y="1284450"/>
                </a:lnTo>
                <a:lnTo>
                  <a:pt x="1556360" y="1269021"/>
                </a:lnTo>
              </a:path>
              <a:path w="4249420" h="1729739">
                <a:moveTo>
                  <a:pt x="2835250" y="1180375"/>
                </a:moveTo>
                <a:lnTo>
                  <a:pt x="2831394" y="1196822"/>
                </a:lnTo>
                <a:lnTo>
                  <a:pt x="2825740" y="1213173"/>
                </a:lnTo>
                <a:lnTo>
                  <a:pt x="2818301" y="1229381"/>
                </a:lnTo>
                <a:lnTo>
                  <a:pt x="2809088" y="1245399"/>
                </a:lnTo>
              </a:path>
              <a:path w="4249420" h="1729739">
                <a:moveTo>
                  <a:pt x="3356204" y="777912"/>
                </a:moveTo>
                <a:lnTo>
                  <a:pt x="3419061" y="794761"/>
                </a:lnTo>
                <a:lnTo>
                  <a:pt x="3476106" y="814943"/>
                </a:lnTo>
                <a:lnTo>
                  <a:pt x="3526896" y="838120"/>
                </a:lnTo>
                <a:lnTo>
                  <a:pt x="3570992" y="863956"/>
                </a:lnTo>
                <a:lnTo>
                  <a:pt x="3607952" y="892115"/>
                </a:lnTo>
                <a:lnTo>
                  <a:pt x="3637335" y="922259"/>
                </a:lnTo>
                <a:lnTo>
                  <a:pt x="3658699" y="954054"/>
                </a:lnTo>
                <a:lnTo>
                  <a:pt x="3671604" y="987161"/>
                </a:lnTo>
                <a:lnTo>
                  <a:pt x="3675609" y="1021244"/>
                </a:lnTo>
              </a:path>
              <a:path w="4249420" h="1729739">
                <a:moveTo>
                  <a:pt x="4109568" y="518578"/>
                </a:moveTo>
                <a:lnTo>
                  <a:pt x="4082574" y="544258"/>
                </a:lnTo>
                <a:lnTo>
                  <a:pt x="4049639" y="568188"/>
                </a:lnTo>
                <a:lnTo>
                  <a:pt x="4011109" y="590141"/>
                </a:lnTo>
                <a:lnTo>
                  <a:pt x="3967328" y="609891"/>
                </a:lnTo>
              </a:path>
              <a:path w="4249420" h="1729739">
                <a:moveTo>
                  <a:pt x="3768319" y="179869"/>
                </a:moveTo>
                <a:lnTo>
                  <a:pt x="3771847" y="190581"/>
                </a:lnTo>
                <a:lnTo>
                  <a:pt x="3774256" y="201364"/>
                </a:lnTo>
                <a:lnTo>
                  <a:pt x="3775570" y="212195"/>
                </a:lnTo>
                <a:lnTo>
                  <a:pt x="3775812" y="223049"/>
                </a:lnTo>
              </a:path>
              <a:path w="4249420" h="1729739">
                <a:moveTo>
                  <a:pt x="2859888" y="129704"/>
                </a:moveTo>
                <a:lnTo>
                  <a:pt x="2874903" y="115022"/>
                </a:lnTo>
                <a:lnTo>
                  <a:pt x="2892098" y="100923"/>
                </a:lnTo>
                <a:lnTo>
                  <a:pt x="2911412" y="87467"/>
                </a:lnTo>
                <a:lnTo>
                  <a:pt x="2932786" y="74713"/>
                </a:lnTo>
              </a:path>
              <a:path w="4249420" h="1729739">
                <a:moveTo>
                  <a:pt x="2178406" y="155866"/>
                </a:moveTo>
                <a:lnTo>
                  <a:pt x="2184831" y="143607"/>
                </a:lnTo>
                <a:lnTo>
                  <a:pt x="2192852" y="131609"/>
                </a:lnTo>
                <a:lnTo>
                  <a:pt x="2202444" y="119897"/>
                </a:lnTo>
                <a:lnTo>
                  <a:pt x="2213585" y="108495"/>
                </a:lnTo>
              </a:path>
              <a:path w="4249420" h="1729739">
                <a:moveTo>
                  <a:pt x="1378560" y="171995"/>
                </a:moveTo>
                <a:lnTo>
                  <a:pt x="1412647" y="182090"/>
                </a:lnTo>
                <a:lnTo>
                  <a:pt x="1445330" y="193125"/>
                </a:lnTo>
                <a:lnTo>
                  <a:pt x="1476536" y="205089"/>
                </a:lnTo>
                <a:lnTo>
                  <a:pt x="1506195" y="217969"/>
                </a:lnTo>
              </a:path>
              <a:path w="4249420" h="1729739">
                <a:moveTo>
                  <a:pt x="408534" y="533437"/>
                </a:moveTo>
                <a:lnTo>
                  <a:pt x="401416" y="521483"/>
                </a:lnTo>
                <a:lnTo>
                  <a:pt x="395310" y="509434"/>
                </a:lnTo>
                <a:lnTo>
                  <a:pt x="390228" y="497290"/>
                </a:lnTo>
                <a:lnTo>
                  <a:pt x="386182" y="4850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429" y="5676937"/>
            <a:ext cx="176402" cy="1764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5329" y="5970168"/>
            <a:ext cx="94487" cy="945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69820" y="3861815"/>
            <a:ext cx="253365" cy="189230"/>
          </a:xfrm>
          <a:prstGeom prst="rect">
            <a:avLst/>
          </a:prstGeom>
          <a:solidFill>
            <a:srgbClr val="CC9900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 marR="0" lvl="0" indent="0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14928" y="3672840"/>
            <a:ext cx="253365" cy="187960"/>
          </a:xfrm>
          <a:prstGeom prst="rect">
            <a:avLst/>
          </a:prstGeom>
          <a:solidFill>
            <a:srgbClr val="CC9900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 marR="0" lvl="0" indent="0" defTabSz="914400" eaLnBrk="1" fontAlgn="auto" latinLnBrk="0" hangingPunct="1">
              <a:lnSpc>
                <a:spcPts val="14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0996" y="3473196"/>
            <a:ext cx="253365" cy="189230"/>
          </a:xfrm>
          <a:prstGeom prst="rect">
            <a:avLst/>
          </a:prstGeom>
          <a:solidFill>
            <a:srgbClr val="CC9900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4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3719" y="3759708"/>
            <a:ext cx="253365" cy="189230"/>
          </a:xfrm>
          <a:prstGeom prst="rect">
            <a:avLst/>
          </a:prstGeom>
          <a:solidFill>
            <a:srgbClr val="CC9900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345" marR="0" lvl="0" indent="0" defTabSz="914400" eaLnBrk="1" fontAlgn="auto" latinLnBrk="0" hangingPunct="1">
              <a:lnSpc>
                <a:spcPts val="1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93052" y="5099303"/>
            <a:ext cx="253365" cy="187960"/>
          </a:xfrm>
          <a:prstGeom prst="rect">
            <a:avLst/>
          </a:prstGeom>
          <a:solidFill>
            <a:srgbClr val="CC9900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345" marR="0" lvl="0" indent="0" defTabSz="914400" eaLnBrk="1" fontAlgn="auto" latinLnBrk="0" hangingPunct="1">
              <a:lnSpc>
                <a:spcPts val="14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4767" y="5154167"/>
            <a:ext cx="253365" cy="187960"/>
          </a:xfrm>
          <a:prstGeom prst="rect">
            <a:avLst/>
          </a:prstGeom>
          <a:solidFill>
            <a:srgbClr val="CC9900"/>
          </a:solidFill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41910" marR="0" lvl="0" indent="0" defTabSz="914400" eaLnBrk="1" fontAlgn="auto" latinLnBrk="0" hangingPunct="1">
              <a:lnSpc>
                <a:spcPts val="144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85466" y="3678554"/>
            <a:ext cx="4311650" cy="1571625"/>
            <a:chOff x="2585466" y="3678554"/>
            <a:chExt cx="4311650" cy="1571625"/>
          </a:xfrm>
        </p:grpSpPr>
        <p:sp>
          <p:nvSpPr>
            <p:cNvPr id="14" name="object 14"/>
            <p:cNvSpPr/>
            <p:nvPr/>
          </p:nvSpPr>
          <p:spPr>
            <a:xfrm>
              <a:off x="2630424" y="3981195"/>
              <a:ext cx="341630" cy="194945"/>
            </a:xfrm>
            <a:custGeom>
              <a:avLst/>
              <a:gdLst/>
              <a:ahLst/>
              <a:cxnLst/>
              <a:rect l="l" t="t" r="r" b="b"/>
              <a:pathLst>
                <a:path w="341630" h="194945">
                  <a:moveTo>
                    <a:pt x="271708" y="162951"/>
                  </a:moveTo>
                  <a:lnTo>
                    <a:pt x="256286" y="190626"/>
                  </a:lnTo>
                  <a:lnTo>
                    <a:pt x="341375" y="194563"/>
                  </a:lnTo>
                  <a:lnTo>
                    <a:pt x="324076" y="169163"/>
                  </a:lnTo>
                  <a:lnTo>
                    <a:pt x="282828" y="169163"/>
                  </a:lnTo>
                  <a:lnTo>
                    <a:pt x="271708" y="162951"/>
                  </a:lnTo>
                  <a:close/>
                </a:path>
                <a:path w="341630" h="194945">
                  <a:moveTo>
                    <a:pt x="277881" y="151873"/>
                  </a:moveTo>
                  <a:lnTo>
                    <a:pt x="271708" y="162951"/>
                  </a:lnTo>
                  <a:lnTo>
                    <a:pt x="282828" y="169163"/>
                  </a:lnTo>
                  <a:lnTo>
                    <a:pt x="289051" y="158114"/>
                  </a:lnTo>
                  <a:lnTo>
                    <a:pt x="277881" y="151873"/>
                  </a:lnTo>
                  <a:close/>
                </a:path>
                <a:path w="341630" h="194945">
                  <a:moveTo>
                    <a:pt x="293369" y="124078"/>
                  </a:moveTo>
                  <a:lnTo>
                    <a:pt x="277881" y="151873"/>
                  </a:lnTo>
                  <a:lnTo>
                    <a:pt x="289051" y="158114"/>
                  </a:lnTo>
                  <a:lnTo>
                    <a:pt x="282828" y="169163"/>
                  </a:lnTo>
                  <a:lnTo>
                    <a:pt x="324076" y="169163"/>
                  </a:lnTo>
                  <a:lnTo>
                    <a:pt x="293369" y="124078"/>
                  </a:lnTo>
                  <a:close/>
                </a:path>
                <a:path w="341630" h="194945">
                  <a:moveTo>
                    <a:pt x="6095" y="0"/>
                  </a:moveTo>
                  <a:lnTo>
                    <a:pt x="0" y="11175"/>
                  </a:lnTo>
                  <a:lnTo>
                    <a:pt x="271708" y="162951"/>
                  </a:lnTo>
                  <a:lnTo>
                    <a:pt x="277881" y="151873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5930" y="3867149"/>
              <a:ext cx="78867" cy="1729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1989" y="3678554"/>
              <a:ext cx="82931" cy="2076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85466" y="3853814"/>
              <a:ext cx="4311650" cy="1396365"/>
            </a:xfrm>
            <a:custGeom>
              <a:avLst/>
              <a:gdLst/>
              <a:ahLst/>
              <a:cxnLst/>
              <a:rect l="l" t="t" r="r" b="b"/>
              <a:pathLst>
                <a:path w="4311650" h="1396364">
                  <a:moveTo>
                    <a:pt x="403098" y="1236345"/>
                  </a:moveTo>
                  <a:lnTo>
                    <a:pt x="318262" y="1228090"/>
                  </a:lnTo>
                  <a:lnTo>
                    <a:pt x="329653" y="1257782"/>
                  </a:lnTo>
                  <a:lnTo>
                    <a:pt x="0" y="1384300"/>
                  </a:lnTo>
                  <a:lnTo>
                    <a:pt x="4572" y="1396238"/>
                  </a:lnTo>
                  <a:lnTo>
                    <a:pt x="334200" y="1269619"/>
                  </a:lnTo>
                  <a:lnTo>
                    <a:pt x="345567" y="1299210"/>
                  </a:lnTo>
                  <a:lnTo>
                    <a:pt x="387629" y="1253236"/>
                  </a:lnTo>
                  <a:lnTo>
                    <a:pt x="403098" y="1236345"/>
                  </a:lnTo>
                  <a:close/>
                </a:path>
                <a:path w="4311650" h="1396364">
                  <a:moveTo>
                    <a:pt x="4300728" y="1312037"/>
                  </a:moveTo>
                  <a:lnTo>
                    <a:pt x="3950512" y="1052525"/>
                  </a:lnTo>
                  <a:lnTo>
                    <a:pt x="3956113" y="1044956"/>
                  </a:lnTo>
                  <a:lnTo>
                    <a:pt x="3969385" y="1027049"/>
                  </a:lnTo>
                  <a:lnTo>
                    <a:pt x="3885438" y="1012317"/>
                  </a:lnTo>
                  <a:lnTo>
                    <a:pt x="3924033" y="1088263"/>
                  </a:lnTo>
                  <a:lnTo>
                    <a:pt x="3942892" y="1062812"/>
                  </a:lnTo>
                  <a:lnTo>
                    <a:pt x="4293108" y="1322197"/>
                  </a:lnTo>
                  <a:lnTo>
                    <a:pt x="4300728" y="1312037"/>
                  </a:lnTo>
                  <a:close/>
                </a:path>
                <a:path w="4311650" h="1396364">
                  <a:moveTo>
                    <a:pt x="4311523" y="9906"/>
                  </a:moveTo>
                  <a:lnTo>
                    <a:pt x="4303649" y="0"/>
                  </a:lnTo>
                  <a:lnTo>
                    <a:pt x="3995064" y="239712"/>
                  </a:lnTo>
                  <a:lnTo>
                    <a:pt x="3975608" y="214630"/>
                  </a:lnTo>
                  <a:lnTo>
                    <a:pt x="3938778" y="291465"/>
                  </a:lnTo>
                  <a:lnTo>
                    <a:pt x="4022331" y="274828"/>
                  </a:lnTo>
                  <a:lnTo>
                    <a:pt x="4008932" y="257556"/>
                  </a:lnTo>
                  <a:lnTo>
                    <a:pt x="4002887" y="249783"/>
                  </a:lnTo>
                  <a:lnTo>
                    <a:pt x="4311523" y="9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970782" y="4389246"/>
            <a:ext cx="16713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Shared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Multiple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Access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Medium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2159" y="5375554"/>
            <a:ext cx="280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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62139027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437" y="3928846"/>
            <a:ext cx="8239125" cy="2254250"/>
            <a:chOff x="452437" y="3928846"/>
            <a:chExt cx="8239125" cy="2254250"/>
          </a:xfrm>
        </p:grpSpPr>
        <p:sp>
          <p:nvSpPr>
            <p:cNvPr id="3" name="object 3"/>
            <p:cNvSpPr/>
            <p:nvPr/>
          </p:nvSpPr>
          <p:spPr>
            <a:xfrm>
              <a:off x="457200" y="4407408"/>
              <a:ext cx="8229600" cy="1708785"/>
            </a:xfrm>
            <a:custGeom>
              <a:avLst/>
              <a:gdLst/>
              <a:ahLst/>
              <a:cxnLst/>
              <a:rect l="l" t="t" r="r" b="b"/>
              <a:pathLst>
                <a:path w="8229600" h="1708785">
                  <a:moveTo>
                    <a:pt x="0" y="1708404"/>
                  </a:moveTo>
                  <a:lnTo>
                    <a:pt x="8229600" y="1708404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708404"/>
                  </a:lnTo>
                  <a:close/>
                </a:path>
              </a:pathLst>
            </a:custGeom>
            <a:ln w="9525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3928846"/>
              <a:ext cx="5841492" cy="9967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583" y="4026408"/>
              <a:ext cx="2060448" cy="8732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680" y="3948684"/>
              <a:ext cx="5760720" cy="9159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Network</a:t>
            </a:r>
            <a:r>
              <a:rPr spc="-175" dirty="0"/>
              <a:t> </a:t>
            </a:r>
            <a:r>
              <a:rPr spc="-10" dirty="0"/>
              <a:t>Protocol</a:t>
            </a:r>
            <a:r>
              <a:rPr spc="-210" dirty="0"/>
              <a:t> </a:t>
            </a:r>
            <a:r>
              <a:rPr spc="-60" dirty="0"/>
              <a:t>Design</a:t>
            </a:r>
            <a:r>
              <a:rPr spc="-185" dirty="0"/>
              <a:t> </a:t>
            </a:r>
            <a:r>
              <a:rPr spc="-20" dirty="0"/>
              <a:t>Goals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52437" y="1595640"/>
            <a:ext cx="8239125" cy="2192020"/>
            <a:chOff x="452437" y="1595640"/>
            <a:chExt cx="8239125" cy="2192020"/>
          </a:xfrm>
        </p:grpSpPr>
        <p:sp>
          <p:nvSpPr>
            <p:cNvPr id="9" name="object 9"/>
            <p:cNvSpPr/>
            <p:nvPr/>
          </p:nvSpPr>
          <p:spPr>
            <a:xfrm>
              <a:off x="457200" y="2072639"/>
              <a:ext cx="8229600" cy="1710055"/>
            </a:xfrm>
            <a:custGeom>
              <a:avLst/>
              <a:gdLst/>
              <a:ahLst/>
              <a:cxnLst/>
              <a:rect l="l" t="t" r="r" b="b"/>
              <a:pathLst>
                <a:path w="8229600" h="1710054">
                  <a:moveTo>
                    <a:pt x="0" y="1709927"/>
                  </a:moveTo>
                  <a:lnTo>
                    <a:pt x="8229600" y="1709927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709927"/>
                  </a:lnTo>
                  <a:close/>
                </a:path>
              </a:pathLst>
            </a:custGeom>
            <a:ln w="9525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008" y="1595640"/>
              <a:ext cx="5841492" cy="995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583" y="1691639"/>
              <a:ext cx="1516380" cy="8732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680" y="1615439"/>
              <a:ext cx="5760720" cy="9144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83360" y="1788667"/>
            <a:ext cx="6106795" cy="175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Static</a:t>
            </a:r>
            <a:endParaRPr kumimoji="0" sz="3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9085" marR="5080" lvl="0" indent="-287020" defTabSz="914400" eaLnBrk="1" fontAlgn="auto" latinLnBrk="0" hangingPunct="1">
              <a:lnSpc>
                <a:spcPts val="3200"/>
              </a:lnSpc>
              <a:spcBef>
                <a:spcPts val="351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</a:t>
            </a:r>
            <a:r>
              <a:rPr kumimoji="0" sz="3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gets</a:t>
            </a:r>
            <a:r>
              <a:rPr kumimoji="0" sz="3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3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31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31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3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whole ‘conversation’.</a:t>
            </a:r>
            <a:endParaRPr kumimoji="0" sz="3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3360" y="4122496"/>
            <a:ext cx="6786245" cy="1754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Dynamic</a:t>
            </a:r>
            <a:endParaRPr kumimoji="0" sz="3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9085" marR="5080" lvl="0" indent="-287020" defTabSz="914400" eaLnBrk="1" fontAlgn="auto" latinLnBrk="0" hangingPunct="1">
              <a:lnSpc>
                <a:spcPts val="3200"/>
              </a:lnSpc>
              <a:spcBef>
                <a:spcPts val="351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</a:tabLst>
              <a:defRPr/>
            </a:pP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31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capacity</a:t>
            </a:r>
            <a:r>
              <a:rPr kumimoji="0" sz="31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allocated</a:t>
            </a:r>
            <a:r>
              <a:rPr kumimoji="0" sz="31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31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31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31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3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fixed;</a:t>
            </a:r>
            <a:r>
              <a:rPr kumimoji="0" sz="31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depends</a:t>
            </a:r>
            <a:r>
              <a:rPr kumimoji="0" sz="31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31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usage.</a:t>
            </a:r>
            <a:endParaRPr kumimoji="0" sz="3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560534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Static</a:t>
            </a:r>
            <a:r>
              <a:rPr spc="-170" dirty="0"/>
              <a:t> </a:t>
            </a:r>
            <a:r>
              <a:rPr spc="-55" dirty="0"/>
              <a:t>Channel</a:t>
            </a:r>
            <a:r>
              <a:rPr spc="-185" dirty="0"/>
              <a:t> </a:t>
            </a:r>
            <a:r>
              <a:rPr spc="-80" dirty="0"/>
              <a:t>Allocation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6234"/>
            <a:ext cx="7907655" cy="2440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Using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FDM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TDM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divide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capacity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among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Inefficient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bandwidth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use: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some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users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idle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22860" lvl="0" indent="-342900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Users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denied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even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users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allocated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capacity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209431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Static</a:t>
            </a:r>
            <a:r>
              <a:rPr spc="-170" dirty="0"/>
              <a:t> </a:t>
            </a:r>
            <a:r>
              <a:rPr spc="-55" dirty="0"/>
              <a:t>Channel</a:t>
            </a:r>
            <a:r>
              <a:rPr spc="-185" dirty="0"/>
              <a:t> </a:t>
            </a:r>
            <a:r>
              <a:rPr spc="-80" dirty="0"/>
              <a:t>Allocation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93716"/>
            <a:ext cx="8006080" cy="172466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2265" marR="4518025" lvl="0" indent="-342265" algn="r" defTabSz="91440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422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 M/M/1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Queue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25755" marR="4480560" lvl="1" indent="-325755" algn="r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257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transfer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bits/sec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14604" lvl="1" indent="-32702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arrive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randomly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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frames/sec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inter-arrival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exponentially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distributed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values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exponential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distribution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1/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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963" y="3248024"/>
            <a:ext cx="5329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3855" marR="0" lvl="0" indent="-32575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63855" algn="l"/>
                <a:tab pos="529082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Mean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queue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given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: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𝑇</a:t>
            </a:r>
            <a:r>
              <a:rPr kumimoji="0" sz="16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=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 </a:t>
            </a:r>
            <a:r>
              <a:rPr kumimoji="0" sz="1425" b="0" i="0" u="sng" strike="noStrike" kern="0" cap="none" spc="375" normalizeH="0" baseline="4093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kumimoji="0" sz="1425" b="0" i="0" u="sng" strike="noStrike" kern="0" cap="none" spc="67" normalizeH="0" baseline="4093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a"/>
                <a:cs typeface="Symbola"/>
              </a:rPr>
              <a:t>1</a:t>
            </a:r>
            <a:r>
              <a:rPr kumimoji="0" sz="1425" b="0" i="0" u="sng" strike="noStrike" kern="0" cap="none" spc="0" normalizeH="0" baseline="40935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a"/>
                <a:cs typeface="Symbola"/>
              </a:rPr>
              <a:t>	</a:t>
            </a:r>
            <a:endParaRPr kumimoji="0" sz="1425" b="0" i="0" u="none" strike="noStrike" kern="0" cap="none" spc="0" normalizeH="0" baseline="40935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a"/>
              <a:cs typeface="Symbol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363" y="3378722"/>
            <a:ext cx="6398260" cy="4813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0" marR="1121410" lvl="0" indent="0" algn="r" defTabSz="91440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𝜇𝐶−𝜆</a:t>
            </a:r>
            <a:endParaRPr kumimoji="0" sz="9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a"/>
              <a:cs typeface="Symbola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Example: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C=100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Mbps,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1/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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=10000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bits,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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=5000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frames/sec, T=200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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6748" y="3881626"/>
            <a:ext cx="3270504" cy="22905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29898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Static</a:t>
            </a:r>
            <a:r>
              <a:rPr spc="-170" dirty="0"/>
              <a:t> </a:t>
            </a:r>
            <a:r>
              <a:rPr spc="-55" dirty="0"/>
              <a:t>Channel</a:t>
            </a:r>
            <a:r>
              <a:rPr spc="-185" dirty="0"/>
              <a:t> </a:t>
            </a:r>
            <a:r>
              <a:rPr spc="-80" dirty="0"/>
              <a:t>Allocation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93716"/>
            <a:ext cx="7653020" cy="147891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divide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sections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divide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stream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into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smaller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streams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separate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queue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capacity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C/N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bits/sec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streams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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/N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frames/sec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6908" y="3236975"/>
            <a:ext cx="559435" cy="282575"/>
          </a:xfrm>
          <a:custGeom>
            <a:avLst/>
            <a:gdLst/>
            <a:ahLst/>
            <a:cxnLst/>
            <a:rect l="l" t="t" r="r" b="b"/>
            <a:pathLst>
              <a:path w="559435" h="282575">
                <a:moveTo>
                  <a:pt x="166751" y="44196"/>
                </a:moveTo>
                <a:lnTo>
                  <a:pt x="133743" y="68453"/>
                </a:lnTo>
                <a:lnTo>
                  <a:pt x="115290" y="119113"/>
                </a:lnTo>
                <a:lnTo>
                  <a:pt x="111760" y="160274"/>
                </a:lnTo>
                <a:lnTo>
                  <a:pt x="112636" y="181521"/>
                </a:lnTo>
                <a:lnTo>
                  <a:pt x="119735" y="219951"/>
                </a:lnTo>
                <a:lnTo>
                  <a:pt x="142722" y="264960"/>
                </a:lnTo>
                <a:lnTo>
                  <a:pt x="164338" y="282321"/>
                </a:lnTo>
                <a:lnTo>
                  <a:pt x="166751" y="276479"/>
                </a:lnTo>
                <a:lnTo>
                  <a:pt x="157568" y="269074"/>
                </a:lnTo>
                <a:lnTo>
                  <a:pt x="149479" y="259435"/>
                </a:lnTo>
                <a:lnTo>
                  <a:pt x="131648" y="217385"/>
                </a:lnTo>
                <a:lnTo>
                  <a:pt x="125603" y="160528"/>
                </a:lnTo>
                <a:lnTo>
                  <a:pt x="126263" y="139738"/>
                </a:lnTo>
                <a:lnTo>
                  <a:pt x="136525" y="87122"/>
                </a:lnTo>
                <a:lnTo>
                  <a:pt x="157645" y="51600"/>
                </a:lnTo>
                <a:lnTo>
                  <a:pt x="166751" y="44196"/>
                </a:lnTo>
                <a:close/>
              </a:path>
              <a:path w="559435" h="282575">
                <a:moveTo>
                  <a:pt x="275844" y="155448"/>
                </a:moveTo>
                <a:lnTo>
                  <a:pt x="172212" y="155448"/>
                </a:lnTo>
                <a:lnTo>
                  <a:pt x="172212" y="164592"/>
                </a:lnTo>
                <a:lnTo>
                  <a:pt x="275844" y="164592"/>
                </a:lnTo>
                <a:lnTo>
                  <a:pt x="275844" y="155448"/>
                </a:lnTo>
                <a:close/>
              </a:path>
              <a:path w="559435" h="282575">
                <a:moveTo>
                  <a:pt x="335661" y="160274"/>
                </a:moveTo>
                <a:lnTo>
                  <a:pt x="332054" y="119113"/>
                </a:lnTo>
                <a:lnTo>
                  <a:pt x="313613" y="68453"/>
                </a:lnTo>
                <a:lnTo>
                  <a:pt x="282956" y="38481"/>
                </a:lnTo>
                <a:lnTo>
                  <a:pt x="280670" y="44196"/>
                </a:lnTo>
                <a:lnTo>
                  <a:pt x="289712" y="51600"/>
                </a:lnTo>
                <a:lnTo>
                  <a:pt x="297764" y="61239"/>
                </a:lnTo>
                <a:lnTo>
                  <a:pt x="315595" y="103060"/>
                </a:lnTo>
                <a:lnTo>
                  <a:pt x="321818" y="160528"/>
                </a:lnTo>
                <a:lnTo>
                  <a:pt x="321119" y="180949"/>
                </a:lnTo>
                <a:lnTo>
                  <a:pt x="310896" y="233426"/>
                </a:lnTo>
                <a:lnTo>
                  <a:pt x="289775" y="269074"/>
                </a:lnTo>
                <a:lnTo>
                  <a:pt x="280670" y="276479"/>
                </a:lnTo>
                <a:lnTo>
                  <a:pt x="282956" y="282321"/>
                </a:lnTo>
                <a:lnTo>
                  <a:pt x="313613" y="252361"/>
                </a:lnTo>
                <a:lnTo>
                  <a:pt x="332054" y="201409"/>
                </a:lnTo>
                <a:lnTo>
                  <a:pt x="334746" y="181521"/>
                </a:lnTo>
                <a:lnTo>
                  <a:pt x="335661" y="160274"/>
                </a:lnTo>
                <a:close/>
              </a:path>
              <a:path w="559435" h="282575">
                <a:moveTo>
                  <a:pt x="559308" y="0"/>
                </a:moveTo>
                <a:lnTo>
                  <a:pt x="0" y="0"/>
                </a:lnTo>
                <a:lnTo>
                  <a:pt x="0" y="13716"/>
                </a:lnTo>
                <a:lnTo>
                  <a:pt x="559308" y="13716"/>
                </a:lnTo>
                <a:lnTo>
                  <a:pt x="559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41391" y="3236976"/>
            <a:ext cx="388620" cy="13970"/>
          </a:xfrm>
          <a:custGeom>
            <a:avLst/>
            <a:gdLst/>
            <a:ahLst/>
            <a:cxnLst/>
            <a:rect l="l" t="t" r="r" b="b"/>
            <a:pathLst>
              <a:path w="388620" h="13969">
                <a:moveTo>
                  <a:pt x="388620" y="0"/>
                </a:moveTo>
                <a:lnTo>
                  <a:pt x="0" y="0"/>
                </a:lnTo>
                <a:lnTo>
                  <a:pt x="0" y="13715"/>
                </a:lnTo>
                <a:lnTo>
                  <a:pt x="388620" y="13715"/>
                </a:lnTo>
                <a:lnTo>
                  <a:pt x="388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1063" y="3022473"/>
            <a:ext cx="861694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736600" algn="l"/>
              </a:tabLst>
              <a:defRPr/>
            </a:pPr>
            <a:r>
              <a:rPr kumimoji="0" sz="115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1</a:t>
            </a:r>
            <a:r>
              <a:rPr kumimoji="0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	</a:t>
            </a:r>
            <a:r>
              <a:rPr kumimoji="0" sz="115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𝑁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a"/>
              <a:cs typeface="Symbol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4963" y="3086480"/>
            <a:ext cx="5147945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3855" marR="0" lvl="0" indent="-325755" defTabSz="914400" eaLnBrk="1" fontAlgn="auto" latinLnBrk="0" hangingPunct="1">
              <a:lnSpc>
                <a:spcPts val="1585"/>
              </a:lnSpc>
              <a:spcBef>
                <a:spcPts val="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63855" algn="l"/>
                <a:tab pos="3545204" algn="l"/>
                <a:tab pos="3818890" algn="l"/>
                <a:tab pos="463169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Mean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queue: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𝑇</a:t>
            </a:r>
            <a:r>
              <a:rPr kumimoji="0" sz="1725" b="0" i="0" u="none" strike="noStrike" kern="0" cap="none" spc="-60" normalizeH="0" baseline="-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𝑁</a:t>
            </a:r>
            <a:r>
              <a:rPr kumimoji="0" sz="1725" b="0" i="0" u="none" strike="noStrike" kern="0" cap="none" spc="284" normalizeH="0" baseline="-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=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	</a:t>
            </a:r>
            <a:r>
              <a:rPr kumimoji="0" sz="1425" b="0" i="0" u="none" strike="noStrike" kern="0" cap="none" spc="-75" normalizeH="0" baseline="-23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𝐶</a:t>
            </a:r>
            <a:r>
              <a:rPr kumimoji="0" sz="1425" b="0" i="0" u="none" strike="noStrike" kern="0" cap="none" spc="0" normalizeH="0" baseline="-23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	</a:t>
            </a:r>
            <a:r>
              <a:rPr kumimoji="0" sz="1425" b="0" i="0" u="sng" strike="noStrike" kern="0" cap="none" spc="-195" normalizeH="0" baseline="-23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kumimoji="0" sz="1425" b="0" i="0" u="sng" strike="noStrike" kern="0" cap="none" spc="127" normalizeH="0" baseline="-23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a"/>
                <a:cs typeface="Symbola"/>
              </a:rPr>
              <a:t>𝜆</a:t>
            </a:r>
            <a:r>
              <a:rPr kumimoji="0" sz="1425" b="0" i="0" u="none" strike="noStrike" kern="0" cap="none" spc="442" normalizeH="0" baseline="-23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=	=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𝑁𝑇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a"/>
              <a:cs typeface="Symbola"/>
            </a:endParaRPr>
          </a:p>
          <a:p>
            <a:pPr marL="3362325" marR="0" lvl="0" indent="0" defTabSz="914400" eaLnBrk="1" fontAlgn="auto" latinLnBrk="0" hangingPunct="1">
              <a:lnSpc>
                <a:spcPts val="10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10940" algn="l"/>
                <a:tab pos="4187190" algn="l"/>
              </a:tabLst>
              <a:defRPr/>
            </a:pPr>
            <a:r>
              <a:rPr kumimoji="0" sz="1725" b="0" i="0" u="none" strike="noStrike" kern="0" cap="none" spc="67" normalizeH="0" baseline="-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𝜇</a:t>
            </a:r>
            <a:r>
              <a:rPr kumimoji="0" sz="1725" b="0" i="0" u="none" strike="noStrike" kern="0" cap="none" spc="0" normalizeH="0" baseline="-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	</a:t>
            </a:r>
            <a:r>
              <a:rPr kumimoji="0" sz="1725" b="0" i="0" u="none" strike="noStrike" kern="0" cap="none" spc="-75" normalizeH="0" baseline="-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−</a:t>
            </a:r>
            <a:r>
              <a:rPr kumimoji="0" sz="1725" b="0" i="0" u="none" strike="noStrike" kern="0" cap="none" spc="0" normalizeH="0" baseline="-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	</a:t>
            </a:r>
            <a:r>
              <a:rPr kumimoji="0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𝜇𝐶−𝜆</a:t>
            </a:r>
            <a:endParaRPr kumimoji="0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a"/>
              <a:cs typeface="Symbol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4963" y="3366862"/>
            <a:ext cx="6632575" cy="4521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24230" marR="0" lvl="0" indent="0" algn="ctr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09345" algn="l"/>
              </a:tabLst>
              <a:defRPr/>
            </a:pPr>
            <a:r>
              <a:rPr kumimoji="0" sz="95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𝑁</a:t>
            </a:r>
            <a:r>
              <a:rPr kumimoji="0" sz="9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	</a:t>
            </a:r>
            <a:r>
              <a:rPr kumimoji="0" sz="95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𝑁</a:t>
            </a:r>
            <a:endParaRPr kumimoji="0" sz="9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a"/>
              <a:cs typeface="Symbola"/>
            </a:endParaRPr>
          </a:p>
          <a:p>
            <a:pPr marL="363855" marR="0" lvl="0" indent="-325755" defTabSz="914400" eaLnBrk="1" fontAlgn="auto" latinLnBrk="0" hangingPunct="1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638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Example: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divide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above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queue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sections,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𝑇</a:t>
            </a:r>
            <a:r>
              <a:rPr kumimoji="0" sz="1725" b="0" i="0" u="none" strike="noStrike" kern="0" cap="none" spc="-60" normalizeH="0" baseline="-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𝑁</a:t>
            </a:r>
            <a:r>
              <a:rPr kumimoji="0" sz="1725" b="0" i="0" u="none" strike="noStrike" kern="0" cap="none" spc="300" normalizeH="0" baseline="-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=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 </a:t>
            </a:r>
            <a:r>
              <a:rPr kumimoji="0" sz="16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800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a"/>
                <a:cs typeface="Symbola"/>
              </a:rPr>
              <a:t>𝜇𝑠𝑒𝑐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a"/>
              <a:cs typeface="Symbol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4932" y="3870958"/>
            <a:ext cx="3374136" cy="230430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561539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Dynamic</a:t>
            </a:r>
            <a:r>
              <a:rPr spc="-155" dirty="0"/>
              <a:t> </a:t>
            </a:r>
            <a:r>
              <a:rPr spc="-65" dirty="0"/>
              <a:t>Channel</a:t>
            </a:r>
            <a:r>
              <a:rPr spc="-180" dirty="0"/>
              <a:t> </a:t>
            </a:r>
            <a:r>
              <a:rPr spc="-75" dirty="0"/>
              <a:t>Allocation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7733030" cy="4105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communication,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peak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mean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ratio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traffic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very</a:t>
            </a:r>
            <a:r>
              <a:rPr kumimoji="0" sz="22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high.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many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applications,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users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Static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allocation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waste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resources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best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assign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demand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protocols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2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coordination: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pure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slotted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CSMA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carrier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multiple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92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40163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Types</a:t>
            </a:r>
            <a:r>
              <a:rPr spc="-30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35" dirty="0"/>
              <a:t>Networks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25</a:t>
            </a:fld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566366"/>
            <a:ext cx="7790180" cy="21685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15" dirty="0">
                <a:latin typeface="Arial MT"/>
                <a:cs typeface="Arial MT"/>
              </a:rPr>
              <a:t>WAN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(Wide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Area</a:t>
            </a:r>
            <a:r>
              <a:rPr sz="2000" spc="-5" dirty="0">
                <a:latin typeface="Arial MT"/>
                <a:cs typeface="Arial MT"/>
              </a:rPr>
              <a:t> Network)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network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large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25" dirty="0">
                <a:latin typeface="Arial MT"/>
                <a:cs typeface="Arial MT"/>
              </a:rPr>
              <a:t>WAN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country,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several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countries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global</a:t>
            </a:r>
            <a:endParaRPr sz="1800">
              <a:latin typeface="Arial MT"/>
              <a:cs typeface="Arial MT"/>
            </a:endParaRPr>
          </a:p>
          <a:p>
            <a:pPr marR="6153785" algn="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coverage</a:t>
            </a:r>
            <a:endParaRPr sz="1800">
              <a:latin typeface="Arial MT"/>
              <a:cs typeface="Arial MT"/>
            </a:endParaRPr>
          </a:p>
          <a:p>
            <a:pPr marL="325755" marR="6144260" lvl="1" indent="-325755" algn="r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32575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</a:t>
            </a:r>
            <a:r>
              <a:rPr sz="1800" spc="-35" dirty="0">
                <a:latin typeface="Arial MT"/>
                <a:cs typeface="Arial MT"/>
              </a:rPr>
              <a:t>x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ple:</a:t>
            </a:r>
            <a:endParaRPr sz="18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5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400" spc="-15" dirty="0">
                <a:latin typeface="Arial MT"/>
                <a:cs typeface="Arial MT"/>
              </a:rPr>
              <a:t>FLAG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Network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(Global)</a:t>
            </a:r>
            <a:endParaRPr sz="14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400" spc="-10" dirty="0">
                <a:latin typeface="Arial MT"/>
                <a:cs typeface="Arial MT"/>
              </a:rPr>
              <a:t>See: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https:/</a:t>
            </a:r>
            <a:r>
              <a:rPr sz="1400" spc="-10" dirty="0">
                <a:latin typeface="Arial MT"/>
                <a:cs typeface="Arial MT"/>
                <a:hlinkClick r:id="rId2"/>
              </a:rPr>
              <a:t>/w</a:t>
            </a:r>
            <a:r>
              <a:rPr sz="1400" spc="-10" dirty="0">
                <a:latin typeface="Arial MT"/>
                <a:cs typeface="Arial MT"/>
              </a:rPr>
              <a:t>w</a:t>
            </a:r>
            <a:r>
              <a:rPr sz="1400" spc="-10" dirty="0">
                <a:latin typeface="Arial MT"/>
                <a:cs typeface="Arial MT"/>
                <a:hlinkClick r:id="rId2"/>
              </a:rPr>
              <a:t>w.submarinecablemap.com/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Dynamic</a:t>
            </a:r>
            <a:r>
              <a:rPr spc="-155" dirty="0"/>
              <a:t> </a:t>
            </a:r>
            <a:r>
              <a:rPr spc="-65" dirty="0"/>
              <a:t>Channel</a:t>
            </a:r>
            <a:r>
              <a:rPr spc="-180" dirty="0"/>
              <a:t> </a:t>
            </a:r>
            <a:r>
              <a:rPr spc="-75" dirty="0"/>
              <a:t>Allocation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7724775" cy="444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12445" lvl="0" indent="-34290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Assumptions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analysis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dynamic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allocation algorithms: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independent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generating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within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interval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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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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where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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(frames/second)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occurs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transmitted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simultaneously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is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a)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continuous,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b)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slotted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(discrete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intervals)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hardware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notice: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presence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another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signal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(carrier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sense)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39463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012" y="3276600"/>
            <a:ext cx="5894832" cy="31059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Multiple</a:t>
            </a:r>
            <a:r>
              <a:rPr spc="-125" dirty="0"/>
              <a:t> </a:t>
            </a:r>
            <a:r>
              <a:rPr spc="-120" dirty="0"/>
              <a:t>Access </a:t>
            </a:r>
            <a:r>
              <a:rPr spc="-10" dirty="0"/>
              <a:t>Protocols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65884"/>
            <a:ext cx="7674609" cy="14281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transmits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soon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detected,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interval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retransmits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671332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ALOHA</a:t>
            </a:r>
            <a:r>
              <a:rPr spc="-215" dirty="0"/>
              <a:t> </a:t>
            </a:r>
            <a:r>
              <a:rPr spc="-80" dirty="0"/>
              <a:t>Efficiency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1038"/>
            <a:ext cx="7957184" cy="26866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Notes and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assumptions: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Large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equal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normalized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unity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try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Poisson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distribution: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Poisson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distribution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drived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binomial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distribution: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event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happens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p,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event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happens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exactly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trials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954" y="4120750"/>
            <a:ext cx="441325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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700" b="0" i="1" u="none" strike="noStrike" kern="0" cap="none" spc="0" normalizeH="0" baseline="462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X</a:t>
            </a:r>
            <a:r>
              <a:rPr kumimoji="0" sz="2700" b="0" i="1" u="none" strike="noStrike" kern="0" cap="none" spc="-44" normalizeH="0" baseline="462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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4963" y="4272107"/>
            <a:ext cx="6480175" cy="14490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377565" marR="0" lvl="0" indent="0" defTabSz="914400" eaLnBrk="1" fontAlgn="auto" latinLnBrk="0" hangingPunct="1">
              <a:lnSpc>
                <a:spcPts val="1985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>
                <a:tab pos="4431030" algn="l"/>
              </a:tabLst>
              <a:defRPr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</a:t>
            </a:r>
            <a:r>
              <a:rPr kumimoji="0" sz="1800" b="0" i="0" u="none" strike="noStrike" kern="0" cap="none" spc="-2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X</a:t>
            </a:r>
            <a:r>
              <a:rPr kumimoji="0" sz="1800" b="0" i="1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700" b="0" i="0" u="none" strike="noStrike" kern="0" cap="none" spc="-75" normalizeH="0" baseline="154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</a:t>
            </a:r>
            <a:r>
              <a:rPr kumimoji="0" sz="2700" b="0" i="0" u="none" strike="noStrike" kern="0" cap="none" spc="0" normalizeH="0" baseline="154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700" b="0" i="0" u="none" strike="noStrike" kern="0" cap="none" spc="0" normalizeH="0" baseline="154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</a:t>
            </a:r>
            <a:r>
              <a:rPr kumimoji="0" sz="2700" b="0" i="0" u="none" strike="noStrike" kern="0" cap="none" spc="-277" normalizeH="0" baseline="154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800" b="0" i="1" u="none" strike="noStrike" kern="0" cap="none" spc="-2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75" b="0" i="1" u="none" strike="noStrike" kern="0" cap="none" spc="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X</a:t>
            </a:r>
            <a:r>
              <a:rPr kumimoji="0" sz="1575" b="0" i="1" u="none" strike="noStrike" kern="0" cap="none" spc="179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8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1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575" b="0" i="1" u="none" strike="noStrike" kern="0" cap="none" spc="97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</a:t>
            </a:r>
            <a:r>
              <a:rPr kumimoji="0" sz="1575" b="0" i="1" u="none" strike="noStrike" kern="0" cap="none" spc="-157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75" b="0" i="0" u="none" strike="noStrike" kern="0" cap="none" spc="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75" b="0" i="0" u="none" strike="noStrike" kern="0" cap="none" spc="-195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75" b="0" i="1" u="none" strike="noStrike" kern="0" cap="none" spc="-75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X</a:t>
            </a:r>
            <a:endParaRPr kumimoji="0" sz="1575" b="0" i="0" u="none" strike="noStrike" kern="0" cap="none" spc="0" normalizeH="0" baseline="42328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4105275" marR="0" lvl="0" indent="0" defTabSz="914400" eaLnBrk="1" fontAlgn="auto" latinLnBrk="0" hangingPunct="1">
              <a:lnSpc>
                <a:spcPts val="19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</a:t>
            </a:r>
            <a:r>
              <a:rPr kumimoji="0" sz="18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700" b="0" i="1" u="none" strike="noStrike" kern="0" cap="none" spc="0" normalizeH="0" baseline="1388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</a:t>
            </a:r>
            <a:r>
              <a:rPr kumimoji="0" sz="2700" b="0" i="1" u="none" strike="noStrike" kern="0" cap="none" spc="-165" normalizeH="0" baseline="1388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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  <a:p>
            <a:pPr marL="363855" marR="0" lvl="0" indent="-325755" defTabSz="91440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638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large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close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0 or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get a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Normal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63855" marR="0" lvl="0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638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large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small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(rare event) we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Poisson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63855" marR="0" lvl="0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638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1600" b="0" i="1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events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given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interval: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39157" y="5834609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>
                <a:moveTo>
                  <a:pt x="0" y="0"/>
                </a:moveTo>
                <a:lnTo>
                  <a:pt x="599898" y="0"/>
                </a:lnTo>
              </a:path>
            </a:pathLst>
          </a:custGeom>
          <a:ln w="9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51180" y="5827721"/>
            <a:ext cx="20955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8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!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9470" y="5395737"/>
            <a:ext cx="63309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75" b="0" i="1" u="none" strike="noStrike" kern="0" cap="none" spc="97" normalizeH="0" baseline="-2402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050" b="0" i="1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2775" b="0" i="1" u="none" strike="noStrike" kern="0" cap="none" spc="97" normalizeH="0" baseline="-2402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05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050" b="0" i="1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8481" y="5646190"/>
            <a:ext cx="70866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1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575" b="0" i="1" u="none" strike="noStrike" kern="0" cap="none" spc="-217" normalizeH="0" baseline="-2380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</a:t>
            </a:r>
            <a:r>
              <a:rPr kumimoji="0" sz="1575" b="0" i="1" u="none" strike="noStrike" kern="0" cap="none" spc="-179" normalizeH="0" baseline="-2380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[</a:t>
            </a:r>
            <a:r>
              <a:rPr kumimoji="0" sz="1850" b="0" i="1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85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</a:t>
            </a:r>
            <a:r>
              <a:rPr kumimoji="0" sz="1850" b="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81268546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29495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System</a:t>
            </a:r>
            <a:r>
              <a:rPr spc="-120" dirty="0"/>
              <a:t> </a:t>
            </a:r>
            <a:r>
              <a:rPr spc="-9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8569"/>
            <a:ext cx="6858634" cy="8305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buffered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controls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762" y="5258561"/>
            <a:ext cx="7924800" cy="6096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0062" y="4349750"/>
            <a:ext cx="1320800" cy="565150"/>
            <a:chOff x="750062" y="4349750"/>
            <a:chExt cx="1320800" cy="565150"/>
          </a:xfrm>
        </p:grpSpPr>
        <p:sp>
          <p:nvSpPr>
            <p:cNvPr id="6" name="object 6"/>
            <p:cNvSpPr/>
            <p:nvPr/>
          </p:nvSpPr>
          <p:spPr>
            <a:xfrm>
              <a:off x="762762" y="4362450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1295400" y="539495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62762" y="4362450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5"/>
                  </a:moveTo>
                  <a:lnTo>
                    <a:pt x="1295400" y="539495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61694" y="4476750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0062" y="3453638"/>
            <a:ext cx="1320800" cy="565150"/>
            <a:chOff x="750062" y="3453638"/>
            <a:chExt cx="1320800" cy="565150"/>
          </a:xfrm>
        </p:grpSpPr>
        <p:sp>
          <p:nvSpPr>
            <p:cNvPr id="10" name="object 10"/>
            <p:cNvSpPr/>
            <p:nvPr/>
          </p:nvSpPr>
          <p:spPr>
            <a:xfrm>
              <a:off x="762762" y="3466338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1295400" y="539495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62762" y="3466338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5"/>
                  </a:moveTo>
                  <a:lnTo>
                    <a:pt x="1295400" y="539495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43406" y="3580638"/>
            <a:ext cx="53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0062" y="2578861"/>
            <a:ext cx="1320800" cy="565150"/>
            <a:chOff x="750062" y="2578861"/>
            <a:chExt cx="1320800" cy="565150"/>
          </a:xfrm>
        </p:grpSpPr>
        <p:sp>
          <p:nvSpPr>
            <p:cNvPr id="14" name="object 14"/>
            <p:cNvSpPr/>
            <p:nvPr/>
          </p:nvSpPr>
          <p:spPr>
            <a:xfrm>
              <a:off x="762762" y="2591561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1295400" y="539496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62762" y="2591561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6"/>
                  </a:moveTo>
                  <a:lnTo>
                    <a:pt x="1295400" y="539496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25399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87018" y="2568321"/>
            <a:ext cx="64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lvl="0" indent="-26034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Upper Layer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10411" y="3124961"/>
            <a:ext cx="2584450" cy="2134235"/>
            <a:chOff x="1010411" y="3124961"/>
            <a:chExt cx="2584450" cy="2134235"/>
          </a:xfrm>
        </p:grpSpPr>
        <p:sp>
          <p:nvSpPr>
            <p:cNvPr id="18" name="object 18"/>
            <p:cNvSpPr/>
            <p:nvPr/>
          </p:nvSpPr>
          <p:spPr>
            <a:xfrm>
              <a:off x="1010412" y="3124961"/>
              <a:ext cx="723900" cy="2134235"/>
            </a:xfrm>
            <a:custGeom>
              <a:avLst/>
              <a:gdLst/>
              <a:ahLst/>
              <a:cxnLst/>
              <a:rect l="l" t="t" r="r" b="b"/>
              <a:pathLst>
                <a:path w="723900" h="2134235">
                  <a:moveTo>
                    <a:pt x="114300" y="2019427"/>
                  </a:moveTo>
                  <a:lnTo>
                    <a:pt x="76200" y="2019427"/>
                  </a:lnTo>
                  <a:lnTo>
                    <a:pt x="76200" y="1787652"/>
                  </a:lnTo>
                  <a:lnTo>
                    <a:pt x="38100" y="1787652"/>
                  </a:lnTo>
                  <a:lnTo>
                    <a:pt x="38100" y="2019427"/>
                  </a:lnTo>
                  <a:lnTo>
                    <a:pt x="0" y="2019427"/>
                  </a:lnTo>
                  <a:lnTo>
                    <a:pt x="57150" y="2133727"/>
                  </a:lnTo>
                  <a:lnTo>
                    <a:pt x="104775" y="2038477"/>
                  </a:lnTo>
                  <a:lnTo>
                    <a:pt x="114300" y="2019427"/>
                  </a:lnTo>
                  <a:close/>
                </a:path>
                <a:path w="723900" h="2134235">
                  <a:moveTo>
                    <a:pt x="114300" y="1118743"/>
                  </a:moveTo>
                  <a:lnTo>
                    <a:pt x="76200" y="1118743"/>
                  </a:lnTo>
                  <a:lnTo>
                    <a:pt x="76200" y="886968"/>
                  </a:lnTo>
                  <a:lnTo>
                    <a:pt x="38100" y="886968"/>
                  </a:lnTo>
                  <a:lnTo>
                    <a:pt x="38100" y="1118743"/>
                  </a:lnTo>
                  <a:lnTo>
                    <a:pt x="0" y="1118743"/>
                  </a:lnTo>
                  <a:lnTo>
                    <a:pt x="57150" y="1233043"/>
                  </a:lnTo>
                  <a:lnTo>
                    <a:pt x="104775" y="1137793"/>
                  </a:lnTo>
                  <a:lnTo>
                    <a:pt x="114300" y="1118743"/>
                  </a:lnTo>
                  <a:close/>
                </a:path>
                <a:path w="723900" h="2134235">
                  <a:moveTo>
                    <a:pt x="114300" y="231775"/>
                  </a:moveTo>
                  <a:lnTo>
                    <a:pt x="76200" y="231775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231775"/>
                  </a:lnTo>
                  <a:lnTo>
                    <a:pt x="0" y="231775"/>
                  </a:lnTo>
                  <a:lnTo>
                    <a:pt x="57150" y="346075"/>
                  </a:lnTo>
                  <a:lnTo>
                    <a:pt x="104775" y="250825"/>
                  </a:lnTo>
                  <a:lnTo>
                    <a:pt x="114300" y="231775"/>
                  </a:lnTo>
                  <a:close/>
                </a:path>
                <a:path w="723900" h="2134235">
                  <a:moveTo>
                    <a:pt x="713232" y="999744"/>
                  </a:moveTo>
                  <a:lnTo>
                    <a:pt x="703707" y="980694"/>
                  </a:lnTo>
                  <a:lnTo>
                    <a:pt x="656082" y="885444"/>
                  </a:lnTo>
                  <a:lnTo>
                    <a:pt x="598932" y="999744"/>
                  </a:lnTo>
                  <a:lnTo>
                    <a:pt x="637032" y="999744"/>
                  </a:lnTo>
                  <a:lnTo>
                    <a:pt x="637032" y="1231519"/>
                  </a:lnTo>
                  <a:lnTo>
                    <a:pt x="675132" y="1231519"/>
                  </a:lnTo>
                  <a:lnTo>
                    <a:pt x="675132" y="999744"/>
                  </a:lnTo>
                  <a:lnTo>
                    <a:pt x="713232" y="999744"/>
                  </a:lnTo>
                  <a:close/>
                </a:path>
                <a:path w="723900" h="2134235">
                  <a:moveTo>
                    <a:pt x="723900" y="1897380"/>
                  </a:moveTo>
                  <a:lnTo>
                    <a:pt x="714375" y="1878330"/>
                  </a:lnTo>
                  <a:lnTo>
                    <a:pt x="666750" y="1783080"/>
                  </a:lnTo>
                  <a:lnTo>
                    <a:pt x="609600" y="1897380"/>
                  </a:lnTo>
                  <a:lnTo>
                    <a:pt x="647700" y="1897380"/>
                  </a:lnTo>
                  <a:lnTo>
                    <a:pt x="647700" y="2129155"/>
                  </a:lnTo>
                  <a:lnTo>
                    <a:pt x="685800" y="2129155"/>
                  </a:lnTo>
                  <a:lnTo>
                    <a:pt x="685800" y="1897380"/>
                  </a:lnTo>
                  <a:lnTo>
                    <a:pt x="723900" y="1897380"/>
                  </a:lnTo>
                  <a:close/>
                </a:path>
                <a:path w="723900" h="2134235">
                  <a:moveTo>
                    <a:pt x="723900" y="114300"/>
                  </a:moveTo>
                  <a:lnTo>
                    <a:pt x="714375" y="95250"/>
                  </a:lnTo>
                  <a:lnTo>
                    <a:pt x="666750" y="0"/>
                  </a:lnTo>
                  <a:lnTo>
                    <a:pt x="609600" y="114300"/>
                  </a:lnTo>
                  <a:lnTo>
                    <a:pt x="647700" y="114300"/>
                  </a:lnTo>
                  <a:lnTo>
                    <a:pt x="647700" y="346075"/>
                  </a:lnTo>
                  <a:lnTo>
                    <a:pt x="685800" y="346075"/>
                  </a:lnTo>
                  <a:lnTo>
                    <a:pt x="685800" y="114300"/>
                  </a:lnTo>
                  <a:lnTo>
                    <a:pt x="723900" y="11430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286761" y="4362450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1295400" y="539495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86761" y="4362450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5"/>
                  </a:moveTo>
                  <a:lnTo>
                    <a:pt x="1295400" y="539495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85669" y="4476750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74061" y="3453638"/>
            <a:ext cx="1320800" cy="565150"/>
            <a:chOff x="2274061" y="3453638"/>
            <a:chExt cx="1320800" cy="565150"/>
          </a:xfrm>
        </p:grpSpPr>
        <p:sp>
          <p:nvSpPr>
            <p:cNvPr id="23" name="object 23"/>
            <p:cNvSpPr/>
            <p:nvPr/>
          </p:nvSpPr>
          <p:spPr>
            <a:xfrm>
              <a:off x="2286761" y="3466338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1295400" y="539495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86761" y="3466338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5"/>
                  </a:moveTo>
                  <a:lnTo>
                    <a:pt x="1295400" y="539495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667380" y="3580638"/>
            <a:ext cx="53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74061" y="2578861"/>
            <a:ext cx="1320800" cy="565150"/>
            <a:chOff x="2274061" y="2578861"/>
            <a:chExt cx="1320800" cy="565150"/>
          </a:xfrm>
        </p:grpSpPr>
        <p:sp>
          <p:nvSpPr>
            <p:cNvPr id="27" name="object 27"/>
            <p:cNvSpPr/>
            <p:nvPr/>
          </p:nvSpPr>
          <p:spPr>
            <a:xfrm>
              <a:off x="2286761" y="2591561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1295400" y="539496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286761" y="2591561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6"/>
                  </a:moveTo>
                  <a:lnTo>
                    <a:pt x="1295400" y="539496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25399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610992" y="2568321"/>
            <a:ext cx="647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715" lvl="0" indent="-26034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Upper Layer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34411" y="3124961"/>
            <a:ext cx="2508250" cy="2134235"/>
            <a:chOff x="2534411" y="3124961"/>
            <a:chExt cx="2508250" cy="2134235"/>
          </a:xfrm>
        </p:grpSpPr>
        <p:sp>
          <p:nvSpPr>
            <p:cNvPr id="31" name="object 31"/>
            <p:cNvSpPr/>
            <p:nvPr/>
          </p:nvSpPr>
          <p:spPr>
            <a:xfrm>
              <a:off x="2534412" y="3124961"/>
              <a:ext cx="723900" cy="2134235"/>
            </a:xfrm>
            <a:custGeom>
              <a:avLst/>
              <a:gdLst/>
              <a:ahLst/>
              <a:cxnLst/>
              <a:rect l="l" t="t" r="r" b="b"/>
              <a:pathLst>
                <a:path w="723900" h="2134235">
                  <a:moveTo>
                    <a:pt x="114300" y="2019427"/>
                  </a:moveTo>
                  <a:lnTo>
                    <a:pt x="76200" y="2019427"/>
                  </a:lnTo>
                  <a:lnTo>
                    <a:pt x="76200" y="1787652"/>
                  </a:lnTo>
                  <a:lnTo>
                    <a:pt x="38100" y="1787652"/>
                  </a:lnTo>
                  <a:lnTo>
                    <a:pt x="38100" y="2019427"/>
                  </a:lnTo>
                  <a:lnTo>
                    <a:pt x="0" y="2019427"/>
                  </a:lnTo>
                  <a:lnTo>
                    <a:pt x="57150" y="2133727"/>
                  </a:lnTo>
                  <a:lnTo>
                    <a:pt x="104775" y="2038477"/>
                  </a:lnTo>
                  <a:lnTo>
                    <a:pt x="114300" y="2019427"/>
                  </a:lnTo>
                  <a:close/>
                </a:path>
                <a:path w="723900" h="2134235">
                  <a:moveTo>
                    <a:pt x="114300" y="1118743"/>
                  </a:moveTo>
                  <a:lnTo>
                    <a:pt x="76200" y="1118743"/>
                  </a:lnTo>
                  <a:lnTo>
                    <a:pt x="76200" y="886968"/>
                  </a:lnTo>
                  <a:lnTo>
                    <a:pt x="38100" y="886968"/>
                  </a:lnTo>
                  <a:lnTo>
                    <a:pt x="38100" y="1118743"/>
                  </a:lnTo>
                  <a:lnTo>
                    <a:pt x="0" y="1118743"/>
                  </a:lnTo>
                  <a:lnTo>
                    <a:pt x="57150" y="1233043"/>
                  </a:lnTo>
                  <a:lnTo>
                    <a:pt x="104775" y="1137793"/>
                  </a:lnTo>
                  <a:lnTo>
                    <a:pt x="114300" y="1118743"/>
                  </a:lnTo>
                  <a:close/>
                </a:path>
                <a:path w="723900" h="2134235">
                  <a:moveTo>
                    <a:pt x="114300" y="231775"/>
                  </a:moveTo>
                  <a:lnTo>
                    <a:pt x="76200" y="231775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231775"/>
                  </a:lnTo>
                  <a:lnTo>
                    <a:pt x="0" y="231775"/>
                  </a:lnTo>
                  <a:lnTo>
                    <a:pt x="57150" y="346075"/>
                  </a:lnTo>
                  <a:lnTo>
                    <a:pt x="104775" y="250825"/>
                  </a:lnTo>
                  <a:lnTo>
                    <a:pt x="114300" y="231775"/>
                  </a:lnTo>
                  <a:close/>
                </a:path>
                <a:path w="723900" h="2134235">
                  <a:moveTo>
                    <a:pt x="713232" y="999744"/>
                  </a:moveTo>
                  <a:lnTo>
                    <a:pt x="703707" y="980694"/>
                  </a:lnTo>
                  <a:lnTo>
                    <a:pt x="656082" y="885444"/>
                  </a:lnTo>
                  <a:lnTo>
                    <a:pt x="598932" y="999744"/>
                  </a:lnTo>
                  <a:lnTo>
                    <a:pt x="637032" y="999744"/>
                  </a:lnTo>
                  <a:lnTo>
                    <a:pt x="637032" y="1231519"/>
                  </a:lnTo>
                  <a:lnTo>
                    <a:pt x="675132" y="1231519"/>
                  </a:lnTo>
                  <a:lnTo>
                    <a:pt x="675132" y="999744"/>
                  </a:lnTo>
                  <a:lnTo>
                    <a:pt x="713232" y="999744"/>
                  </a:lnTo>
                  <a:close/>
                </a:path>
                <a:path w="723900" h="2134235">
                  <a:moveTo>
                    <a:pt x="723900" y="1897380"/>
                  </a:moveTo>
                  <a:lnTo>
                    <a:pt x="714375" y="1878330"/>
                  </a:lnTo>
                  <a:lnTo>
                    <a:pt x="666750" y="1783080"/>
                  </a:lnTo>
                  <a:lnTo>
                    <a:pt x="609600" y="1897380"/>
                  </a:lnTo>
                  <a:lnTo>
                    <a:pt x="647700" y="1897380"/>
                  </a:lnTo>
                  <a:lnTo>
                    <a:pt x="647700" y="2129155"/>
                  </a:lnTo>
                  <a:lnTo>
                    <a:pt x="685800" y="2129155"/>
                  </a:lnTo>
                  <a:lnTo>
                    <a:pt x="685800" y="1897380"/>
                  </a:lnTo>
                  <a:lnTo>
                    <a:pt x="723900" y="1897380"/>
                  </a:lnTo>
                  <a:close/>
                </a:path>
                <a:path w="723900" h="2134235">
                  <a:moveTo>
                    <a:pt x="723900" y="114300"/>
                  </a:moveTo>
                  <a:lnTo>
                    <a:pt x="714375" y="95250"/>
                  </a:lnTo>
                  <a:lnTo>
                    <a:pt x="666750" y="0"/>
                  </a:lnTo>
                  <a:lnTo>
                    <a:pt x="609600" y="114300"/>
                  </a:lnTo>
                  <a:lnTo>
                    <a:pt x="647700" y="114300"/>
                  </a:lnTo>
                  <a:lnTo>
                    <a:pt x="647700" y="346075"/>
                  </a:lnTo>
                  <a:lnTo>
                    <a:pt x="685800" y="346075"/>
                  </a:lnTo>
                  <a:lnTo>
                    <a:pt x="685800" y="114300"/>
                  </a:lnTo>
                  <a:lnTo>
                    <a:pt x="723900" y="11430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734561" y="4362450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1295400" y="539495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734561" y="4362450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5"/>
                  </a:moveTo>
                  <a:lnTo>
                    <a:pt x="1295400" y="539495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133850" y="4476750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721861" y="3453638"/>
            <a:ext cx="1320800" cy="565150"/>
            <a:chOff x="3721861" y="3453638"/>
            <a:chExt cx="1320800" cy="565150"/>
          </a:xfrm>
        </p:grpSpPr>
        <p:sp>
          <p:nvSpPr>
            <p:cNvPr id="36" name="object 36"/>
            <p:cNvSpPr/>
            <p:nvPr/>
          </p:nvSpPr>
          <p:spPr>
            <a:xfrm>
              <a:off x="3734561" y="3466338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1295400" y="539495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734561" y="3466338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5"/>
                  </a:moveTo>
                  <a:lnTo>
                    <a:pt x="1295400" y="539495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115561" y="3580638"/>
            <a:ext cx="53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721861" y="2578861"/>
            <a:ext cx="1320800" cy="565150"/>
            <a:chOff x="3721861" y="2578861"/>
            <a:chExt cx="1320800" cy="565150"/>
          </a:xfrm>
        </p:grpSpPr>
        <p:sp>
          <p:nvSpPr>
            <p:cNvPr id="40" name="object 40"/>
            <p:cNvSpPr/>
            <p:nvPr/>
          </p:nvSpPr>
          <p:spPr>
            <a:xfrm>
              <a:off x="3734561" y="2591561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1295400" y="539496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734561" y="2591561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6"/>
                  </a:moveTo>
                  <a:lnTo>
                    <a:pt x="1295400" y="539496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25399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059173" y="2568321"/>
            <a:ext cx="64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lvl="0" indent="-26034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Upper Layer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982211" y="3124961"/>
            <a:ext cx="4718050" cy="2134235"/>
            <a:chOff x="3982211" y="3124961"/>
            <a:chExt cx="4718050" cy="2134235"/>
          </a:xfrm>
        </p:grpSpPr>
        <p:sp>
          <p:nvSpPr>
            <p:cNvPr id="44" name="object 44"/>
            <p:cNvSpPr/>
            <p:nvPr/>
          </p:nvSpPr>
          <p:spPr>
            <a:xfrm>
              <a:off x="3982212" y="3124961"/>
              <a:ext cx="723900" cy="2134235"/>
            </a:xfrm>
            <a:custGeom>
              <a:avLst/>
              <a:gdLst/>
              <a:ahLst/>
              <a:cxnLst/>
              <a:rect l="l" t="t" r="r" b="b"/>
              <a:pathLst>
                <a:path w="723900" h="2134235">
                  <a:moveTo>
                    <a:pt x="114300" y="2019427"/>
                  </a:moveTo>
                  <a:lnTo>
                    <a:pt x="76200" y="2019427"/>
                  </a:lnTo>
                  <a:lnTo>
                    <a:pt x="76200" y="1787652"/>
                  </a:lnTo>
                  <a:lnTo>
                    <a:pt x="38100" y="1787652"/>
                  </a:lnTo>
                  <a:lnTo>
                    <a:pt x="38100" y="2019427"/>
                  </a:lnTo>
                  <a:lnTo>
                    <a:pt x="0" y="2019427"/>
                  </a:lnTo>
                  <a:lnTo>
                    <a:pt x="57150" y="2133727"/>
                  </a:lnTo>
                  <a:lnTo>
                    <a:pt x="104775" y="2038477"/>
                  </a:lnTo>
                  <a:lnTo>
                    <a:pt x="114300" y="2019427"/>
                  </a:lnTo>
                  <a:close/>
                </a:path>
                <a:path w="723900" h="2134235">
                  <a:moveTo>
                    <a:pt x="114300" y="1118743"/>
                  </a:moveTo>
                  <a:lnTo>
                    <a:pt x="76200" y="1118743"/>
                  </a:lnTo>
                  <a:lnTo>
                    <a:pt x="76200" y="886968"/>
                  </a:lnTo>
                  <a:lnTo>
                    <a:pt x="38100" y="886968"/>
                  </a:lnTo>
                  <a:lnTo>
                    <a:pt x="38100" y="1118743"/>
                  </a:lnTo>
                  <a:lnTo>
                    <a:pt x="0" y="1118743"/>
                  </a:lnTo>
                  <a:lnTo>
                    <a:pt x="57150" y="1233043"/>
                  </a:lnTo>
                  <a:lnTo>
                    <a:pt x="104775" y="1137793"/>
                  </a:lnTo>
                  <a:lnTo>
                    <a:pt x="114300" y="1118743"/>
                  </a:lnTo>
                  <a:close/>
                </a:path>
                <a:path w="723900" h="2134235">
                  <a:moveTo>
                    <a:pt x="114300" y="231775"/>
                  </a:moveTo>
                  <a:lnTo>
                    <a:pt x="76200" y="231775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231775"/>
                  </a:lnTo>
                  <a:lnTo>
                    <a:pt x="0" y="231775"/>
                  </a:lnTo>
                  <a:lnTo>
                    <a:pt x="57150" y="346075"/>
                  </a:lnTo>
                  <a:lnTo>
                    <a:pt x="104775" y="250825"/>
                  </a:lnTo>
                  <a:lnTo>
                    <a:pt x="114300" y="231775"/>
                  </a:lnTo>
                  <a:close/>
                </a:path>
                <a:path w="723900" h="2134235">
                  <a:moveTo>
                    <a:pt x="713232" y="999744"/>
                  </a:moveTo>
                  <a:lnTo>
                    <a:pt x="703707" y="980694"/>
                  </a:lnTo>
                  <a:lnTo>
                    <a:pt x="656082" y="885444"/>
                  </a:lnTo>
                  <a:lnTo>
                    <a:pt x="598932" y="999744"/>
                  </a:lnTo>
                  <a:lnTo>
                    <a:pt x="637032" y="999744"/>
                  </a:lnTo>
                  <a:lnTo>
                    <a:pt x="637032" y="1231519"/>
                  </a:lnTo>
                  <a:lnTo>
                    <a:pt x="675132" y="1231519"/>
                  </a:lnTo>
                  <a:lnTo>
                    <a:pt x="675132" y="999744"/>
                  </a:lnTo>
                  <a:lnTo>
                    <a:pt x="713232" y="999744"/>
                  </a:lnTo>
                  <a:close/>
                </a:path>
                <a:path w="723900" h="2134235">
                  <a:moveTo>
                    <a:pt x="723900" y="1897380"/>
                  </a:moveTo>
                  <a:lnTo>
                    <a:pt x="714375" y="1878330"/>
                  </a:lnTo>
                  <a:lnTo>
                    <a:pt x="666750" y="1783080"/>
                  </a:lnTo>
                  <a:lnTo>
                    <a:pt x="609600" y="1897380"/>
                  </a:lnTo>
                  <a:lnTo>
                    <a:pt x="647700" y="1897380"/>
                  </a:lnTo>
                  <a:lnTo>
                    <a:pt x="647700" y="2129155"/>
                  </a:lnTo>
                  <a:lnTo>
                    <a:pt x="685800" y="2129155"/>
                  </a:lnTo>
                  <a:lnTo>
                    <a:pt x="685800" y="1897380"/>
                  </a:lnTo>
                  <a:lnTo>
                    <a:pt x="723900" y="1897380"/>
                  </a:lnTo>
                  <a:close/>
                </a:path>
                <a:path w="723900" h="2134235">
                  <a:moveTo>
                    <a:pt x="723900" y="114300"/>
                  </a:moveTo>
                  <a:lnTo>
                    <a:pt x="714375" y="95250"/>
                  </a:lnTo>
                  <a:lnTo>
                    <a:pt x="666750" y="0"/>
                  </a:lnTo>
                  <a:lnTo>
                    <a:pt x="609600" y="114300"/>
                  </a:lnTo>
                  <a:lnTo>
                    <a:pt x="647700" y="114300"/>
                  </a:lnTo>
                  <a:lnTo>
                    <a:pt x="647700" y="346075"/>
                  </a:lnTo>
                  <a:lnTo>
                    <a:pt x="685800" y="346075"/>
                  </a:lnTo>
                  <a:lnTo>
                    <a:pt x="685800" y="114300"/>
                  </a:lnTo>
                  <a:lnTo>
                    <a:pt x="723900" y="11430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392161" y="4362450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1295400" y="539495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7392161" y="4362450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5"/>
                  </a:moveTo>
                  <a:lnTo>
                    <a:pt x="1295400" y="539495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791957" y="4476750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379461" y="3453638"/>
            <a:ext cx="1320800" cy="565150"/>
            <a:chOff x="7379461" y="3453638"/>
            <a:chExt cx="1320800" cy="565150"/>
          </a:xfrm>
        </p:grpSpPr>
        <p:sp>
          <p:nvSpPr>
            <p:cNvPr id="49" name="object 49"/>
            <p:cNvSpPr/>
            <p:nvPr/>
          </p:nvSpPr>
          <p:spPr>
            <a:xfrm>
              <a:off x="7392161" y="3466338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1295400" y="539495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7392161" y="3466338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5"/>
                  </a:moveTo>
                  <a:lnTo>
                    <a:pt x="1295400" y="539495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773669" y="3580638"/>
            <a:ext cx="53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379461" y="2578861"/>
            <a:ext cx="1320800" cy="565150"/>
            <a:chOff x="7379461" y="2578861"/>
            <a:chExt cx="1320800" cy="565150"/>
          </a:xfrm>
        </p:grpSpPr>
        <p:sp>
          <p:nvSpPr>
            <p:cNvPr id="53" name="object 53"/>
            <p:cNvSpPr/>
            <p:nvPr/>
          </p:nvSpPr>
          <p:spPr>
            <a:xfrm>
              <a:off x="7392161" y="2591561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1295400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1295400" y="539496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7392161" y="2591561"/>
              <a:ext cx="1295400" cy="539750"/>
            </a:xfrm>
            <a:custGeom>
              <a:avLst/>
              <a:gdLst/>
              <a:ahLst/>
              <a:cxnLst/>
              <a:rect l="l" t="t" r="r" b="b"/>
              <a:pathLst>
                <a:path w="1295400" h="539750">
                  <a:moveTo>
                    <a:pt x="0" y="539496"/>
                  </a:moveTo>
                  <a:lnTo>
                    <a:pt x="1295400" y="539496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25399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717281" y="2568321"/>
            <a:ext cx="64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lvl="0" indent="-26034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Upper Layer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34162" y="3124961"/>
            <a:ext cx="8305800" cy="2134235"/>
            <a:chOff x="534162" y="3124961"/>
            <a:chExt cx="8305800" cy="2134235"/>
          </a:xfrm>
        </p:grpSpPr>
        <p:sp>
          <p:nvSpPr>
            <p:cNvPr id="57" name="object 57"/>
            <p:cNvSpPr/>
            <p:nvPr/>
          </p:nvSpPr>
          <p:spPr>
            <a:xfrm>
              <a:off x="7639812" y="3124961"/>
              <a:ext cx="723900" cy="2134235"/>
            </a:xfrm>
            <a:custGeom>
              <a:avLst/>
              <a:gdLst/>
              <a:ahLst/>
              <a:cxnLst/>
              <a:rect l="l" t="t" r="r" b="b"/>
              <a:pathLst>
                <a:path w="723900" h="2134235">
                  <a:moveTo>
                    <a:pt x="114300" y="2019427"/>
                  </a:moveTo>
                  <a:lnTo>
                    <a:pt x="76200" y="2019427"/>
                  </a:lnTo>
                  <a:lnTo>
                    <a:pt x="76200" y="1787652"/>
                  </a:lnTo>
                  <a:lnTo>
                    <a:pt x="38100" y="1787652"/>
                  </a:lnTo>
                  <a:lnTo>
                    <a:pt x="38100" y="2019427"/>
                  </a:lnTo>
                  <a:lnTo>
                    <a:pt x="0" y="2019427"/>
                  </a:lnTo>
                  <a:lnTo>
                    <a:pt x="57150" y="2133727"/>
                  </a:lnTo>
                  <a:lnTo>
                    <a:pt x="104775" y="2038477"/>
                  </a:lnTo>
                  <a:lnTo>
                    <a:pt x="114300" y="2019427"/>
                  </a:lnTo>
                  <a:close/>
                </a:path>
                <a:path w="723900" h="2134235">
                  <a:moveTo>
                    <a:pt x="114300" y="1118743"/>
                  </a:moveTo>
                  <a:lnTo>
                    <a:pt x="76200" y="1118743"/>
                  </a:lnTo>
                  <a:lnTo>
                    <a:pt x="76200" y="886968"/>
                  </a:lnTo>
                  <a:lnTo>
                    <a:pt x="38100" y="886968"/>
                  </a:lnTo>
                  <a:lnTo>
                    <a:pt x="38100" y="1118743"/>
                  </a:lnTo>
                  <a:lnTo>
                    <a:pt x="0" y="1118743"/>
                  </a:lnTo>
                  <a:lnTo>
                    <a:pt x="57150" y="1233043"/>
                  </a:lnTo>
                  <a:lnTo>
                    <a:pt x="104775" y="1137793"/>
                  </a:lnTo>
                  <a:lnTo>
                    <a:pt x="114300" y="1118743"/>
                  </a:lnTo>
                  <a:close/>
                </a:path>
                <a:path w="723900" h="2134235">
                  <a:moveTo>
                    <a:pt x="114300" y="231775"/>
                  </a:moveTo>
                  <a:lnTo>
                    <a:pt x="76200" y="231775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231775"/>
                  </a:lnTo>
                  <a:lnTo>
                    <a:pt x="0" y="231775"/>
                  </a:lnTo>
                  <a:lnTo>
                    <a:pt x="57150" y="346075"/>
                  </a:lnTo>
                  <a:lnTo>
                    <a:pt x="104775" y="250825"/>
                  </a:lnTo>
                  <a:lnTo>
                    <a:pt x="114300" y="231775"/>
                  </a:lnTo>
                  <a:close/>
                </a:path>
                <a:path w="723900" h="2134235">
                  <a:moveTo>
                    <a:pt x="713232" y="999744"/>
                  </a:moveTo>
                  <a:lnTo>
                    <a:pt x="703707" y="980694"/>
                  </a:lnTo>
                  <a:lnTo>
                    <a:pt x="656082" y="885444"/>
                  </a:lnTo>
                  <a:lnTo>
                    <a:pt x="598932" y="999744"/>
                  </a:lnTo>
                  <a:lnTo>
                    <a:pt x="637032" y="999744"/>
                  </a:lnTo>
                  <a:lnTo>
                    <a:pt x="637032" y="1231519"/>
                  </a:lnTo>
                  <a:lnTo>
                    <a:pt x="675132" y="1231519"/>
                  </a:lnTo>
                  <a:lnTo>
                    <a:pt x="675132" y="999744"/>
                  </a:lnTo>
                  <a:lnTo>
                    <a:pt x="713232" y="999744"/>
                  </a:lnTo>
                  <a:close/>
                </a:path>
                <a:path w="723900" h="2134235">
                  <a:moveTo>
                    <a:pt x="723900" y="1897380"/>
                  </a:moveTo>
                  <a:lnTo>
                    <a:pt x="714375" y="1878330"/>
                  </a:lnTo>
                  <a:lnTo>
                    <a:pt x="666750" y="1783080"/>
                  </a:lnTo>
                  <a:lnTo>
                    <a:pt x="609600" y="1897380"/>
                  </a:lnTo>
                  <a:lnTo>
                    <a:pt x="647700" y="1897380"/>
                  </a:lnTo>
                  <a:lnTo>
                    <a:pt x="647700" y="2129155"/>
                  </a:lnTo>
                  <a:lnTo>
                    <a:pt x="685800" y="2129155"/>
                  </a:lnTo>
                  <a:lnTo>
                    <a:pt x="685800" y="1897380"/>
                  </a:lnTo>
                  <a:lnTo>
                    <a:pt x="723900" y="1897380"/>
                  </a:lnTo>
                  <a:close/>
                </a:path>
                <a:path w="723900" h="2134235">
                  <a:moveTo>
                    <a:pt x="723900" y="114300"/>
                  </a:moveTo>
                  <a:lnTo>
                    <a:pt x="714375" y="95250"/>
                  </a:lnTo>
                  <a:lnTo>
                    <a:pt x="666750" y="0"/>
                  </a:lnTo>
                  <a:lnTo>
                    <a:pt x="609600" y="114300"/>
                  </a:lnTo>
                  <a:lnTo>
                    <a:pt x="647700" y="114300"/>
                  </a:lnTo>
                  <a:lnTo>
                    <a:pt x="647700" y="346075"/>
                  </a:lnTo>
                  <a:lnTo>
                    <a:pt x="685800" y="346075"/>
                  </a:lnTo>
                  <a:lnTo>
                    <a:pt x="685800" y="114300"/>
                  </a:lnTo>
                  <a:lnTo>
                    <a:pt x="723900" y="11430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534162" y="3298697"/>
              <a:ext cx="8305800" cy="893444"/>
            </a:xfrm>
            <a:custGeom>
              <a:avLst/>
              <a:gdLst/>
              <a:ahLst/>
              <a:cxnLst/>
              <a:rect l="l" t="t" r="r" b="b"/>
              <a:pathLst>
                <a:path w="8305800" h="893445">
                  <a:moveTo>
                    <a:pt x="0" y="0"/>
                  </a:moveTo>
                  <a:lnTo>
                    <a:pt x="8305800" y="0"/>
                  </a:lnTo>
                </a:path>
                <a:path w="8305800" h="893445">
                  <a:moveTo>
                    <a:pt x="0" y="893063"/>
                  </a:moveTo>
                  <a:lnTo>
                    <a:pt x="8305800" y="893063"/>
                  </a:lnTo>
                </a:path>
              </a:pathLst>
            </a:custGeom>
            <a:ln w="38100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677729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ALOHA</a:t>
            </a:r>
            <a:r>
              <a:rPr spc="-215" dirty="0"/>
              <a:t> </a:t>
            </a:r>
            <a:r>
              <a:rPr spc="-80" dirty="0"/>
              <a:t>Efficiency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240" y="1564135"/>
            <a:ext cx="8086090" cy="39668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76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67665" algn="l"/>
              </a:tabLst>
              <a:defRPr/>
            </a:pPr>
            <a:r>
              <a:rPr kumimoji="0" sz="2000" b="1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Analysis: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383540" lvl="1" indent="-32702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together,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generate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new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47750" marR="0" lvl="2" indent="-3517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477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S&gt;1,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every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suffers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collision,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reasonable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operation,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0&lt;S&lt;1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47750" marR="106680" lvl="2" indent="-35242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477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does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new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until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old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been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transmitted successfully.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So,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seen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measure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throughput as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well.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601980" lvl="1" indent="-32702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attempts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stations,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old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new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combined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Poisson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mean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Low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rare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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Increase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G&gt;S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791845" lvl="1" indent="-32702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959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Throughput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offered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load,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G,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collision,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1800" b="0" i="0" u="none" strike="noStrike" kern="0" cap="none" spc="-37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59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S=G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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1800" b="0" i="0" u="none" strike="noStrike" kern="0" cap="none" spc="-15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09232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24203" y="1237136"/>
            <a:ext cx="4460240" cy="4773930"/>
            <a:chOff x="4624203" y="1237136"/>
            <a:chExt cx="4460240" cy="4773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203" y="1237136"/>
              <a:ext cx="4459875" cy="26871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2960" y="3886200"/>
              <a:ext cx="4206240" cy="21244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ALOHA</a:t>
            </a:r>
            <a:r>
              <a:rPr spc="-215" dirty="0"/>
              <a:t> </a:t>
            </a:r>
            <a:r>
              <a:rPr spc="-80" dirty="0"/>
              <a:t>Efficiency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246378"/>
            <a:ext cx="372617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generated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 (t)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(Poisson distribution)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782646"/>
            <a:ext cx="36664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 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generated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given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interval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552459"/>
            <a:ext cx="3733800" cy="1341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839469" lvl="0" indent="0" algn="ctr" defTabSz="914400" eaLnBrk="1" fontAlgn="auto" latinLnBrk="0" hangingPunct="1">
              <a:lnSpc>
                <a:spcPts val="1255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54965" marR="0" lvl="0" indent="-342265" defTabSz="91440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generated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frame-times.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Mean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generated during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5581903"/>
            <a:ext cx="2247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Efficiency: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62396" y="2383435"/>
            <a:ext cx="598805" cy="0"/>
          </a:xfrm>
          <a:custGeom>
            <a:avLst/>
            <a:gdLst/>
            <a:ahLst/>
            <a:cxnLst/>
            <a:rect l="l" t="t" r="r" b="b"/>
            <a:pathLst>
              <a:path w="598805">
                <a:moveTo>
                  <a:pt x="0" y="0"/>
                </a:moveTo>
                <a:lnTo>
                  <a:pt x="598586" y="0"/>
                </a:lnTo>
              </a:path>
            </a:pathLst>
          </a:custGeom>
          <a:ln w="90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3929" y="2376534"/>
            <a:ext cx="20891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!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2691" y="1945592"/>
            <a:ext cx="63182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1" u="none" strike="noStrike" kern="0" cap="none" spc="112" normalizeH="0" baseline="-246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05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2700" b="0" i="1" u="none" strike="noStrike" kern="0" cap="none" spc="112" normalizeH="0" baseline="-246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0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05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3214" y="2195441"/>
            <a:ext cx="70739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575" b="0" i="1" u="none" strike="noStrike" kern="0" cap="none" spc="-202" normalizeH="0" baseline="-2380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</a:t>
            </a:r>
            <a:r>
              <a:rPr kumimoji="0" sz="1575" b="0" i="1" u="none" strike="noStrike" kern="0" cap="none" spc="-179" normalizeH="0" baseline="-2380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[</a:t>
            </a:r>
            <a:r>
              <a:rPr kumimoji="0" sz="1800" b="0" i="1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</a:t>
            </a:r>
            <a:r>
              <a:rPr kumimoji="0" sz="1800" b="0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5057" y="3395823"/>
            <a:ext cx="104140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850" b="0" i="1" u="none" strike="noStrike" kern="0" cap="none" spc="-2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[0]</a:t>
            </a:r>
            <a:r>
              <a:rPr kumimoji="0" sz="1850" b="0" i="0" u="none" strike="noStrike" kern="0" cap="none" spc="-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850" b="0" i="0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1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575" b="0" i="0" u="none" strike="noStrike" kern="0" cap="none" spc="44" normalizeH="0" baseline="4497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75" b="0" i="1" u="none" strike="noStrike" kern="0" cap="none" spc="44" normalizeH="0" baseline="4497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575" b="0" i="0" u="none" strike="noStrike" kern="0" cap="none" spc="0" normalizeH="0" baseline="4497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15920" y="5290303"/>
            <a:ext cx="935990" cy="0"/>
          </a:xfrm>
          <a:custGeom>
            <a:avLst/>
            <a:gdLst/>
            <a:ahLst/>
            <a:cxnLst/>
            <a:rect l="l" t="t" r="r" b="b"/>
            <a:pathLst>
              <a:path w="935989">
                <a:moveTo>
                  <a:pt x="0" y="0"/>
                </a:moveTo>
                <a:lnTo>
                  <a:pt x="935846" y="0"/>
                </a:lnTo>
              </a:path>
            </a:pathLst>
          </a:custGeom>
          <a:ln w="92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98023" y="5283233"/>
            <a:ext cx="204470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7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!</a:t>
            </a:r>
            <a:endParaRPr kumimoji="0" sz="17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47772" y="5100723"/>
            <a:ext cx="27432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05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89589" y="4965577"/>
            <a:ext cx="965835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(2</a:t>
            </a:r>
            <a:r>
              <a:rPr kumimoji="0" sz="17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575" b="0" i="1" u="none" strike="noStrike" kern="0" cap="none" spc="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575" b="0" i="1" u="none" strike="noStrike" kern="0" cap="none" spc="262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1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575" b="0" i="0" u="none" strike="noStrike" kern="0" cap="none" spc="-3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75" b="0" i="0" u="none" strike="noStrike" kern="0" cap="none" spc="-3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575" b="0" i="1" u="none" strike="noStrike" kern="0" cap="none" spc="-3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575" b="0" i="0" u="none" strike="noStrike" kern="0" cap="none" spc="0" normalizeH="0" baseline="42328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857" y="5107389"/>
            <a:ext cx="2755265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92275" algn="l"/>
              </a:tabLst>
              <a:defRPr/>
            </a:pP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Pr[</a:t>
            </a:r>
            <a:r>
              <a:rPr kumimoji="0" sz="17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</a:t>
            </a:r>
            <a:r>
              <a:rPr kumimoji="0" sz="175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75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175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Pr[0]</a:t>
            </a:r>
            <a:r>
              <a:rPr kumimoji="0" sz="175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5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endParaRPr kumimoji="0" sz="17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44158" y="5567090"/>
            <a:ext cx="948690" cy="295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1750" b="0" i="1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5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Ge</a:t>
            </a:r>
            <a:r>
              <a:rPr kumimoji="0" sz="1500" b="0" i="0" u="none" strike="noStrike" kern="0" cap="none" spc="-15" normalizeH="0" baseline="4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00" b="0" i="0" u="none" strike="noStrike" kern="0" cap="none" spc="-15" normalizeH="0" baseline="4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500" b="0" i="1" u="none" strike="noStrike" kern="0" cap="none" spc="-15" normalizeH="0" baseline="4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500" b="0" i="0" u="none" strike="noStrike" kern="0" cap="none" spc="0" normalizeH="0" baseline="44444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46243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Slotted</a:t>
            </a:r>
            <a:r>
              <a:rPr spc="-220" dirty="0"/>
              <a:t> </a:t>
            </a:r>
            <a:r>
              <a:rPr dirty="0"/>
              <a:t>ALOHA</a:t>
            </a:r>
            <a:r>
              <a:rPr spc="-225" dirty="0"/>
              <a:t> </a:t>
            </a:r>
            <a:r>
              <a:rPr spc="-85" dirty="0"/>
              <a:t>Efficiency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1891"/>
            <a:ext cx="3677285" cy="2439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Divide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discrete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intervals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agree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slot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boundaries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158115" lvl="0" indent="-34290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slot, one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their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success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(no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 frame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generated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given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interval) 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7073" y="3991855"/>
            <a:ext cx="756920" cy="0"/>
          </a:xfrm>
          <a:custGeom>
            <a:avLst/>
            <a:gdLst/>
            <a:ahLst/>
            <a:cxnLst/>
            <a:rect l="l" t="t" r="r" b="b"/>
            <a:pathLst>
              <a:path w="756919">
                <a:moveTo>
                  <a:pt x="0" y="0"/>
                </a:moveTo>
                <a:lnTo>
                  <a:pt x="756674" y="0"/>
                </a:lnTo>
              </a:path>
            </a:pathLst>
          </a:custGeom>
          <a:ln w="92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8081" y="3802275"/>
            <a:ext cx="19939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05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9302" y="3984785"/>
            <a:ext cx="205104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7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!</a:t>
            </a:r>
            <a:endParaRPr kumimoji="0" sz="17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0750" y="3667129"/>
            <a:ext cx="786765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</a:t>
            </a:r>
            <a:r>
              <a:rPr kumimoji="0" sz="17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575" b="0" i="1" u="none" strike="noStrike" kern="0" cap="none" spc="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575" b="0" i="1" u="none" strike="noStrike" kern="0" cap="none" spc="232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575" b="0" i="0" u="none" strike="noStrike" kern="0" cap="none" spc="-37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75" b="0" i="1" u="none" strike="noStrike" kern="0" cap="none" spc="-37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575" b="0" i="0" u="none" strike="noStrike" kern="0" cap="none" spc="0" normalizeH="0" baseline="42328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3829" y="3808941"/>
            <a:ext cx="2573655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11935" algn="l"/>
              </a:tabLst>
              <a:defRPr/>
            </a:pP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Pr[</a:t>
            </a:r>
            <a:r>
              <a:rPr kumimoji="0" sz="17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</a:t>
            </a:r>
            <a:r>
              <a:rPr kumimoji="0" sz="175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75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175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Pr[0]</a:t>
            </a:r>
            <a:r>
              <a:rPr kumimoji="0" sz="175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5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endParaRPr kumimoji="0" sz="17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7840" y="4260250"/>
            <a:ext cx="3881120" cy="18478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93065" marR="0" lvl="0" indent="-342265" defTabSz="91440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930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Slotted ALOHA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Efficiency: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487680" lvl="0" indent="0" algn="ctr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1750" b="0" i="1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5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1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Ge</a:t>
            </a:r>
            <a:r>
              <a:rPr kumimoji="0" sz="1500" b="0" i="0" u="none" strike="noStrike" kern="0" cap="none" spc="-30" normalizeH="0" baseline="4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00" b="0" i="1" u="none" strike="noStrike" kern="0" cap="none" spc="-30" normalizeH="0" baseline="4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500" b="0" i="0" u="none" strike="noStrike" kern="0" cap="none" spc="0" normalizeH="0" baseline="44444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93065" marR="0" lvl="0" indent="-34226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930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Maximum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utilization: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213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213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Pure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18.4%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21360" marR="55880" lvl="1" indent="-32702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213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Slotted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36.8%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(37%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empty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slots,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26%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67200" y="685800"/>
            <a:ext cx="4721860" cy="5222875"/>
            <a:chOff x="4267200" y="685800"/>
            <a:chExt cx="4721860" cy="52228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5167" y="4075040"/>
              <a:ext cx="4001824" cy="1833326"/>
            </a:xfrm>
            <a:prstGeom prst="rect">
              <a:avLst/>
            </a:prstGeom>
          </p:spPr>
        </p:pic>
        <p:pic>
          <p:nvPicPr>
            <p:cNvPr id="12" name="object 12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200" y="685800"/>
              <a:ext cx="4721352" cy="354177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1092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26517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Impact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spc="-50" dirty="0"/>
              <a:t>Load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" y="1606864"/>
            <a:ext cx="7631430" cy="97916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 failure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 frame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slotted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30480" lvl="0" indent="0" algn="r" defTabSz="914400" eaLnBrk="1" fontAlgn="auto" latinLnBrk="0" hangingPunct="1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850" b="0" i="1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850" b="0" i="0" u="none" strike="noStrike" kern="0" cap="none" spc="-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850" b="0" i="0" u="none" strike="noStrike" kern="0" cap="none" spc="-2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1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575" b="0" i="0" u="none" strike="noStrike" kern="0" cap="none" spc="89" normalizeH="0" baseline="4497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75" b="0" i="1" u="none" strike="noStrike" kern="0" cap="none" spc="89" normalizeH="0" baseline="4497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575" b="0" i="1" u="none" strike="noStrike" kern="0" cap="none" spc="-135" normalizeH="0" baseline="4497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 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 requiring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exactly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attempts: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944748"/>
            <a:ext cx="525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Expected Number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40" y="3876738"/>
            <a:ext cx="7991475" cy="18383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ALOHA,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analysis,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E=e</a:t>
            </a:r>
            <a:r>
              <a:rPr kumimoji="0" sz="1800" b="0" i="1" u="none" strike="noStrike" kern="0" cap="none" spc="-15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2G</a:t>
            </a:r>
            <a:endParaRPr kumimoji="0" sz="1800" b="0" i="0" u="none" strike="noStrike" kern="0" cap="none" spc="0" normalizeH="0" baseline="25462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81000" marR="30480" lvl="0" indent="-34290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10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small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increase in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 load,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results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exponentially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increase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(most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which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cause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collisions)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resulting: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Reduced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throughput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Longer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queues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 accumulated,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waiting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Increase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39868" y="3202372"/>
            <a:ext cx="883285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0890" algn="l"/>
              </a:tabLst>
              <a:defRPr/>
            </a:pPr>
            <a:r>
              <a:rPr kumimoji="0" sz="10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</a:t>
            </a: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0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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6562" y="3339267"/>
            <a:ext cx="36004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800" b="0" i="1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0810" y="3332815"/>
            <a:ext cx="125730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3403" y="3332815"/>
            <a:ext cx="1196975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9450" algn="l"/>
              </a:tabLst>
              <a:defRPr/>
            </a:pP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05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050" b="0" i="1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 </a:t>
            </a:r>
            <a:r>
              <a:rPr kumimoji="0" sz="1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50" b="0" i="1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67191" y="3280751"/>
            <a:ext cx="1038860" cy="5626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3085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4030" algn="l"/>
                <a:tab pos="770890" algn="l"/>
              </a:tabLst>
              <a:defRPr/>
            </a:pPr>
            <a:r>
              <a:rPr kumimoji="0" sz="4050" b="0" i="0" u="none" strike="noStrike" kern="0" cap="none" spc="37" normalizeH="0" baseline="10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r>
              <a:rPr kumimoji="0" sz="4050" b="0" i="0" u="none" strike="noStrike" kern="0" cap="none" spc="0" normalizeH="0" baseline="10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05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4050" b="0" i="0" u="none" strike="noStrike" kern="0" cap="none" spc="37" normalizeH="0" baseline="10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endParaRPr kumimoji="0" sz="4050" b="0" i="0" u="none" strike="noStrike" kern="0" cap="none" spc="0" normalizeH="0" baseline="1028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  <a:p>
            <a:pPr marL="35560" marR="0" lvl="0" indent="0" defTabSz="914400" eaLnBrk="1" fontAlgn="auto" latinLnBrk="0" hangingPunct="1">
              <a:lnSpc>
                <a:spcPts val="1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3750" algn="l"/>
              </a:tabLst>
              <a:defRPr/>
            </a:pPr>
            <a:r>
              <a:rPr kumimoji="0" sz="1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50" b="0" i="1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0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050" b="0" i="1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0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2050" y="3339267"/>
            <a:ext cx="251206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771525" algn="l"/>
                <a:tab pos="1188085" algn="l"/>
                <a:tab pos="1855470" algn="l"/>
                <a:tab pos="2217420" algn="l"/>
              </a:tabLst>
              <a:defRPr/>
            </a:pPr>
            <a:r>
              <a:rPr kumimoji="0" sz="18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kP</a:t>
            </a:r>
            <a:r>
              <a:rPr kumimoji="0" sz="1800" b="0" i="1" u="none" strike="noStrike" kern="0" cap="none" spc="2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800" b="0" i="1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ke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800" b="0" i="0" u="none" strike="noStrike" kern="0" cap="none" spc="-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94349" y="2752099"/>
            <a:ext cx="9017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1484" y="2595610"/>
            <a:ext cx="1802764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1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850" b="0" i="1" u="none" strike="noStrike" kern="0" cap="none" spc="3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850" b="0" i="0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1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575" b="0" i="0" u="none" strike="noStrike" kern="0" cap="none" spc="82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75" b="0" i="1" u="none" strike="noStrike" kern="0" cap="none" spc="82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575" b="0" i="1" u="none" strike="noStrike" kern="0" cap="none" spc="-112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850" b="0" i="0" u="none" strike="noStrike" kern="0" cap="none" spc="-2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1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575" b="0" i="0" u="none" strike="noStrike" kern="0" cap="none" spc="82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75" b="0" i="1" u="none" strike="noStrike" kern="0" cap="none" spc="82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575" b="0" i="1" u="none" strike="noStrike" kern="0" cap="none" spc="-112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575" b="0" i="1" u="none" strike="noStrike" kern="0" cap="none" spc="-3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575" b="0" i="0" u="none" strike="noStrike" kern="0" cap="none" spc="-3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75" b="0" i="0" u="none" strike="noStrike" kern="0" cap="none" spc="-30" normalizeH="0" baseline="4232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575" b="0" i="0" u="none" strike="noStrike" kern="0" cap="none" spc="0" normalizeH="0" baseline="42328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81944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Delay</a:t>
            </a:r>
            <a:r>
              <a:rPr spc="-155" dirty="0"/>
              <a:t> </a:t>
            </a:r>
            <a:r>
              <a:rPr spc="-145" dirty="0"/>
              <a:t>Analysis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8940" y="1571370"/>
            <a:ext cx="8263255" cy="41414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81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81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duration: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X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481965" marR="0" lvl="0" indent="-34226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81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propagation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time: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800" b="0" i="1" u="none" strike="noStrike" kern="0" cap="none" spc="-15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endParaRPr kumimoji="0" sz="1800" b="0" i="0" u="none" strike="noStrike" kern="0" cap="none" spc="0" normalizeH="0" baseline="-2083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481965" marR="0" lvl="0" indent="-34226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81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off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time: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481965" marR="0" lvl="0" indent="-34226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81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 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attempts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(ALOHA):</a:t>
            </a:r>
            <a:r>
              <a:rPr kumimoji="0" sz="1800" b="0" i="0" u="none" strike="noStrike" kern="0" cap="none" spc="3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/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800" b="0" i="1" u="none" strike="noStrike" kern="0" cap="none" spc="-15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2G</a:t>
            </a:r>
            <a:endParaRPr kumimoji="0" sz="1800" b="0" i="0" u="none" strike="noStrike" kern="0" cap="none" spc="0" normalizeH="0" baseline="25462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481965" marR="0" lvl="0" indent="-34226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81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unsuccessful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attempts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 frame:</a:t>
            </a:r>
            <a:r>
              <a:rPr kumimoji="0" sz="1800" b="0" i="0" u="none" strike="noStrike" kern="0" cap="none" spc="40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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/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-1=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800" b="0" i="1" u="none" strike="noStrike" kern="0" cap="none" spc="-15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-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482600" marR="144780" lvl="0" indent="-34290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82600" algn="l"/>
                <a:tab pos="171640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Successful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transmission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+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800" b="0" i="1" u="none" strike="noStrike" kern="0" cap="none" spc="0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r>
              <a:rPr kumimoji="0" sz="1800" b="0" i="1" u="none" strike="noStrike" kern="0" cap="none" spc="240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re-transmission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2t</a:t>
            </a:r>
            <a:r>
              <a:rPr kumimoji="0" sz="1800" b="0" i="1" u="none" strike="noStrike" kern="0" cap="none" spc="0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+X+B</a:t>
            </a:r>
            <a:r>
              <a:rPr kumimoji="0" sz="18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81965" marR="0" lvl="0" indent="-342265" defTabSz="914400" eaLnBrk="1" fontAlgn="auto" latinLnBrk="0" hangingPunct="1">
              <a:lnSpc>
                <a:spcPts val="2155"/>
              </a:lnSpc>
              <a:spcBef>
                <a:spcPts val="44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81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Therefore,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 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given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82600" marR="0" lvl="0" indent="0" defTabSz="91440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E[T</a:t>
            </a:r>
            <a:r>
              <a:rPr kumimoji="0" sz="1800" b="0" i="1" u="none" strike="noStrike" kern="0" cap="none" spc="-15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ALOHA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]=X+t</a:t>
            </a:r>
            <a:r>
              <a:rPr kumimoji="0" sz="1800" b="0" i="1" u="none" strike="noStrike" kern="0" cap="none" spc="-15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+(e</a:t>
            </a:r>
            <a:r>
              <a:rPr kumimoji="0" sz="1800" b="0" i="1" u="none" strike="noStrike" kern="0" cap="none" spc="-15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2G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-1)(X+2t</a:t>
            </a:r>
            <a:r>
              <a:rPr kumimoji="0" sz="1800" b="0" i="1" u="none" strike="noStrike" kern="0" cap="none" spc="-15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+B)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482600" marR="581660" lvl="0" indent="-342900" defTabSz="914400" eaLnBrk="1" fontAlgn="auto" latinLnBrk="0" hangingPunct="1">
              <a:lnSpc>
                <a:spcPts val="2150"/>
              </a:lnSpc>
              <a:spcBef>
                <a:spcPts val="5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82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Normally,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uniformly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distributed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8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therefore,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B=(K+1)X/2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481965" marR="0" lvl="0" indent="-342265" defTabSz="91440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481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Slotted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ALOHA,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given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54100" marR="0" lvl="0" indent="0" defTabSz="91440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E[T</a:t>
            </a:r>
            <a:r>
              <a:rPr kumimoji="0" sz="1800" b="0" i="1" u="none" strike="noStrike" kern="0" cap="none" spc="-15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ALOHA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]=X+t</a:t>
            </a:r>
            <a:r>
              <a:rPr kumimoji="0" sz="1800" b="0" i="1" u="none" strike="noStrike" kern="0" cap="none" spc="-15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+(e</a:t>
            </a:r>
            <a:r>
              <a:rPr kumimoji="0" sz="1800" b="0" i="1" u="none" strike="noStrike" kern="0" cap="none" spc="-15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-1)(X+2t</a:t>
            </a:r>
            <a:r>
              <a:rPr kumimoji="0" sz="1800" b="0" i="1" u="none" strike="noStrike" kern="0" cap="none" spc="-15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+B)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57826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761" y="229361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962" y="6172961"/>
            <a:ext cx="4495165" cy="0"/>
          </a:xfrm>
          <a:custGeom>
            <a:avLst/>
            <a:gdLst/>
            <a:ahLst/>
            <a:cxnLst/>
            <a:rect l="l" t="t" r="r" b="b"/>
            <a:pathLst>
              <a:path w="4495165">
                <a:moveTo>
                  <a:pt x="0" y="0"/>
                </a:moveTo>
                <a:lnTo>
                  <a:pt x="4495038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7941" y="6453632"/>
            <a:ext cx="802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Data</a:t>
            </a:r>
            <a:r>
              <a:rPr kumimoji="0" sz="12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6777" y="6482819"/>
            <a:ext cx="369887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4729" algn="l"/>
              </a:tabLst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800" b="0" i="0" u="none" strike="noStrike" kern="0" cap="none" spc="-97" normalizeH="0" baseline="23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17</a:t>
            </a:r>
            <a:endParaRPr kumimoji="0" sz="1800" b="0" i="0" u="none" strike="noStrike" kern="0" cap="none" spc="0" normalizeH="0" baseline="2314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MAC</a:t>
            </a:r>
            <a:r>
              <a:rPr spc="-100" dirty="0"/>
              <a:t> </a:t>
            </a:r>
            <a:r>
              <a:rPr spc="-140" dirty="0"/>
              <a:t>Layer</a:t>
            </a:r>
            <a:r>
              <a:rPr spc="-120" dirty="0"/>
              <a:t> </a:t>
            </a:r>
            <a:r>
              <a:rPr dirty="0"/>
              <a:t>trade</a:t>
            </a:r>
            <a:r>
              <a:rPr spc="-235" dirty="0"/>
              <a:t> </a:t>
            </a:r>
            <a:r>
              <a:rPr spc="-20" dirty="0"/>
              <a:t>offs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9740" y="1190086"/>
            <a:ext cx="4001770" cy="64960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Normalized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Transfer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800" b="1" i="0" u="none" strike="noStrike" kern="0" cap="none" spc="-7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(NTD):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measure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caused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1767376"/>
            <a:ext cx="5996305" cy="93853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(Collisions,</a:t>
            </a:r>
            <a:r>
              <a:rPr kumimoji="0" sz="16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reservations,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etc).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Normalized</a:t>
            </a:r>
            <a:r>
              <a:rPr kumimoji="0" sz="1800" b="1" i="0" u="none" strike="noStrike" kern="0" cap="none" spc="-1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Bandwidth</a:t>
            </a:r>
            <a:r>
              <a:rPr kumimoji="0" sz="1800" b="1" i="0" u="none" strike="noStrike" kern="0" cap="none" spc="-9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(a):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lost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 due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proportional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163" y="2729306"/>
            <a:ext cx="6768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Example: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1000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frames,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Mbps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channel,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40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msec.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way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2970324"/>
            <a:ext cx="4058920" cy="65024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type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MACs,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trend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low,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NTD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near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163" y="3595497"/>
            <a:ext cx="3689985" cy="207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9090" marR="342265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NTD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increases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steadily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increased.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9090" marR="105410" lvl="0" indent="-32702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909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Maximum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achievable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usually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much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less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9090" marR="5080" lvl="0" indent="-32702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33909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Maximum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achievable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decreases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1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increased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Cost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3000" y="3730751"/>
            <a:ext cx="3886200" cy="3127375"/>
            <a:chOff x="4953000" y="3730751"/>
            <a:chExt cx="3886200" cy="3127375"/>
          </a:xfrm>
        </p:grpSpPr>
        <p:sp>
          <p:nvSpPr>
            <p:cNvPr id="13" name="object 13"/>
            <p:cNvSpPr/>
            <p:nvPr/>
          </p:nvSpPr>
          <p:spPr>
            <a:xfrm>
              <a:off x="4953000" y="3730751"/>
              <a:ext cx="3886200" cy="3127375"/>
            </a:xfrm>
            <a:custGeom>
              <a:avLst/>
              <a:gdLst/>
              <a:ahLst/>
              <a:cxnLst/>
              <a:rect l="l" t="t" r="r" b="b"/>
              <a:pathLst>
                <a:path w="3886200" h="3127375">
                  <a:moveTo>
                    <a:pt x="3886200" y="0"/>
                  </a:moveTo>
                  <a:lnTo>
                    <a:pt x="0" y="0"/>
                  </a:lnTo>
                  <a:lnTo>
                    <a:pt x="0" y="3127248"/>
                  </a:lnTo>
                  <a:lnTo>
                    <a:pt x="3886200" y="3127248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357012" y="4025709"/>
              <a:ext cx="3241675" cy="2303145"/>
            </a:xfrm>
            <a:custGeom>
              <a:avLst/>
              <a:gdLst/>
              <a:ahLst/>
              <a:cxnLst/>
              <a:rect l="l" t="t" r="r" b="b"/>
              <a:pathLst>
                <a:path w="3241675" h="2303145">
                  <a:moveTo>
                    <a:pt x="44221" y="44196"/>
                  </a:moveTo>
                  <a:lnTo>
                    <a:pt x="40538" y="36830"/>
                  </a:lnTo>
                  <a:lnTo>
                    <a:pt x="22110" y="0"/>
                  </a:lnTo>
                  <a:lnTo>
                    <a:pt x="0" y="44196"/>
                  </a:lnTo>
                  <a:lnTo>
                    <a:pt x="16586" y="44196"/>
                  </a:lnTo>
                  <a:lnTo>
                    <a:pt x="16586" y="2274239"/>
                  </a:lnTo>
                  <a:lnTo>
                    <a:pt x="27635" y="2274239"/>
                  </a:lnTo>
                  <a:lnTo>
                    <a:pt x="27635" y="44196"/>
                  </a:lnTo>
                  <a:lnTo>
                    <a:pt x="44221" y="44196"/>
                  </a:lnTo>
                  <a:close/>
                </a:path>
                <a:path w="3241675" h="2303145">
                  <a:moveTo>
                    <a:pt x="3241103" y="2280678"/>
                  </a:moveTo>
                  <a:lnTo>
                    <a:pt x="3230041" y="2275154"/>
                  </a:lnTo>
                  <a:lnTo>
                    <a:pt x="3196882" y="2258580"/>
                  </a:lnTo>
                  <a:lnTo>
                    <a:pt x="3196882" y="2275154"/>
                  </a:lnTo>
                  <a:lnTo>
                    <a:pt x="15659" y="2275154"/>
                  </a:lnTo>
                  <a:lnTo>
                    <a:pt x="15659" y="2286203"/>
                  </a:lnTo>
                  <a:lnTo>
                    <a:pt x="3196882" y="2286203"/>
                  </a:lnTo>
                  <a:lnTo>
                    <a:pt x="3196882" y="2302776"/>
                  </a:lnTo>
                  <a:lnTo>
                    <a:pt x="3230041" y="2286203"/>
                  </a:lnTo>
                  <a:lnTo>
                    <a:pt x="3241103" y="2280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052720" y="4005452"/>
              <a:ext cx="247015" cy="2299335"/>
            </a:xfrm>
            <a:custGeom>
              <a:avLst/>
              <a:gdLst/>
              <a:ahLst/>
              <a:cxnLst/>
              <a:rect l="l" t="t" r="r" b="b"/>
              <a:pathLst>
                <a:path w="247015" h="2299335">
                  <a:moveTo>
                    <a:pt x="246904" y="2288040"/>
                  </a:moveTo>
                  <a:lnTo>
                    <a:pt x="246904" y="0"/>
                  </a:lnTo>
                </a:path>
                <a:path w="247015" h="2299335">
                  <a:moveTo>
                    <a:pt x="0" y="2299089"/>
                  </a:moveTo>
                  <a:lnTo>
                    <a:pt x="0" y="11048"/>
                  </a:lnTo>
                </a:path>
              </a:pathLst>
            </a:custGeom>
            <a:ln w="7368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377285" y="4011860"/>
              <a:ext cx="2563495" cy="2061210"/>
            </a:xfrm>
            <a:custGeom>
              <a:avLst/>
              <a:gdLst/>
              <a:ahLst/>
              <a:cxnLst/>
              <a:rect l="l" t="t" r="r" b="b"/>
              <a:pathLst>
                <a:path w="2563495" h="2061210">
                  <a:moveTo>
                    <a:pt x="1842" y="2060630"/>
                  </a:moveTo>
                  <a:lnTo>
                    <a:pt x="60620" y="2057882"/>
                  </a:lnTo>
                  <a:lnTo>
                    <a:pt x="134096" y="2055997"/>
                  </a:lnTo>
                  <a:lnTo>
                    <a:pt x="175743" y="2055292"/>
                  </a:lnTo>
                  <a:lnTo>
                    <a:pt x="220342" y="2054697"/>
                  </a:lnTo>
                  <a:lnTo>
                    <a:pt x="267651" y="2054179"/>
                  </a:lnTo>
                  <a:lnTo>
                    <a:pt x="317429" y="2053703"/>
                  </a:lnTo>
                  <a:lnTo>
                    <a:pt x="369435" y="2053233"/>
                  </a:lnTo>
                  <a:lnTo>
                    <a:pt x="423428" y="2052734"/>
                  </a:lnTo>
                  <a:lnTo>
                    <a:pt x="479167" y="2052173"/>
                  </a:lnTo>
                  <a:lnTo>
                    <a:pt x="536411" y="2051513"/>
                  </a:lnTo>
                  <a:lnTo>
                    <a:pt x="594918" y="2050721"/>
                  </a:lnTo>
                  <a:lnTo>
                    <a:pt x="654449" y="2049760"/>
                  </a:lnTo>
                  <a:lnTo>
                    <a:pt x="714761" y="2048597"/>
                  </a:lnTo>
                  <a:lnTo>
                    <a:pt x="775613" y="2047196"/>
                  </a:lnTo>
                  <a:lnTo>
                    <a:pt x="836765" y="2045523"/>
                  </a:lnTo>
                  <a:lnTo>
                    <a:pt x="897976" y="2043542"/>
                  </a:lnTo>
                  <a:lnTo>
                    <a:pt x="959004" y="2041219"/>
                  </a:lnTo>
                  <a:lnTo>
                    <a:pt x="1019608" y="2038519"/>
                  </a:lnTo>
                  <a:lnTo>
                    <a:pt x="1079547" y="2035406"/>
                  </a:lnTo>
                  <a:lnTo>
                    <a:pt x="1138581" y="2031846"/>
                  </a:lnTo>
                  <a:lnTo>
                    <a:pt x="1196467" y="2027805"/>
                  </a:lnTo>
                  <a:lnTo>
                    <a:pt x="1252966" y="2023247"/>
                  </a:lnTo>
                  <a:lnTo>
                    <a:pt x="1307835" y="2018137"/>
                  </a:lnTo>
                  <a:lnTo>
                    <a:pt x="1360834" y="2012440"/>
                  </a:lnTo>
                  <a:lnTo>
                    <a:pt x="1411722" y="2006122"/>
                  </a:lnTo>
                  <a:lnTo>
                    <a:pt x="1460257" y="1999148"/>
                  </a:lnTo>
                  <a:lnTo>
                    <a:pt x="1506199" y="1991482"/>
                  </a:lnTo>
                  <a:lnTo>
                    <a:pt x="1549307" y="1983090"/>
                  </a:lnTo>
                  <a:lnTo>
                    <a:pt x="1589339" y="1973937"/>
                  </a:lnTo>
                  <a:lnTo>
                    <a:pt x="1685613" y="1945340"/>
                  </a:lnTo>
                  <a:lnTo>
                    <a:pt x="1740157" y="1926110"/>
                  </a:lnTo>
                  <a:lnTo>
                    <a:pt x="1790060" y="1906126"/>
                  </a:lnTo>
                  <a:lnTo>
                    <a:pt x="1835700" y="1885216"/>
                  </a:lnTo>
                  <a:lnTo>
                    <a:pt x="1877453" y="1863207"/>
                  </a:lnTo>
                  <a:lnTo>
                    <a:pt x="1915695" y="1839926"/>
                  </a:lnTo>
                  <a:lnTo>
                    <a:pt x="1950804" y="1815202"/>
                  </a:lnTo>
                  <a:lnTo>
                    <a:pt x="1983154" y="1788862"/>
                  </a:lnTo>
                  <a:lnTo>
                    <a:pt x="2013123" y="1760734"/>
                  </a:lnTo>
                  <a:lnTo>
                    <a:pt x="2041087" y="1730644"/>
                  </a:lnTo>
                  <a:lnTo>
                    <a:pt x="2067423" y="1698422"/>
                  </a:lnTo>
                  <a:lnTo>
                    <a:pt x="2092506" y="1663893"/>
                  </a:lnTo>
                  <a:lnTo>
                    <a:pt x="2116713" y="1626887"/>
                  </a:lnTo>
                  <a:lnTo>
                    <a:pt x="2140421" y="1587230"/>
                  </a:lnTo>
                  <a:lnTo>
                    <a:pt x="2164006" y="1544751"/>
                  </a:lnTo>
                  <a:lnTo>
                    <a:pt x="2187845" y="1499276"/>
                  </a:lnTo>
                  <a:lnTo>
                    <a:pt x="2212313" y="1450633"/>
                  </a:lnTo>
                  <a:lnTo>
                    <a:pt x="2237788" y="1398650"/>
                  </a:lnTo>
                  <a:lnTo>
                    <a:pt x="2254409" y="1362269"/>
                  </a:lnTo>
                  <a:lnTo>
                    <a:pt x="2270707" y="1322380"/>
                  </a:lnTo>
                  <a:lnTo>
                    <a:pt x="2286678" y="1279281"/>
                  </a:lnTo>
                  <a:lnTo>
                    <a:pt x="2302315" y="1233267"/>
                  </a:lnTo>
                  <a:lnTo>
                    <a:pt x="2317612" y="1184638"/>
                  </a:lnTo>
                  <a:lnTo>
                    <a:pt x="2332565" y="1133689"/>
                  </a:lnTo>
                  <a:lnTo>
                    <a:pt x="2347167" y="1080719"/>
                  </a:lnTo>
                  <a:lnTo>
                    <a:pt x="2361414" y="1026024"/>
                  </a:lnTo>
                  <a:lnTo>
                    <a:pt x="2375299" y="969901"/>
                  </a:lnTo>
                  <a:lnTo>
                    <a:pt x="2388817" y="912648"/>
                  </a:lnTo>
                  <a:lnTo>
                    <a:pt x="2401962" y="854562"/>
                  </a:lnTo>
                  <a:lnTo>
                    <a:pt x="2414729" y="795940"/>
                  </a:lnTo>
                  <a:lnTo>
                    <a:pt x="2427113" y="737079"/>
                  </a:lnTo>
                  <a:lnTo>
                    <a:pt x="2439107" y="678277"/>
                  </a:lnTo>
                  <a:lnTo>
                    <a:pt x="2450706" y="619830"/>
                  </a:lnTo>
                  <a:lnTo>
                    <a:pt x="2461905" y="562036"/>
                  </a:lnTo>
                  <a:lnTo>
                    <a:pt x="2472698" y="505193"/>
                  </a:lnTo>
                  <a:lnTo>
                    <a:pt x="2483080" y="449597"/>
                  </a:lnTo>
                  <a:lnTo>
                    <a:pt x="2493044" y="395545"/>
                  </a:lnTo>
                  <a:lnTo>
                    <a:pt x="2502586" y="343335"/>
                  </a:lnTo>
                  <a:lnTo>
                    <a:pt x="2511700" y="293264"/>
                  </a:lnTo>
                  <a:lnTo>
                    <a:pt x="2520380" y="245629"/>
                  </a:lnTo>
                  <a:lnTo>
                    <a:pt x="2528620" y="200728"/>
                  </a:lnTo>
                  <a:lnTo>
                    <a:pt x="2536416" y="158857"/>
                  </a:lnTo>
                  <a:lnTo>
                    <a:pt x="2543761" y="120313"/>
                  </a:lnTo>
                  <a:lnTo>
                    <a:pt x="2557078" y="54399"/>
                  </a:lnTo>
                  <a:lnTo>
                    <a:pt x="2563038" y="27622"/>
                  </a:lnTo>
                </a:path>
                <a:path w="2563495" h="2061210">
                  <a:moveTo>
                    <a:pt x="0" y="1975921"/>
                  </a:moveTo>
                  <a:lnTo>
                    <a:pt x="59588" y="1965992"/>
                  </a:lnTo>
                  <a:lnTo>
                    <a:pt x="97341" y="1960735"/>
                  </a:lnTo>
                  <a:lnTo>
                    <a:pt x="139624" y="1955204"/>
                  </a:lnTo>
                  <a:lnTo>
                    <a:pt x="185858" y="1949342"/>
                  </a:lnTo>
                  <a:lnTo>
                    <a:pt x="235460" y="1943089"/>
                  </a:lnTo>
                  <a:lnTo>
                    <a:pt x="287850" y="1936387"/>
                  </a:lnTo>
                  <a:lnTo>
                    <a:pt x="342445" y="1929176"/>
                  </a:lnTo>
                  <a:lnTo>
                    <a:pt x="398667" y="1921400"/>
                  </a:lnTo>
                  <a:lnTo>
                    <a:pt x="455932" y="1912998"/>
                  </a:lnTo>
                  <a:lnTo>
                    <a:pt x="513660" y="1903912"/>
                  </a:lnTo>
                  <a:lnTo>
                    <a:pt x="571270" y="1894083"/>
                  </a:lnTo>
                  <a:lnTo>
                    <a:pt x="628181" y="1883453"/>
                  </a:lnTo>
                  <a:lnTo>
                    <a:pt x="683811" y="1871964"/>
                  </a:lnTo>
                  <a:lnTo>
                    <a:pt x="737579" y="1859555"/>
                  </a:lnTo>
                  <a:lnTo>
                    <a:pt x="788905" y="1846170"/>
                  </a:lnTo>
                  <a:lnTo>
                    <a:pt x="837207" y="1831748"/>
                  </a:lnTo>
                  <a:lnTo>
                    <a:pt x="881904" y="1816232"/>
                  </a:lnTo>
                  <a:lnTo>
                    <a:pt x="922415" y="1799562"/>
                  </a:lnTo>
                  <a:lnTo>
                    <a:pt x="958159" y="1781681"/>
                  </a:lnTo>
                  <a:lnTo>
                    <a:pt x="1003219" y="1755138"/>
                  </a:lnTo>
                  <a:lnTo>
                    <a:pt x="1043893" y="1728144"/>
                  </a:lnTo>
                  <a:lnTo>
                    <a:pt x="1080561" y="1700331"/>
                  </a:lnTo>
                  <a:lnTo>
                    <a:pt x="1113605" y="1671334"/>
                  </a:lnTo>
                  <a:lnTo>
                    <a:pt x="1143406" y="1640786"/>
                  </a:lnTo>
                  <a:lnTo>
                    <a:pt x="1170344" y="1608322"/>
                  </a:lnTo>
                  <a:lnTo>
                    <a:pt x="1194800" y="1573574"/>
                  </a:lnTo>
                  <a:lnTo>
                    <a:pt x="1217156" y="1536176"/>
                  </a:lnTo>
                  <a:lnTo>
                    <a:pt x="1237793" y="1495763"/>
                  </a:lnTo>
                  <a:lnTo>
                    <a:pt x="1257090" y="1451968"/>
                  </a:lnTo>
                  <a:lnTo>
                    <a:pt x="1275431" y="1404424"/>
                  </a:lnTo>
                  <a:lnTo>
                    <a:pt x="1293194" y="1352766"/>
                  </a:lnTo>
                  <a:lnTo>
                    <a:pt x="1310762" y="1296627"/>
                  </a:lnTo>
                  <a:lnTo>
                    <a:pt x="1328516" y="1235641"/>
                  </a:lnTo>
                  <a:lnTo>
                    <a:pt x="1338271" y="1198268"/>
                  </a:lnTo>
                  <a:lnTo>
                    <a:pt x="1347444" y="1157510"/>
                  </a:lnTo>
                  <a:lnTo>
                    <a:pt x="1356060" y="1113679"/>
                  </a:lnTo>
                  <a:lnTo>
                    <a:pt x="1364147" y="1067084"/>
                  </a:lnTo>
                  <a:lnTo>
                    <a:pt x="1371732" y="1018036"/>
                  </a:lnTo>
                  <a:lnTo>
                    <a:pt x="1378841" y="966845"/>
                  </a:lnTo>
                  <a:lnTo>
                    <a:pt x="1385502" y="913822"/>
                  </a:lnTo>
                  <a:lnTo>
                    <a:pt x="1391741" y="859278"/>
                  </a:lnTo>
                  <a:lnTo>
                    <a:pt x="1397585" y="803522"/>
                  </a:lnTo>
                  <a:lnTo>
                    <a:pt x="1403062" y="746865"/>
                  </a:lnTo>
                  <a:lnTo>
                    <a:pt x="1408197" y="689618"/>
                  </a:lnTo>
                  <a:lnTo>
                    <a:pt x="1413018" y="632090"/>
                  </a:lnTo>
                  <a:lnTo>
                    <a:pt x="1417552" y="574593"/>
                  </a:lnTo>
                  <a:lnTo>
                    <a:pt x="1421825" y="517437"/>
                  </a:lnTo>
                  <a:lnTo>
                    <a:pt x="1425865" y="460933"/>
                  </a:lnTo>
                  <a:lnTo>
                    <a:pt x="1429699" y="405389"/>
                  </a:lnTo>
                  <a:lnTo>
                    <a:pt x="1433352" y="351119"/>
                  </a:lnTo>
                  <a:lnTo>
                    <a:pt x="1436853" y="298430"/>
                  </a:lnTo>
                  <a:lnTo>
                    <a:pt x="1440228" y="247635"/>
                  </a:lnTo>
                  <a:lnTo>
                    <a:pt x="1443504" y="199043"/>
                  </a:lnTo>
                  <a:lnTo>
                    <a:pt x="1446707" y="152965"/>
                  </a:lnTo>
                  <a:lnTo>
                    <a:pt x="1449866" y="109711"/>
                  </a:lnTo>
                  <a:lnTo>
                    <a:pt x="1453006" y="69592"/>
                  </a:lnTo>
                  <a:lnTo>
                    <a:pt x="1456154" y="32918"/>
                  </a:lnTo>
                  <a:lnTo>
                    <a:pt x="1459338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915854" y="4021068"/>
              <a:ext cx="0" cy="2288540"/>
            </a:xfrm>
            <a:custGeom>
              <a:avLst/>
              <a:gdLst/>
              <a:ahLst/>
              <a:cxnLst/>
              <a:rect l="l" t="t" r="r" b="b"/>
              <a:pathLst>
                <a:path h="2288540">
                  <a:moveTo>
                    <a:pt x="0" y="2288077"/>
                  </a:moveTo>
                  <a:lnTo>
                    <a:pt x="0" y="0"/>
                  </a:lnTo>
                </a:path>
              </a:pathLst>
            </a:custGeom>
            <a:ln w="737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357012" y="4025709"/>
              <a:ext cx="3241675" cy="2303145"/>
            </a:xfrm>
            <a:custGeom>
              <a:avLst/>
              <a:gdLst/>
              <a:ahLst/>
              <a:cxnLst/>
              <a:rect l="l" t="t" r="r" b="b"/>
              <a:pathLst>
                <a:path w="3241675" h="2303145">
                  <a:moveTo>
                    <a:pt x="44221" y="44196"/>
                  </a:moveTo>
                  <a:lnTo>
                    <a:pt x="40538" y="36830"/>
                  </a:lnTo>
                  <a:lnTo>
                    <a:pt x="22110" y="0"/>
                  </a:lnTo>
                  <a:lnTo>
                    <a:pt x="0" y="44196"/>
                  </a:lnTo>
                  <a:lnTo>
                    <a:pt x="16586" y="44196"/>
                  </a:lnTo>
                  <a:lnTo>
                    <a:pt x="16586" y="2274239"/>
                  </a:lnTo>
                  <a:lnTo>
                    <a:pt x="27635" y="2274239"/>
                  </a:lnTo>
                  <a:lnTo>
                    <a:pt x="27635" y="44196"/>
                  </a:lnTo>
                  <a:lnTo>
                    <a:pt x="44221" y="44196"/>
                  </a:lnTo>
                  <a:close/>
                </a:path>
                <a:path w="3241675" h="2303145">
                  <a:moveTo>
                    <a:pt x="3241103" y="2280678"/>
                  </a:moveTo>
                  <a:lnTo>
                    <a:pt x="3230041" y="2275154"/>
                  </a:lnTo>
                  <a:lnTo>
                    <a:pt x="3196882" y="2258580"/>
                  </a:lnTo>
                  <a:lnTo>
                    <a:pt x="3196882" y="2275154"/>
                  </a:lnTo>
                  <a:lnTo>
                    <a:pt x="15659" y="2275154"/>
                  </a:lnTo>
                  <a:lnTo>
                    <a:pt x="15659" y="2286203"/>
                  </a:lnTo>
                  <a:lnTo>
                    <a:pt x="3196882" y="2286203"/>
                  </a:lnTo>
                  <a:lnTo>
                    <a:pt x="3196882" y="2302776"/>
                  </a:lnTo>
                  <a:lnTo>
                    <a:pt x="3230041" y="2286203"/>
                  </a:lnTo>
                  <a:lnTo>
                    <a:pt x="3241103" y="2280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977689" y="4230746"/>
            <a:ext cx="188595" cy="1644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Normalized</a:t>
            </a:r>
            <a:r>
              <a:rPr kumimoji="0" sz="115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Transfer</a:t>
            </a:r>
            <a:r>
              <a:rPr kumimoji="0" sz="11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Delay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26710" y="6629725"/>
            <a:ext cx="3270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Load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5594" y="3776413"/>
            <a:ext cx="64643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E[T]/E[X]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83225" y="6231786"/>
            <a:ext cx="10604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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82693" y="6382052"/>
            <a:ext cx="3206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25" b="0" i="0" u="none" strike="noStrike" kern="0" cap="none" spc="-30" normalizeH="0" baseline="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</a:t>
            </a:r>
            <a:r>
              <a:rPr kumimoji="0" sz="7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max</a:t>
            </a:r>
            <a:endParaRPr kumimoji="0" sz="7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58550" y="6344927"/>
            <a:ext cx="9906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373600" y="4005452"/>
            <a:ext cx="2929890" cy="2303780"/>
            <a:chOff x="5373600" y="4005452"/>
            <a:chExt cx="2929890" cy="2303780"/>
          </a:xfrm>
        </p:grpSpPr>
        <p:sp>
          <p:nvSpPr>
            <p:cNvPr id="26" name="object 26"/>
            <p:cNvSpPr/>
            <p:nvPr/>
          </p:nvSpPr>
          <p:spPr>
            <a:xfrm>
              <a:off x="8052720" y="4005452"/>
              <a:ext cx="247015" cy="2299335"/>
            </a:xfrm>
            <a:custGeom>
              <a:avLst/>
              <a:gdLst/>
              <a:ahLst/>
              <a:cxnLst/>
              <a:rect l="l" t="t" r="r" b="b"/>
              <a:pathLst>
                <a:path w="247015" h="2299335">
                  <a:moveTo>
                    <a:pt x="246904" y="2288040"/>
                  </a:moveTo>
                  <a:lnTo>
                    <a:pt x="246904" y="0"/>
                  </a:lnTo>
                </a:path>
                <a:path w="247015" h="2299335">
                  <a:moveTo>
                    <a:pt x="0" y="2299089"/>
                  </a:moveTo>
                  <a:lnTo>
                    <a:pt x="0" y="11048"/>
                  </a:lnTo>
                </a:path>
              </a:pathLst>
            </a:custGeom>
            <a:ln w="7368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377285" y="4011860"/>
              <a:ext cx="2563495" cy="2061210"/>
            </a:xfrm>
            <a:custGeom>
              <a:avLst/>
              <a:gdLst/>
              <a:ahLst/>
              <a:cxnLst/>
              <a:rect l="l" t="t" r="r" b="b"/>
              <a:pathLst>
                <a:path w="2563495" h="2061210">
                  <a:moveTo>
                    <a:pt x="1842" y="2060630"/>
                  </a:moveTo>
                  <a:lnTo>
                    <a:pt x="60620" y="2057882"/>
                  </a:lnTo>
                  <a:lnTo>
                    <a:pt x="134096" y="2055997"/>
                  </a:lnTo>
                  <a:lnTo>
                    <a:pt x="175743" y="2055292"/>
                  </a:lnTo>
                  <a:lnTo>
                    <a:pt x="220342" y="2054697"/>
                  </a:lnTo>
                  <a:lnTo>
                    <a:pt x="267651" y="2054179"/>
                  </a:lnTo>
                  <a:lnTo>
                    <a:pt x="317429" y="2053703"/>
                  </a:lnTo>
                  <a:lnTo>
                    <a:pt x="369435" y="2053233"/>
                  </a:lnTo>
                  <a:lnTo>
                    <a:pt x="423428" y="2052734"/>
                  </a:lnTo>
                  <a:lnTo>
                    <a:pt x="479167" y="2052173"/>
                  </a:lnTo>
                  <a:lnTo>
                    <a:pt x="536411" y="2051513"/>
                  </a:lnTo>
                  <a:lnTo>
                    <a:pt x="594918" y="2050721"/>
                  </a:lnTo>
                  <a:lnTo>
                    <a:pt x="654449" y="2049760"/>
                  </a:lnTo>
                  <a:lnTo>
                    <a:pt x="714761" y="2048597"/>
                  </a:lnTo>
                  <a:lnTo>
                    <a:pt x="775613" y="2047196"/>
                  </a:lnTo>
                  <a:lnTo>
                    <a:pt x="836765" y="2045523"/>
                  </a:lnTo>
                  <a:lnTo>
                    <a:pt x="897976" y="2043542"/>
                  </a:lnTo>
                  <a:lnTo>
                    <a:pt x="959004" y="2041219"/>
                  </a:lnTo>
                  <a:lnTo>
                    <a:pt x="1019608" y="2038519"/>
                  </a:lnTo>
                  <a:lnTo>
                    <a:pt x="1079547" y="2035406"/>
                  </a:lnTo>
                  <a:lnTo>
                    <a:pt x="1138581" y="2031846"/>
                  </a:lnTo>
                  <a:lnTo>
                    <a:pt x="1196467" y="2027805"/>
                  </a:lnTo>
                  <a:lnTo>
                    <a:pt x="1252966" y="2023247"/>
                  </a:lnTo>
                  <a:lnTo>
                    <a:pt x="1307835" y="2018137"/>
                  </a:lnTo>
                  <a:lnTo>
                    <a:pt x="1360834" y="2012440"/>
                  </a:lnTo>
                  <a:lnTo>
                    <a:pt x="1411722" y="2006122"/>
                  </a:lnTo>
                  <a:lnTo>
                    <a:pt x="1460257" y="1999148"/>
                  </a:lnTo>
                  <a:lnTo>
                    <a:pt x="1506199" y="1991482"/>
                  </a:lnTo>
                  <a:lnTo>
                    <a:pt x="1549307" y="1983090"/>
                  </a:lnTo>
                  <a:lnTo>
                    <a:pt x="1589339" y="1973937"/>
                  </a:lnTo>
                  <a:lnTo>
                    <a:pt x="1685613" y="1945340"/>
                  </a:lnTo>
                  <a:lnTo>
                    <a:pt x="1740157" y="1926110"/>
                  </a:lnTo>
                  <a:lnTo>
                    <a:pt x="1790060" y="1906126"/>
                  </a:lnTo>
                  <a:lnTo>
                    <a:pt x="1835700" y="1885216"/>
                  </a:lnTo>
                  <a:lnTo>
                    <a:pt x="1877453" y="1863207"/>
                  </a:lnTo>
                  <a:lnTo>
                    <a:pt x="1915695" y="1839926"/>
                  </a:lnTo>
                  <a:lnTo>
                    <a:pt x="1950804" y="1815202"/>
                  </a:lnTo>
                  <a:lnTo>
                    <a:pt x="1983154" y="1788862"/>
                  </a:lnTo>
                  <a:lnTo>
                    <a:pt x="2013123" y="1760734"/>
                  </a:lnTo>
                  <a:lnTo>
                    <a:pt x="2041087" y="1730644"/>
                  </a:lnTo>
                  <a:lnTo>
                    <a:pt x="2067423" y="1698422"/>
                  </a:lnTo>
                  <a:lnTo>
                    <a:pt x="2092506" y="1663893"/>
                  </a:lnTo>
                  <a:lnTo>
                    <a:pt x="2116713" y="1626887"/>
                  </a:lnTo>
                  <a:lnTo>
                    <a:pt x="2140421" y="1587230"/>
                  </a:lnTo>
                  <a:lnTo>
                    <a:pt x="2164006" y="1544751"/>
                  </a:lnTo>
                  <a:lnTo>
                    <a:pt x="2187845" y="1499276"/>
                  </a:lnTo>
                  <a:lnTo>
                    <a:pt x="2212313" y="1450633"/>
                  </a:lnTo>
                  <a:lnTo>
                    <a:pt x="2237788" y="1398650"/>
                  </a:lnTo>
                  <a:lnTo>
                    <a:pt x="2254409" y="1362269"/>
                  </a:lnTo>
                  <a:lnTo>
                    <a:pt x="2270707" y="1322380"/>
                  </a:lnTo>
                  <a:lnTo>
                    <a:pt x="2286678" y="1279281"/>
                  </a:lnTo>
                  <a:lnTo>
                    <a:pt x="2302315" y="1233267"/>
                  </a:lnTo>
                  <a:lnTo>
                    <a:pt x="2317612" y="1184638"/>
                  </a:lnTo>
                  <a:lnTo>
                    <a:pt x="2332565" y="1133689"/>
                  </a:lnTo>
                  <a:lnTo>
                    <a:pt x="2347167" y="1080719"/>
                  </a:lnTo>
                  <a:lnTo>
                    <a:pt x="2361414" y="1026024"/>
                  </a:lnTo>
                  <a:lnTo>
                    <a:pt x="2375299" y="969901"/>
                  </a:lnTo>
                  <a:lnTo>
                    <a:pt x="2388817" y="912648"/>
                  </a:lnTo>
                  <a:lnTo>
                    <a:pt x="2401962" y="854562"/>
                  </a:lnTo>
                  <a:lnTo>
                    <a:pt x="2414729" y="795940"/>
                  </a:lnTo>
                  <a:lnTo>
                    <a:pt x="2427113" y="737079"/>
                  </a:lnTo>
                  <a:lnTo>
                    <a:pt x="2439107" y="678277"/>
                  </a:lnTo>
                  <a:lnTo>
                    <a:pt x="2450706" y="619830"/>
                  </a:lnTo>
                  <a:lnTo>
                    <a:pt x="2461905" y="562036"/>
                  </a:lnTo>
                  <a:lnTo>
                    <a:pt x="2472698" y="505193"/>
                  </a:lnTo>
                  <a:lnTo>
                    <a:pt x="2483080" y="449597"/>
                  </a:lnTo>
                  <a:lnTo>
                    <a:pt x="2493044" y="395545"/>
                  </a:lnTo>
                  <a:lnTo>
                    <a:pt x="2502586" y="343335"/>
                  </a:lnTo>
                  <a:lnTo>
                    <a:pt x="2511700" y="293264"/>
                  </a:lnTo>
                  <a:lnTo>
                    <a:pt x="2520380" y="245629"/>
                  </a:lnTo>
                  <a:lnTo>
                    <a:pt x="2528620" y="200728"/>
                  </a:lnTo>
                  <a:lnTo>
                    <a:pt x="2536416" y="158857"/>
                  </a:lnTo>
                  <a:lnTo>
                    <a:pt x="2543761" y="120313"/>
                  </a:lnTo>
                  <a:lnTo>
                    <a:pt x="2557078" y="54399"/>
                  </a:lnTo>
                  <a:lnTo>
                    <a:pt x="2563038" y="27622"/>
                  </a:lnTo>
                </a:path>
                <a:path w="2563495" h="2061210">
                  <a:moveTo>
                    <a:pt x="0" y="1975921"/>
                  </a:moveTo>
                  <a:lnTo>
                    <a:pt x="59588" y="1965992"/>
                  </a:lnTo>
                  <a:lnTo>
                    <a:pt x="97341" y="1960735"/>
                  </a:lnTo>
                  <a:lnTo>
                    <a:pt x="139624" y="1955204"/>
                  </a:lnTo>
                  <a:lnTo>
                    <a:pt x="185858" y="1949342"/>
                  </a:lnTo>
                  <a:lnTo>
                    <a:pt x="235460" y="1943089"/>
                  </a:lnTo>
                  <a:lnTo>
                    <a:pt x="287850" y="1936387"/>
                  </a:lnTo>
                  <a:lnTo>
                    <a:pt x="342445" y="1929176"/>
                  </a:lnTo>
                  <a:lnTo>
                    <a:pt x="398667" y="1921400"/>
                  </a:lnTo>
                  <a:lnTo>
                    <a:pt x="455932" y="1912998"/>
                  </a:lnTo>
                  <a:lnTo>
                    <a:pt x="513660" y="1903912"/>
                  </a:lnTo>
                  <a:lnTo>
                    <a:pt x="571270" y="1894083"/>
                  </a:lnTo>
                  <a:lnTo>
                    <a:pt x="628181" y="1883453"/>
                  </a:lnTo>
                  <a:lnTo>
                    <a:pt x="683811" y="1871964"/>
                  </a:lnTo>
                  <a:lnTo>
                    <a:pt x="737579" y="1859555"/>
                  </a:lnTo>
                  <a:lnTo>
                    <a:pt x="788905" y="1846170"/>
                  </a:lnTo>
                  <a:lnTo>
                    <a:pt x="837207" y="1831748"/>
                  </a:lnTo>
                  <a:lnTo>
                    <a:pt x="881904" y="1816232"/>
                  </a:lnTo>
                  <a:lnTo>
                    <a:pt x="922415" y="1799562"/>
                  </a:lnTo>
                  <a:lnTo>
                    <a:pt x="958159" y="1781681"/>
                  </a:lnTo>
                  <a:lnTo>
                    <a:pt x="1003219" y="1755138"/>
                  </a:lnTo>
                  <a:lnTo>
                    <a:pt x="1043893" y="1728144"/>
                  </a:lnTo>
                  <a:lnTo>
                    <a:pt x="1080561" y="1700331"/>
                  </a:lnTo>
                  <a:lnTo>
                    <a:pt x="1113605" y="1671334"/>
                  </a:lnTo>
                  <a:lnTo>
                    <a:pt x="1143406" y="1640786"/>
                  </a:lnTo>
                  <a:lnTo>
                    <a:pt x="1170344" y="1608322"/>
                  </a:lnTo>
                  <a:lnTo>
                    <a:pt x="1194800" y="1573574"/>
                  </a:lnTo>
                  <a:lnTo>
                    <a:pt x="1217156" y="1536176"/>
                  </a:lnTo>
                  <a:lnTo>
                    <a:pt x="1237793" y="1495763"/>
                  </a:lnTo>
                  <a:lnTo>
                    <a:pt x="1257090" y="1451968"/>
                  </a:lnTo>
                  <a:lnTo>
                    <a:pt x="1275431" y="1404424"/>
                  </a:lnTo>
                  <a:lnTo>
                    <a:pt x="1293194" y="1352766"/>
                  </a:lnTo>
                  <a:lnTo>
                    <a:pt x="1310762" y="1296627"/>
                  </a:lnTo>
                  <a:lnTo>
                    <a:pt x="1328516" y="1235641"/>
                  </a:lnTo>
                  <a:lnTo>
                    <a:pt x="1338271" y="1198268"/>
                  </a:lnTo>
                  <a:lnTo>
                    <a:pt x="1347444" y="1157510"/>
                  </a:lnTo>
                  <a:lnTo>
                    <a:pt x="1356060" y="1113679"/>
                  </a:lnTo>
                  <a:lnTo>
                    <a:pt x="1364147" y="1067084"/>
                  </a:lnTo>
                  <a:lnTo>
                    <a:pt x="1371732" y="1018036"/>
                  </a:lnTo>
                  <a:lnTo>
                    <a:pt x="1378841" y="966845"/>
                  </a:lnTo>
                  <a:lnTo>
                    <a:pt x="1385502" y="913822"/>
                  </a:lnTo>
                  <a:lnTo>
                    <a:pt x="1391741" y="859278"/>
                  </a:lnTo>
                  <a:lnTo>
                    <a:pt x="1397585" y="803522"/>
                  </a:lnTo>
                  <a:lnTo>
                    <a:pt x="1403062" y="746865"/>
                  </a:lnTo>
                  <a:lnTo>
                    <a:pt x="1408197" y="689618"/>
                  </a:lnTo>
                  <a:lnTo>
                    <a:pt x="1413018" y="632090"/>
                  </a:lnTo>
                  <a:lnTo>
                    <a:pt x="1417552" y="574593"/>
                  </a:lnTo>
                  <a:lnTo>
                    <a:pt x="1421825" y="517437"/>
                  </a:lnTo>
                  <a:lnTo>
                    <a:pt x="1425865" y="460933"/>
                  </a:lnTo>
                  <a:lnTo>
                    <a:pt x="1429699" y="405389"/>
                  </a:lnTo>
                  <a:lnTo>
                    <a:pt x="1433352" y="351119"/>
                  </a:lnTo>
                  <a:lnTo>
                    <a:pt x="1436853" y="298430"/>
                  </a:lnTo>
                  <a:lnTo>
                    <a:pt x="1440228" y="247635"/>
                  </a:lnTo>
                  <a:lnTo>
                    <a:pt x="1443504" y="199043"/>
                  </a:lnTo>
                  <a:lnTo>
                    <a:pt x="1446707" y="152965"/>
                  </a:lnTo>
                  <a:lnTo>
                    <a:pt x="1449866" y="109711"/>
                  </a:lnTo>
                  <a:lnTo>
                    <a:pt x="1453006" y="69592"/>
                  </a:lnTo>
                  <a:lnTo>
                    <a:pt x="1456154" y="32918"/>
                  </a:lnTo>
                  <a:lnTo>
                    <a:pt x="1459338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915854" y="4021068"/>
              <a:ext cx="0" cy="2288540"/>
            </a:xfrm>
            <a:custGeom>
              <a:avLst/>
              <a:gdLst/>
              <a:ahLst/>
              <a:cxnLst/>
              <a:rect l="l" t="t" r="r" b="b"/>
              <a:pathLst>
                <a:path h="2288540">
                  <a:moveTo>
                    <a:pt x="0" y="2288077"/>
                  </a:moveTo>
                  <a:lnTo>
                    <a:pt x="0" y="0"/>
                  </a:lnTo>
                </a:path>
              </a:pathLst>
            </a:custGeom>
            <a:ln w="737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204038" y="5991184"/>
            <a:ext cx="9906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97860" y="6380284"/>
            <a:ext cx="35814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25" b="0" i="0" u="none" strike="noStrike" kern="0" cap="none" spc="-195" normalizeH="0" baseline="1449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</a:t>
            </a:r>
            <a:r>
              <a:rPr kumimoji="0" sz="75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max</a:t>
            </a:r>
            <a:endParaRPr kumimoji="0" sz="7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46152" y="4289453"/>
            <a:ext cx="9906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43778" y="4309794"/>
            <a:ext cx="13652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2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ans Condensed"/>
                <a:cs typeface="DejaVu Sans Condensed"/>
              </a:rPr>
              <a:t>′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jaVu Sans Condensed"/>
              <a:cs typeface="DejaVu Sans Condense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98407" y="3734880"/>
            <a:ext cx="38417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ans Condensed"/>
                <a:cs typeface="DejaVu Sans Condensed"/>
              </a:rPr>
              <a:t>′</a:t>
            </a:r>
            <a:r>
              <a:rPr kumimoji="0" sz="12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ans Condensed"/>
                <a:cs typeface="DejaVu Sans Condensed"/>
              </a:rPr>
              <a:t> </a:t>
            </a:r>
            <a:r>
              <a:rPr kumimoji="0" sz="11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&gt;</a:t>
            </a:r>
            <a:r>
              <a:rPr kumimoji="0" sz="1150" b="0" i="1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15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27052" y="1524335"/>
            <a:ext cx="3499485" cy="0"/>
          </a:xfrm>
          <a:custGeom>
            <a:avLst/>
            <a:gdLst/>
            <a:ahLst/>
            <a:cxnLst/>
            <a:rect l="l" t="t" r="r" b="b"/>
            <a:pathLst>
              <a:path w="3499484">
                <a:moveTo>
                  <a:pt x="0" y="0"/>
                </a:moveTo>
                <a:lnTo>
                  <a:pt x="3498870" y="0"/>
                </a:lnTo>
              </a:path>
            </a:pathLst>
          </a:custGeom>
          <a:ln w="6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96129" y="1290574"/>
            <a:ext cx="4171950" cy="4775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370" marR="0" lvl="0" indent="0" defTabSz="914400" eaLnBrk="1" fontAlgn="auto" latinLnBrk="0" hangingPunct="1">
              <a:lnSpc>
                <a:spcPts val="15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01725" algn="l"/>
              </a:tabLst>
              <a:defRPr/>
            </a:pPr>
            <a:r>
              <a:rPr kumimoji="0" sz="2025" b="0" i="0" u="none" strike="noStrike" kern="0" cap="none" spc="232" normalizeH="0" baseline="-3497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NTD</a:t>
            </a:r>
            <a:r>
              <a:rPr kumimoji="0" sz="2025" b="0" i="0" u="none" strike="noStrike" kern="0" cap="none" spc="-202" normalizeH="0" baseline="-3497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25" b="0" i="0" u="none" strike="noStrike" kern="0" cap="none" spc="112" normalizeH="0" baseline="-3497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2025" b="0" i="0" u="none" strike="noStrike" kern="0" cap="none" spc="0" normalizeH="0" baseline="-34979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350" b="0" i="1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35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[</a:t>
            </a:r>
            <a:r>
              <a:rPr kumimoji="0" sz="1350" b="0" i="1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35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3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</a:t>
            </a:r>
            <a:r>
              <a:rPr kumimoji="0" sz="135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350" b="0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</a:t>
            </a:r>
            <a:r>
              <a:rPr kumimoji="0" sz="135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3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(Average</a:t>
            </a:r>
            <a:r>
              <a:rPr kumimoji="0" sz="1350" b="0" i="0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3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TransferDelay)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649605" marR="0" lvl="0" indent="0" defTabSz="91440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1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E</a:t>
            </a:r>
            <a:r>
              <a:rPr kumimoji="0" sz="135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[</a:t>
            </a:r>
            <a:r>
              <a:rPr kumimoji="0" sz="1350" b="0" i="1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X</a:t>
            </a:r>
            <a:r>
              <a:rPr kumimoji="0" sz="1350" b="0" i="1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3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]</a:t>
            </a:r>
            <a:r>
              <a:rPr kumimoji="0" sz="135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350" b="0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</a:t>
            </a:r>
            <a:r>
              <a:rPr kumimoji="0" sz="135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3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(Average</a:t>
            </a:r>
            <a:r>
              <a:rPr kumimoji="0" sz="1350" b="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35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FrameTransmission</a:t>
            </a:r>
            <a:r>
              <a:rPr kumimoji="0" sz="135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35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Time)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74288" y="2344862"/>
            <a:ext cx="1955164" cy="0"/>
          </a:xfrm>
          <a:custGeom>
            <a:avLst/>
            <a:gdLst/>
            <a:ahLst/>
            <a:cxnLst/>
            <a:rect l="l" t="t" r="r" b="b"/>
            <a:pathLst>
              <a:path w="1955165">
                <a:moveTo>
                  <a:pt x="0" y="0"/>
                </a:moveTo>
                <a:lnTo>
                  <a:pt x="1954670" y="0"/>
                </a:lnTo>
              </a:path>
            </a:pathLst>
          </a:custGeom>
          <a:ln w="7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59508" y="2336585"/>
            <a:ext cx="139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Average</a:t>
            </a:r>
            <a:r>
              <a:rPr kumimoji="0" sz="1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FrameSize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78206" y="2086873"/>
            <a:ext cx="2280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1" u="none" strike="noStrike" kern="0" cap="none" spc="15" normalizeH="0" baseline="-35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2100" b="0" i="1" u="none" strike="noStrike" kern="0" cap="none" spc="-15" normalizeH="0" baseline="-35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15" normalizeH="0" baseline="-35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2100" b="0" i="0" u="none" strike="noStrike" kern="0" cap="none" spc="97" normalizeH="0" baseline="-3571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One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waydelay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</a:t>
            </a:r>
            <a:r>
              <a:rPr kumimoji="0" sz="1400" b="0" i="0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Bandwidth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72173" y="2104389"/>
            <a:ext cx="2295525" cy="491490"/>
          </a:xfrm>
          <a:custGeom>
            <a:avLst/>
            <a:gdLst/>
            <a:ahLst/>
            <a:cxnLst/>
            <a:rect l="l" t="t" r="r" b="b"/>
            <a:pathLst>
              <a:path w="2295525" h="491489">
                <a:moveTo>
                  <a:pt x="0" y="491109"/>
                </a:moveTo>
                <a:lnTo>
                  <a:pt x="2295525" y="491109"/>
                </a:lnTo>
                <a:lnTo>
                  <a:pt x="2295525" y="0"/>
                </a:lnTo>
                <a:lnTo>
                  <a:pt x="0" y="0"/>
                </a:lnTo>
                <a:lnTo>
                  <a:pt x="0" y="49110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40607" y="3278743"/>
            <a:ext cx="1052830" cy="0"/>
          </a:xfrm>
          <a:custGeom>
            <a:avLst/>
            <a:gdLst/>
            <a:ahLst/>
            <a:cxnLst/>
            <a:rect l="l" t="t" r="r" b="b"/>
            <a:pathLst>
              <a:path w="1052829">
                <a:moveTo>
                  <a:pt x="0" y="0"/>
                </a:moveTo>
                <a:lnTo>
                  <a:pt x="1052323" y="0"/>
                </a:lnTo>
              </a:path>
            </a:pathLst>
          </a:custGeom>
          <a:ln w="6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20719" y="3149605"/>
            <a:ext cx="295275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2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80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95390" y="3269895"/>
            <a:ext cx="34036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1000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12723" y="3052595"/>
            <a:ext cx="110109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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</a:t>
            </a:r>
            <a:r>
              <a:rPr kumimoji="0" sz="1050" b="0" i="0" u="none" strike="noStrike" kern="0" cap="none" spc="0" normalizeH="0" baseline="4365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6</a:t>
            </a:r>
            <a:r>
              <a:rPr kumimoji="0" sz="1050" b="0" i="0" u="none" strike="noStrike" kern="0" cap="none" spc="270" normalizeH="0" baseline="4365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</a:t>
            </a:r>
            <a:r>
              <a:rPr kumimoji="0" sz="12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40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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</a:t>
            </a:r>
            <a:r>
              <a:rPr kumimoji="0" sz="1050" b="0" i="0" u="none" strike="noStrike" kern="0" cap="none" spc="-15" normalizeH="0" baseline="4365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050" b="0" i="0" u="none" strike="noStrike" kern="0" cap="none" spc="-15" normalizeH="0" baseline="4365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3</a:t>
            </a:r>
            <a:endParaRPr kumimoji="0" sz="1050" b="0" i="0" u="none" strike="noStrike" kern="0" cap="none" spc="0" normalizeH="0" baseline="4365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92008" y="3149604"/>
            <a:ext cx="227965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2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31077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6159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FLAG</a:t>
            </a:r>
            <a:r>
              <a:rPr spc="-15" dirty="0"/>
              <a:t> </a:t>
            </a:r>
            <a:r>
              <a:rPr spc="-60" dirty="0"/>
              <a:t>Europe-Asia</a:t>
            </a:r>
            <a:r>
              <a:rPr spc="-15" dirty="0"/>
              <a:t> </a:t>
            </a:r>
            <a:r>
              <a:rPr spc="-65" dirty="0"/>
              <a:t>(FEA)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66366"/>
            <a:ext cx="7790180" cy="21685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15" dirty="0">
                <a:latin typeface="Arial MT"/>
                <a:cs typeface="Arial MT"/>
              </a:rPr>
              <a:t>WAN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(Wide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Area</a:t>
            </a:r>
            <a:r>
              <a:rPr sz="2000" spc="-5" dirty="0">
                <a:latin typeface="Arial MT"/>
                <a:cs typeface="Arial MT"/>
              </a:rPr>
              <a:t> Network)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network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large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25" dirty="0">
                <a:latin typeface="Arial MT"/>
                <a:cs typeface="Arial MT"/>
              </a:rPr>
              <a:t>WAN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country,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several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countries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global</a:t>
            </a:r>
            <a:endParaRPr sz="1800">
              <a:latin typeface="Arial MT"/>
              <a:cs typeface="Arial MT"/>
            </a:endParaRPr>
          </a:p>
          <a:p>
            <a:pPr marR="6153785" algn="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coverage</a:t>
            </a:r>
            <a:endParaRPr sz="1800">
              <a:latin typeface="Arial MT"/>
              <a:cs typeface="Arial MT"/>
            </a:endParaRPr>
          </a:p>
          <a:p>
            <a:pPr marL="325755" marR="6144260" lvl="1" indent="-325755" algn="r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32575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</a:t>
            </a:r>
            <a:r>
              <a:rPr sz="1800" spc="-35" dirty="0">
                <a:latin typeface="Arial MT"/>
                <a:cs typeface="Arial MT"/>
              </a:rPr>
              <a:t>x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ple:</a:t>
            </a:r>
            <a:endParaRPr sz="18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5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400" spc="-15" dirty="0">
                <a:latin typeface="Arial MT"/>
                <a:cs typeface="Arial MT"/>
              </a:rPr>
              <a:t>TIC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Network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(One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Country)</a:t>
            </a:r>
            <a:endParaRPr sz="14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400" spc="-15" dirty="0">
                <a:latin typeface="Arial MT"/>
                <a:cs typeface="Arial MT"/>
              </a:rPr>
              <a:t>FLAG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Network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(Global)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118616"/>
            <a:ext cx="9067800" cy="56113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26</a:t>
            </a:fld>
            <a:endParaRPr spc="-40"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695698"/>
            <a:ext cx="9067800" cy="3086100"/>
            <a:chOff x="0" y="3695698"/>
            <a:chExt cx="9067800" cy="3086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3695698"/>
              <a:ext cx="4724400" cy="30860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65904"/>
              <a:ext cx="4486655" cy="15026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74446"/>
            <a:ext cx="71075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60" dirty="0"/>
              <a:t>Carrier</a:t>
            </a:r>
            <a:r>
              <a:rPr sz="3600" spc="-135" dirty="0"/>
              <a:t> </a:t>
            </a:r>
            <a:r>
              <a:rPr sz="3600" spc="-95" dirty="0"/>
              <a:t>Sense</a:t>
            </a:r>
            <a:r>
              <a:rPr sz="3600" spc="-120" dirty="0"/>
              <a:t> </a:t>
            </a:r>
            <a:r>
              <a:rPr sz="3600" spc="-95" dirty="0"/>
              <a:t>Multiple</a:t>
            </a:r>
            <a:r>
              <a:rPr sz="3600" spc="-120" dirty="0"/>
              <a:t> </a:t>
            </a:r>
            <a:r>
              <a:rPr sz="3600" spc="-105" dirty="0"/>
              <a:t>Access</a:t>
            </a:r>
            <a:r>
              <a:rPr sz="3600" spc="-120" dirty="0"/>
              <a:t> </a:t>
            </a:r>
            <a:r>
              <a:rPr sz="3600" spc="-10" dirty="0"/>
              <a:t>Protocols </a:t>
            </a:r>
            <a:r>
              <a:rPr sz="3600" spc="-25" dirty="0"/>
              <a:t>(CSMA)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626235"/>
            <a:ext cx="8071484" cy="1661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Idea: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number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reduced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sensing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carrier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1-</a:t>
            </a: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persistent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Listen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becomes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idle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collision,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time,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again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98629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CSMA</a:t>
            </a:r>
            <a:r>
              <a:rPr spc="-15" dirty="0"/>
              <a:t> </a:t>
            </a:r>
            <a:r>
              <a:rPr spc="-10"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4135"/>
            <a:ext cx="7833359" cy="13271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Non-persistent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channel;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idle,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transmit.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idle,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period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before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sensing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Better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utilisation,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however,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longer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delays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4191" y="3364991"/>
            <a:ext cx="4303776" cy="26395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8" y="3962400"/>
            <a:ext cx="4157471" cy="14294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181848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343" y="3293926"/>
            <a:ext cx="8972550" cy="3208020"/>
            <a:chOff x="85343" y="3293926"/>
            <a:chExt cx="8972550" cy="3208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9729" y="3293926"/>
              <a:ext cx="5077621" cy="26943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3" y="4997195"/>
              <a:ext cx="4486656" cy="15041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CSMA</a:t>
            </a:r>
            <a:r>
              <a:rPr spc="-15" dirty="0"/>
              <a:t> </a:t>
            </a:r>
            <a:r>
              <a:rPr spc="-10" dirty="0"/>
              <a:t>Protocols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564135"/>
            <a:ext cx="7842884" cy="16560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P-persistent: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channel,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idle,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p,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defer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 1-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idle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repeat 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busy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time,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till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again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46755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872" y="1982945"/>
            <a:ext cx="8020296" cy="38227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Throughput</a:t>
            </a:r>
            <a:r>
              <a:rPr spc="-170" dirty="0"/>
              <a:t> </a:t>
            </a:r>
            <a:r>
              <a:rPr dirty="0"/>
              <a:t>of</a:t>
            </a:r>
            <a:r>
              <a:rPr spc="-135" dirty="0"/>
              <a:t> </a:t>
            </a:r>
            <a:r>
              <a:rPr spc="-10" dirty="0"/>
              <a:t>ALOHA</a:t>
            </a:r>
            <a:r>
              <a:rPr spc="-135" dirty="0"/>
              <a:t> </a:t>
            </a:r>
            <a:r>
              <a:rPr dirty="0"/>
              <a:t>and</a:t>
            </a:r>
            <a:r>
              <a:rPr spc="-135" dirty="0"/>
              <a:t> </a:t>
            </a:r>
            <a:r>
              <a:rPr spc="-145" dirty="0"/>
              <a:t>CSMA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331553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CSMA</a:t>
            </a:r>
            <a:r>
              <a:rPr spc="-25" dirty="0"/>
              <a:t> </a:t>
            </a:r>
            <a:r>
              <a:rPr spc="-50" dirty="0"/>
              <a:t>with</a:t>
            </a:r>
            <a:r>
              <a:rPr spc="-160" dirty="0"/>
              <a:t> </a:t>
            </a:r>
            <a:r>
              <a:rPr spc="-100" dirty="0"/>
              <a:t>Collision</a:t>
            </a:r>
            <a:r>
              <a:rPr spc="-110" dirty="0"/>
              <a:t> </a:t>
            </a:r>
            <a:r>
              <a:rPr spc="-10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3828415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700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Widely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LANs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sublayer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(IEEE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802.3; Ethernet)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  <a:tab pos="35179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Idea: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stop</a:t>
            </a:r>
            <a:r>
              <a:rPr kumimoji="0" sz="2000" b="0" i="1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directly</a:t>
            </a:r>
            <a:r>
              <a:rPr kumimoji="0" sz="2000" b="0" i="1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detecting</a:t>
            </a:r>
            <a:r>
              <a:rPr kumimoji="0" sz="2000" b="0" i="1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1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</a:t>
            </a:r>
            <a:r>
              <a:rPr kumimoji="0" sz="2000" b="0" i="1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hlinkClick r:id="rId2"/>
              </a:rPr>
              <a:t>it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hlinkClick r:id="rId2"/>
              </a:rPr>
              <a:t>	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hlinkClick r:id="rId2"/>
              </a:rPr>
              <a:t>for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1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</a:t>
            </a:r>
            <a:r>
              <a:rPr kumimoji="0" sz="2000" b="0" i="1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period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4071" y="2286000"/>
            <a:ext cx="5274564" cy="3733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067442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CSMA</a:t>
            </a:r>
            <a:r>
              <a:rPr spc="-25" dirty="0"/>
              <a:t> </a:t>
            </a:r>
            <a:r>
              <a:rPr spc="-50" dirty="0"/>
              <a:t>with</a:t>
            </a:r>
            <a:r>
              <a:rPr spc="-160" dirty="0"/>
              <a:t> </a:t>
            </a:r>
            <a:r>
              <a:rPr spc="-100" dirty="0"/>
              <a:t>Collision</a:t>
            </a:r>
            <a:r>
              <a:rPr spc="-110" dirty="0"/>
              <a:t> </a:t>
            </a:r>
            <a:r>
              <a:rPr spc="-10" dirty="0"/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3807"/>
            <a:ext cx="9124187" cy="30465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126019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CSMA</a:t>
            </a:r>
            <a:r>
              <a:rPr spc="-25" dirty="0"/>
              <a:t> </a:t>
            </a:r>
            <a:r>
              <a:rPr spc="-50" dirty="0"/>
              <a:t>with</a:t>
            </a:r>
            <a:r>
              <a:rPr spc="-160" dirty="0"/>
              <a:t> </a:t>
            </a:r>
            <a:r>
              <a:rPr spc="-100" dirty="0"/>
              <a:t>Collision</a:t>
            </a:r>
            <a:r>
              <a:rPr spc="-110" dirty="0"/>
              <a:t> </a:t>
            </a:r>
            <a:r>
              <a:rPr spc="-10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571038"/>
            <a:ext cx="7819390" cy="8940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 long does it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take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8660" marR="30480" lvl="1" indent="-32702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7086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Assuming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max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travel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1575" b="0" i="1" u="none" strike="noStrike" kern="0" cap="none" spc="0" normalizeH="0" baseline="-2116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takes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2t</a:t>
            </a:r>
            <a:r>
              <a:rPr kumimoji="0" sz="1575" b="0" i="1" u="none" strike="noStrike" kern="0" cap="none" spc="0" normalizeH="0" baseline="-2116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</a:t>
            </a:r>
            <a:r>
              <a:rPr kumimoji="0" sz="1575" b="0" i="1" u="none" strike="noStrike" kern="0" cap="none" spc="157" normalizeH="0" baseline="-2116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sure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(contention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period)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(10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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km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cable)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9997" y="3171980"/>
            <a:ext cx="1572260" cy="936625"/>
            <a:chOff x="1639997" y="3171980"/>
            <a:chExt cx="1572260" cy="936625"/>
          </a:xfrm>
        </p:grpSpPr>
        <p:sp>
          <p:nvSpPr>
            <p:cNvPr id="5" name="object 5"/>
            <p:cNvSpPr/>
            <p:nvPr/>
          </p:nvSpPr>
          <p:spPr>
            <a:xfrm>
              <a:off x="1646029" y="3749103"/>
              <a:ext cx="318135" cy="353695"/>
            </a:xfrm>
            <a:custGeom>
              <a:avLst/>
              <a:gdLst/>
              <a:ahLst/>
              <a:cxnLst/>
              <a:rect l="l" t="t" r="r" b="b"/>
              <a:pathLst>
                <a:path w="318135" h="353695">
                  <a:moveTo>
                    <a:pt x="0" y="353359"/>
                  </a:moveTo>
                  <a:lnTo>
                    <a:pt x="317837" y="353359"/>
                  </a:lnTo>
                  <a:lnTo>
                    <a:pt x="317837" y="0"/>
                  </a:lnTo>
                  <a:lnTo>
                    <a:pt x="0" y="0"/>
                  </a:lnTo>
                  <a:lnTo>
                    <a:pt x="0" y="353359"/>
                  </a:lnTo>
                  <a:close/>
                </a:path>
              </a:pathLst>
            </a:custGeom>
            <a:ln w="11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22606" y="3411998"/>
              <a:ext cx="1389380" cy="71120"/>
            </a:xfrm>
            <a:custGeom>
              <a:avLst/>
              <a:gdLst/>
              <a:ahLst/>
              <a:cxnLst/>
              <a:rect l="l" t="t" r="r" b="b"/>
              <a:pathLst>
                <a:path w="1389380" h="71120">
                  <a:moveTo>
                    <a:pt x="70630" y="0"/>
                  </a:moveTo>
                  <a:lnTo>
                    <a:pt x="0" y="35335"/>
                  </a:lnTo>
                  <a:lnTo>
                    <a:pt x="70630" y="70671"/>
                  </a:lnTo>
                  <a:lnTo>
                    <a:pt x="70630" y="41225"/>
                  </a:lnTo>
                  <a:lnTo>
                    <a:pt x="58858" y="41225"/>
                  </a:lnTo>
                  <a:lnTo>
                    <a:pt x="58858" y="29446"/>
                  </a:lnTo>
                  <a:lnTo>
                    <a:pt x="70630" y="29446"/>
                  </a:lnTo>
                  <a:lnTo>
                    <a:pt x="70630" y="0"/>
                  </a:lnTo>
                  <a:close/>
                </a:path>
                <a:path w="1389380" h="71120">
                  <a:moveTo>
                    <a:pt x="70630" y="29446"/>
                  </a:moveTo>
                  <a:lnTo>
                    <a:pt x="58858" y="29446"/>
                  </a:lnTo>
                  <a:lnTo>
                    <a:pt x="58858" y="41225"/>
                  </a:lnTo>
                  <a:lnTo>
                    <a:pt x="70630" y="41225"/>
                  </a:lnTo>
                  <a:lnTo>
                    <a:pt x="70630" y="29446"/>
                  </a:lnTo>
                  <a:close/>
                </a:path>
                <a:path w="1389380" h="71120">
                  <a:moveTo>
                    <a:pt x="1389067" y="29446"/>
                  </a:moveTo>
                  <a:lnTo>
                    <a:pt x="70630" y="29446"/>
                  </a:lnTo>
                  <a:lnTo>
                    <a:pt x="70630" y="41225"/>
                  </a:lnTo>
                  <a:lnTo>
                    <a:pt x="1389067" y="41225"/>
                  </a:lnTo>
                  <a:lnTo>
                    <a:pt x="1389067" y="29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3655" y="3863945"/>
              <a:ext cx="164804" cy="706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03655" y="3863945"/>
              <a:ext cx="165100" cy="71120"/>
            </a:xfrm>
            <a:custGeom>
              <a:avLst/>
              <a:gdLst/>
              <a:ahLst/>
              <a:cxnLst/>
              <a:rect l="l" t="t" r="r" b="b"/>
              <a:pathLst>
                <a:path w="165100" h="71120">
                  <a:moveTo>
                    <a:pt x="0" y="70671"/>
                  </a:moveTo>
                  <a:lnTo>
                    <a:pt x="164804" y="70671"/>
                  </a:lnTo>
                  <a:lnTo>
                    <a:pt x="164804" y="0"/>
                  </a:lnTo>
                  <a:lnTo>
                    <a:pt x="0" y="0"/>
                  </a:lnTo>
                  <a:lnTo>
                    <a:pt x="0" y="70671"/>
                  </a:lnTo>
                  <a:close/>
                </a:path>
              </a:pathLst>
            </a:custGeom>
            <a:ln w="11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166929" y="3859587"/>
              <a:ext cx="224154" cy="71120"/>
            </a:xfrm>
            <a:custGeom>
              <a:avLst/>
              <a:gdLst/>
              <a:ahLst/>
              <a:cxnLst/>
              <a:rect l="l" t="t" r="r" b="b"/>
              <a:pathLst>
                <a:path w="224155" h="71120">
                  <a:moveTo>
                    <a:pt x="153032" y="0"/>
                  </a:moveTo>
                  <a:lnTo>
                    <a:pt x="153032" y="70671"/>
                  </a:lnTo>
                  <a:lnTo>
                    <a:pt x="211891" y="41225"/>
                  </a:lnTo>
                  <a:lnTo>
                    <a:pt x="164804" y="41225"/>
                  </a:lnTo>
                  <a:lnTo>
                    <a:pt x="164804" y="29446"/>
                  </a:lnTo>
                  <a:lnTo>
                    <a:pt x="211891" y="29446"/>
                  </a:lnTo>
                  <a:lnTo>
                    <a:pt x="153032" y="0"/>
                  </a:lnTo>
                  <a:close/>
                </a:path>
                <a:path w="224155" h="71120">
                  <a:moveTo>
                    <a:pt x="153032" y="29446"/>
                  </a:moveTo>
                  <a:lnTo>
                    <a:pt x="0" y="29446"/>
                  </a:lnTo>
                  <a:lnTo>
                    <a:pt x="0" y="41225"/>
                  </a:lnTo>
                  <a:lnTo>
                    <a:pt x="153032" y="41225"/>
                  </a:lnTo>
                  <a:lnTo>
                    <a:pt x="153032" y="29446"/>
                  </a:lnTo>
                  <a:close/>
                </a:path>
                <a:path w="224155" h="71120">
                  <a:moveTo>
                    <a:pt x="211891" y="29446"/>
                  </a:moveTo>
                  <a:lnTo>
                    <a:pt x="164804" y="29446"/>
                  </a:lnTo>
                  <a:lnTo>
                    <a:pt x="164804" y="41225"/>
                  </a:lnTo>
                  <a:lnTo>
                    <a:pt x="211891" y="41225"/>
                  </a:lnTo>
                  <a:lnTo>
                    <a:pt x="223663" y="35335"/>
                  </a:lnTo>
                  <a:lnTo>
                    <a:pt x="211891" y="29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99062" y="3176425"/>
              <a:ext cx="0" cy="565785"/>
            </a:xfrm>
            <a:custGeom>
              <a:avLst/>
              <a:gdLst/>
              <a:ahLst/>
              <a:cxnLst/>
              <a:rect l="l" t="t" r="r" b="b"/>
              <a:pathLst>
                <a:path h="565785">
                  <a:moveTo>
                    <a:pt x="0" y="0"/>
                  </a:moveTo>
                  <a:lnTo>
                    <a:pt x="0" y="565375"/>
                  </a:lnTo>
                </a:path>
              </a:pathLst>
            </a:custGeom>
            <a:ln w="88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646029" y="3749103"/>
              <a:ext cx="318135" cy="353695"/>
            </a:xfrm>
            <a:custGeom>
              <a:avLst/>
              <a:gdLst/>
              <a:ahLst/>
              <a:cxnLst/>
              <a:rect l="l" t="t" r="r" b="b"/>
              <a:pathLst>
                <a:path w="318135" h="353695">
                  <a:moveTo>
                    <a:pt x="0" y="353359"/>
                  </a:moveTo>
                  <a:lnTo>
                    <a:pt x="317837" y="353359"/>
                  </a:lnTo>
                  <a:lnTo>
                    <a:pt x="317837" y="0"/>
                  </a:lnTo>
                  <a:lnTo>
                    <a:pt x="0" y="0"/>
                  </a:lnTo>
                  <a:lnTo>
                    <a:pt x="0" y="353359"/>
                  </a:lnTo>
                  <a:close/>
                </a:path>
              </a:pathLst>
            </a:custGeom>
            <a:ln w="11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822606" y="3411998"/>
              <a:ext cx="1389380" cy="71120"/>
            </a:xfrm>
            <a:custGeom>
              <a:avLst/>
              <a:gdLst/>
              <a:ahLst/>
              <a:cxnLst/>
              <a:rect l="l" t="t" r="r" b="b"/>
              <a:pathLst>
                <a:path w="1389380" h="71120">
                  <a:moveTo>
                    <a:pt x="70630" y="0"/>
                  </a:moveTo>
                  <a:lnTo>
                    <a:pt x="0" y="35335"/>
                  </a:lnTo>
                  <a:lnTo>
                    <a:pt x="70630" y="70671"/>
                  </a:lnTo>
                  <a:lnTo>
                    <a:pt x="70630" y="41225"/>
                  </a:lnTo>
                  <a:lnTo>
                    <a:pt x="58858" y="41225"/>
                  </a:lnTo>
                  <a:lnTo>
                    <a:pt x="58858" y="29446"/>
                  </a:lnTo>
                  <a:lnTo>
                    <a:pt x="70630" y="29446"/>
                  </a:lnTo>
                  <a:lnTo>
                    <a:pt x="70630" y="0"/>
                  </a:lnTo>
                  <a:close/>
                </a:path>
                <a:path w="1389380" h="71120">
                  <a:moveTo>
                    <a:pt x="70630" y="29446"/>
                  </a:moveTo>
                  <a:lnTo>
                    <a:pt x="58858" y="29446"/>
                  </a:lnTo>
                  <a:lnTo>
                    <a:pt x="58858" y="41225"/>
                  </a:lnTo>
                  <a:lnTo>
                    <a:pt x="70630" y="41225"/>
                  </a:lnTo>
                  <a:lnTo>
                    <a:pt x="70630" y="29446"/>
                  </a:lnTo>
                  <a:close/>
                </a:path>
                <a:path w="1389380" h="71120">
                  <a:moveTo>
                    <a:pt x="1389067" y="29446"/>
                  </a:moveTo>
                  <a:lnTo>
                    <a:pt x="70630" y="29446"/>
                  </a:lnTo>
                  <a:lnTo>
                    <a:pt x="70630" y="41225"/>
                  </a:lnTo>
                  <a:lnTo>
                    <a:pt x="1389067" y="41225"/>
                  </a:lnTo>
                  <a:lnTo>
                    <a:pt x="1389067" y="29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3655" y="3863945"/>
              <a:ext cx="164804" cy="706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03655" y="3863945"/>
              <a:ext cx="165100" cy="71120"/>
            </a:xfrm>
            <a:custGeom>
              <a:avLst/>
              <a:gdLst/>
              <a:ahLst/>
              <a:cxnLst/>
              <a:rect l="l" t="t" r="r" b="b"/>
              <a:pathLst>
                <a:path w="165100" h="71120">
                  <a:moveTo>
                    <a:pt x="0" y="70671"/>
                  </a:moveTo>
                  <a:lnTo>
                    <a:pt x="164804" y="70671"/>
                  </a:lnTo>
                  <a:lnTo>
                    <a:pt x="164804" y="0"/>
                  </a:lnTo>
                  <a:lnTo>
                    <a:pt x="0" y="0"/>
                  </a:lnTo>
                  <a:lnTo>
                    <a:pt x="0" y="70671"/>
                  </a:lnTo>
                  <a:close/>
                </a:path>
              </a:pathLst>
            </a:custGeom>
            <a:ln w="11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82569" y="3167504"/>
            <a:ext cx="836294" cy="574675"/>
            <a:chOff x="6082569" y="3167504"/>
            <a:chExt cx="836294" cy="574675"/>
          </a:xfrm>
        </p:grpSpPr>
        <p:sp>
          <p:nvSpPr>
            <p:cNvPr id="16" name="object 16"/>
            <p:cNvSpPr/>
            <p:nvPr/>
          </p:nvSpPr>
          <p:spPr>
            <a:xfrm>
              <a:off x="6082569" y="3398688"/>
              <a:ext cx="836294" cy="71120"/>
            </a:xfrm>
            <a:custGeom>
              <a:avLst/>
              <a:gdLst/>
              <a:ahLst/>
              <a:cxnLst/>
              <a:rect l="l" t="t" r="r" b="b"/>
              <a:pathLst>
                <a:path w="836295" h="71120">
                  <a:moveTo>
                    <a:pt x="765164" y="0"/>
                  </a:moveTo>
                  <a:lnTo>
                    <a:pt x="765164" y="70671"/>
                  </a:lnTo>
                  <a:lnTo>
                    <a:pt x="824023" y="41225"/>
                  </a:lnTo>
                  <a:lnTo>
                    <a:pt x="776936" y="41225"/>
                  </a:lnTo>
                  <a:lnTo>
                    <a:pt x="776936" y="29446"/>
                  </a:lnTo>
                  <a:lnTo>
                    <a:pt x="824023" y="29446"/>
                  </a:lnTo>
                  <a:lnTo>
                    <a:pt x="765164" y="0"/>
                  </a:lnTo>
                  <a:close/>
                </a:path>
                <a:path w="836295" h="71120">
                  <a:moveTo>
                    <a:pt x="765164" y="29446"/>
                  </a:moveTo>
                  <a:lnTo>
                    <a:pt x="0" y="29446"/>
                  </a:lnTo>
                  <a:lnTo>
                    <a:pt x="0" y="41225"/>
                  </a:lnTo>
                  <a:lnTo>
                    <a:pt x="765164" y="41225"/>
                  </a:lnTo>
                  <a:lnTo>
                    <a:pt x="765164" y="29446"/>
                  </a:lnTo>
                  <a:close/>
                </a:path>
                <a:path w="836295" h="71120">
                  <a:moveTo>
                    <a:pt x="824023" y="29446"/>
                  </a:moveTo>
                  <a:lnTo>
                    <a:pt x="776936" y="29446"/>
                  </a:lnTo>
                  <a:lnTo>
                    <a:pt x="776936" y="41225"/>
                  </a:lnTo>
                  <a:lnTo>
                    <a:pt x="824023" y="41225"/>
                  </a:lnTo>
                  <a:lnTo>
                    <a:pt x="835794" y="35335"/>
                  </a:lnTo>
                  <a:lnTo>
                    <a:pt x="824023" y="29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910948" y="3171949"/>
              <a:ext cx="0" cy="565785"/>
            </a:xfrm>
            <a:custGeom>
              <a:avLst/>
              <a:gdLst/>
              <a:ahLst/>
              <a:cxnLst/>
              <a:rect l="l" t="t" r="r" b="b"/>
              <a:pathLst>
                <a:path h="565785">
                  <a:moveTo>
                    <a:pt x="0" y="0"/>
                  </a:moveTo>
                  <a:lnTo>
                    <a:pt x="0" y="565375"/>
                  </a:lnTo>
                </a:path>
              </a:pathLst>
            </a:custGeom>
            <a:ln w="88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082569" y="3398688"/>
              <a:ext cx="836294" cy="71120"/>
            </a:xfrm>
            <a:custGeom>
              <a:avLst/>
              <a:gdLst/>
              <a:ahLst/>
              <a:cxnLst/>
              <a:rect l="l" t="t" r="r" b="b"/>
              <a:pathLst>
                <a:path w="836295" h="71120">
                  <a:moveTo>
                    <a:pt x="765164" y="0"/>
                  </a:moveTo>
                  <a:lnTo>
                    <a:pt x="765164" y="70671"/>
                  </a:lnTo>
                  <a:lnTo>
                    <a:pt x="824023" y="41225"/>
                  </a:lnTo>
                  <a:lnTo>
                    <a:pt x="776936" y="41225"/>
                  </a:lnTo>
                  <a:lnTo>
                    <a:pt x="776936" y="29446"/>
                  </a:lnTo>
                  <a:lnTo>
                    <a:pt x="824023" y="29446"/>
                  </a:lnTo>
                  <a:lnTo>
                    <a:pt x="765164" y="0"/>
                  </a:lnTo>
                  <a:close/>
                </a:path>
                <a:path w="836295" h="71120">
                  <a:moveTo>
                    <a:pt x="765164" y="29446"/>
                  </a:moveTo>
                  <a:lnTo>
                    <a:pt x="0" y="29446"/>
                  </a:lnTo>
                  <a:lnTo>
                    <a:pt x="0" y="41225"/>
                  </a:lnTo>
                  <a:lnTo>
                    <a:pt x="765164" y="41225"/>
                  </a:lnTo>
                  <a:lnTo>
                    <a:pt x="765164" y="29446"/>
                  </a:lnTo>
                  <a:close/>
                </a:path>
                <a:path w="836295" h="71120">
                  <a:moveTo>
                    <a:pt x="824023" y="29446"/>
                  </a:moveTo>
                  <a:lnTo>
                    <a:pt x="776936" y="29446"/>
                  </a:lnTo>
                  <a:lnTo>
                    <a:pt x="776936" y="41225"/>
                  </a:lnTo>
                  <a:lnTo>
                    <a:pt x="824023" y="41225"/>
                  </a:lnTo>
                  <a:lnTo>
                    <a:pt x="835794" y="35335"/>
                  </a:lnTo>
                  <a:lnTo>
                    <a:pt x="824023" y="29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645883" y="4452735"/>
            <a:ext cx="5440680" cy="401320"/>
            <a:chOff x="1645883" y="4452735"/>
            <a:chExt cx="5440680" cy="401320"/>
          </a:xfrm>
        </p:grpSpPr>
        <p:sp>
          <p:nvSpPr>
            <p:cNvPr id="20" name="object 20"/>
            <p:cNvSpPr/>
            <p:nvPr/>
          </p:nvSpPr>
          <p:spPr>
            <a:xfrm>
              <a:off x="1651915" y="4470546"/>
              <a:ext cx="318135" cy="353695"/>
            </a:xfrm>
            <a:custGeom>
              <a:avLst/>
              <a:gdLst/>
              <a:ahLst/>
              <a:cxnLst/>
              <a:rect l="l" t="t" r="r" b="b"/>
              <a:pathLst>
                <a:path w="318135" h="353695">
                  <a:moveTo>
                    <a:pt x="0" y="353359"/>
                  </a:moveTo>
                  <a:lnTo>
                    <a:pt x="317837" y="353359"/>
                  </a:lnTo>
                  <a:lnTo>
                    <a:pt x="317837" y="0"/>
                  </a:lnTo>
                  <a:lnTo>
                    <a:pt x="0" y="0"/>
                  </a:lnTo>
                  <a:lnTo>
                    <a:pt x="0" y="353359"/>
                  </a:lnTo>
                  <a:close/>
                </a:path>
              </a:pathLst>
            </a:custGeom>
            <a:ln w="11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678" y="4759123"/>
              <a:ext cx="294293" cy="824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60678" y="4759123"/>
              <a:ext cx="294640" cy="82550"/>
            </a:xfrm>
            <a:custGeom>
              <a:avLst/>
              <a:gdLst/>
              <a:ahLst/>
              <a:cxnLst/>
              <a:rect l="l" t="t" r="r" b="b"/>
              <a:pathLst>
                <a:path w="294640" h="82550">
                  <a:moveTo>
                    <a:pt x="0" y="82450"/>
                  </a:moveTo>
                  <a:lnTo>
                    <a:pt x="294293" y="82450"/>
                  </a:lnTo>
                  <a:lnTo>
                    <a:pt x="294293" y="0"/>
                  </a:lnTo>
                  <a:lnTo>
                    <a:pt x="0" y="0"/>
                  </a:lnTo>
                  <a:lnTo>
                    <a:pt x="0" y="82450"/>
                  </a:lnTo>
                  <a:close/>
                </a:path>
              </a:pathLst>
            </a:custGeom>
            <a:ln w="11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4612" y="4765012"/>
              <a:ext cx="223663" cy="706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762388" y="4458767"/>
              <a:ext cx="318135" cy="389255"/>
            </a:xfrm>
            <a:custGeom>
              <a:avLst/>
              <a:gdLst/>
              <a:ahLst/>
              <a:cxnLst/>
              <a:rect l="l" t="t" r="r" b="b"/>
              <a:pathLst>
                <a:path w="318134" h="389254">
                  <a:moveTo>
                    <a:pt x="0" y="388695"/>
                  </a:moveTo>
                  <a:lnTo>
                    <a:pt x="317837" y="388695"/>
                  </a:lnTo>
                  <a:lnTo>
                    <a:pt x="317837" y="0"/>
                  </a:lnTo>
                  <a:lnTo>
                    <a:pt x="0" y="0"/>
                  </a:lnTo>
                  <a:lnTo>
                    <a:pt x="0" y="388695"/>
                  </a:lnTo>
                  <a:close/>
                </a:path>
              </a:pathLst>
            </a:custGeom>
            <a:ln w="11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964" y="4582443"/>
              <a:ext cx="223663" cy="7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1524" y="4579498"/>
              <a:ext cx="4489395" cy="1001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981524" y="4579498"/>
              <a:ext cx="4489450" cy="100330"/>
            </a:xfrm>
            <a:custGeom>
              <a:avLst/>
              <a:gdLst/>
              <a:ahLst/>
              <a:cxnLst/>
              <a:rect l="l" t="t" r="r" b="b"/>
              <a:pathLst>
                <a:path w="4489450" h="100329">
                  <a:moveTo>
                    <a:pt x="0" y="100118"/>
                  </a:moveTo>
                  <a:lnTo>
                    <a:pt x="4489395" y="100118"/>
                  </a:lnTo>
                  <a:lnTo>
                    <a:pt x="4489395" y="0"/>
                  </a:lnTo>
                  <a:lnTo>
                    <a:pt x="0" y="0"/>
                  </a:lnTo>
                  <a:lnTo>
                    <a:pt x="0" y="100118"/>
                  </a:lnTo>
                  <a:close/>
                </a:path>
              </a:pathLst>
            </a:custGeom>
            <a:ln w="11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651915" y="4470546"/>
              <a:ext cx="318135" cy="353695"/>
            </a:xfrm>
            <a:custGeom>
              <a:avLst/>
              <a:gdLst/>
              <a:ahLst/>
              <a:cxnLst/>
              <a:rect l="l" t="t" r="r" b="b"/>
              <a:pathLst>
                <a:path w="318135" h="353695">
                  <a:moveTo>
                    <a:pt x="0" y="353359"/>
                  </a:moveTo>
                  <a:lnTo>
                    <a:pt x="317837" y="353359"/>
                  </a:lnTo>
                  <a:lnTo>
                    <a:pt x="317837" y="0"/>
                  </a:lnTo>
                  <a:lnTo>
                    <a:pt x="0" y="0"/>
                  </a:lnTo>
                  <a:lnTo>
                    <a:pt x="0" y="353359"/>
                  </a:lnTo>
                  <a:close/>
                </a:path>
              </a:pathLst>
            </a:custGeom>
            <a:ln w="11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642940" y="5243412"/>
            <a:ext cx="5013960" cy="367030"/>
            <a:chOff x="1642940" y="5243412"/>
            <a:chExt cx="5013960" cy="36703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1134" y="5512992"/>
              <a:ext cx="1749636" cy="912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48972" y="5249445"/>
              <a:ext cx="2412365" cy="354965"/>
            </a:xfrm>
            <a:custGeom>
              <a:avLst/>
              <a:gdLst/>
              <a:ahLst/>
              <a:cxnLst/>
              <a:rect l="l" t="t" r="r" b="b"/>
              <a:pathLst>
                <a:path w="2412365" h="354964">
                  <a:moveTo>
                    <a:pt x="662161" y="354831"/>
                  </a:moveTo>
                  <a:lnTo>
                    <a:pt x="2411797" y="354831"/>
                  </a:lnTo>
                  <a:lnTo>
                    <a:pt x="2411797" y="263547"/>
                  </a:lnTo>
                  <a:lnTo>
                    <a:pt x="662161" y="263547"/>
                  </a:lnTo>
                  <a:lnTo>
                    <a:pt x="662161" y="354831"/>
                  </a:lnTo>
                  <a:close/>
                </a:path>
                <a:path w="2412365" h="354964">
                  <a:moveTo>
                    <a:pt x="0" y="353359"/>
                  </a:moveTo>
                  <a:lnTo>
                    <a:pt x="317837" y="353359"/>
                  </a:lnTo>
                  <a:lnTo>
                    <a:pt x="317837" y="0"/>
                  </a:lnTo>
                  <a:lnTo>
                    <a:pt x="0" y="0"/>
                  </a:lnTo>
                  <a:lnTo>
                    <a:pt x="0" y="353359"/>
                  </a:lnTo>
                  <a:close/>
                </a:path>
              </a:pathLst>
            </a:custGeom>
            <a:ln w="117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3867" y="5355452"/>
              <a:ext cx="4437952" cy="10011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963867" y="5355452"/>
              <a:ext cx="4438015" cy="100330"/>
            </a:xfrm>
            <a:custGeom>
              <a:avLst/>
              <a:gdLst/>
              <a:ahLst/>
              <a:cxnLst/>
              <a:rect l="l" t="t" r="r" b="b"/>
              <a:pathLst>
                <a:path w="4438015" h="100329">
                  <a:moveTo>
                    <a:pt x="0" y="100118"/>
                  </a:moveTo>
                  <a:lnTo>
                    <a:pt x="4437952" y="100118"/>
                  </a:lnTo>
                  <a:lnTo>
                    <a:pt x="4437952" y="0"/>
                  </a:lnTo>
                  <a:lnTo>
                    <a:pt x="0" y="0"/>
                  </a:lnTo>
                  <a:lnTo>
                    <a:pt x="0" y="100118"/>
                  </a:lnTo>
                  <a:close/>
                </a:path>
              </a:pathLst>
            </a:custGeom>
            <a:ln w="11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3927" y="5520353"/>
              <a:ext cx="223663" cy="7067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2779" y="5373120"/>
              <a:ext cx="223663" cy="706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1134" y="5512992"/>
              <a:ext cx="1749636" cy="9128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648972" y="5249445"/>
              <a:ext cx="2412365" cy="354965"/>
            </a:xfrm>
            <a:custGeom>
              <a:avLst/>
              <a:gdLst/>
              <a:ahLst/>
              <a:cxnLst/>
              <a:rect l="l" t="t" r="r" b="b"/>
              <a:pathLst>
                <a:path w="2412365" h="354964">
                  <a:moveTo>
                    <a:pt x="662161" y="354831"/>
                  </a:moveTo>
                  <a:lnTo>
                    <a:pt x="2411797" y="354831"/>
                  </a:lnTo>
                  <a:lnTo>
                    <a:pt x="2411797" y="263547"/>
                  </a:lnTo>
                  <a:lnTo>
                    <a:pt x="662161" y="263547"/>
                  </a:lnTo>
                  <a:lnTo>
                    <a:pt x="662161" y="354831"/>
                  </a:lnTo>
                  <a:close/>
                </a:path>
                <a:path w="2412365" h="354964">
                  <a:moveTo>
                    <a:pt x="0" y="353359"/>
                  </a:moveTo>
                  <a:lnTo>
                    <a:pt x="317837" y="353359"/>
                  </a:lnTo>
                  <a:lnTo>
                    <a:pt x="317837" y="0"/>
                  </a:lnTo>
                  <a:lnTo>
                    <a:pt x="0" y="0"/>
                  </a:lnTo>
                  <a:lnTo>
                    <a:pt x="0" y="353359"/>
                  </a:lnTo>
                  <a:close/>
                </a:path>
              </a:pathLst>
            </a:custGeom>
            <a:ln w="117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3867" y="5355452"/>
              <a:ext cx="4437952" cy="10011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63867" y="5355452"/>
              <a:ext cx="4438015" cy="100330"/>
            </a:xfrm>
            <a:custGeom>
              <a:avLst/>
              <a:gdLst/>
              <a:ahLst/>
              <a:cxnLst/>
              <a:rect l="l" t="t" r="r" b="b"/>
              <a:pathLst>
                <a:path w="4438015" h="100329">
                  <a:moveTo>
                    <a:pt x="0" y="100118"/>
                  </a:moveTo>
                  <a:lnTo>
                    <a:pt x="4437952" y="100118"/>
                  </a:lnTo>
                  <a:lnTo>
                    <a:pt x="4437952" y="0"/>
                  </a:lnTo>
                  <a:lnTo>
                    <a:pt x="0" y="0"/>
                  </a:lnTo>
                  <a:lnTo>
                    <a:pt x="0" y="100118"/>
                  </a:lnTo>
                  <a:close/>
                </a:path>
              </a:pathLst>
            </a:custGeom>
            <a:ln w="11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51858" y="3630231"/>
            <a:ext cx="1005840" cy="535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1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65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transmits </a:t>
            </a: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at</a:t>
            </a:r>
            <a:r>
              <a:rPr kumimoji="0" sz="165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650" b="0" i="1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65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0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93001" y="3117977"/>
            <a:ext cx="1992630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" marR="0" lvl="0" indent="0" defTabSz="914400" eaLnBrk="1" fontAlgn="auto" latinLnBrk="0" hangingPunct="1">
              <a:lnSpc>
                <a:spcPts val="219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Distance</a:t>
            </a:r>
            <a:r>
              <a:rPr kumimoji="0" sz="185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</a:t>
            </a:r>
            <a:r>
              <a:rPr kumimoji="0" sz="1850" b="0" i="1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meters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100" marR="0" lvl="0" indent="0" defTabSz="914400" eaLnBrk="1" fontAlgn="auto" latinLnBrk="0" hangingPunct="1">
              <a:lnSpc>
                <a:spcPts val="23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800" b="0" i="1" u="none" strike="noStrike" kern="0" cap="none" spc="0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r>
              <a:rPr kumimoji="0" sz="1800" b="0" i="1" u="none" strike="noStrike" kern="0" cap="none" spc="232" normalizeH="0" baseline="-2083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50" b="0" i="1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</a:t>
            </a:r>
            <a:r>
              <a:rPr kumimoji="0" sz="1850" b="0" i="1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/</a:t>
            </a:r>
            <a:r>
              <a:rPr kumimoji="0" sz="185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9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ans Condensed"/>
                <a:cs typeface="DejaVu Sans Condensed"/>
              </a:rPr>
              <a:t>ν</a:t>
            </a:r>
            <a:r>
              <a:rPr kumimoji="0" sz="1950" b="0" i="1" u="none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ans Condensed"/>
                <a:cs typeface="DejaVu Sans Condensed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seconds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04784" y="3757440"/>
            <a:ext cx="19494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46144" y="3716712"/>
            <a:ext cx="318135" cy="389255"/>
          </a:xfrm>
          <a:prstGeom prst="rect">
            <a:avLst/>
          </a:prstGeom>
          <a:ln w="11774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83820" marR="0" lvl="0" indent="0" defTabSz="91440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794648" y="3176425"/>
            <a:ext cx="596265" cy="754380"/>
            <a:chOff x="1794648" y="3176425"/>
            <a:chExt cx="596265" cy="754380"/>
          </a:xfrm>
        </p:grpSpPr>
        <p:sp>
          <p:nvSpPr>
            <p:cNvPr id="45" name="object 45"/>
            <p:cNvSpPr/>
            <p:nvPr/>
          </p:nvSpPr>
          <p:spPr>
            <a:xfrm>
              <a:off x="2166930" y="3859587"/>
              <a:ext cx="224154" cy="71120"/>
            </a:xfrm>
            <a:custGeom>
              <a:avLst/>
              <a:gdLst/>
              <a:ahLst/>
              <a:cxnLst/>
              <a:rect l="l" t="t" r="r" b="b"/>
              <a:pathLst>
                <a:path w="224155" h="71120">
                  <a:moveTo>
                    <a:pt x="153032" y="0"/>
                  </a:moveTo>
                  <a:lnTo>
                    <a:pt x="153032" y="70671"/>
                  </a:lnTo>
                  <a:lnTo>
                    <a:pt x="211891" y="41225"/>
                  </a:lnTo>
                  <a:lnTo>
                    <a:pt x="164804" y="41225"/>
                  </a:lnTo>
                  <a:lnTo>
                    <a:pt x="164804" y="29446"/>
                  </a:lnTo>
                  <a:lnTo>
                    <a:pt x="211891" y="29446"/>
                  </a:lnTo>
                  <a:lnTo>
                    <a:pt x="153032" y="0"/>
                  </a:lnTo>
                  <a:close/>
                </a:path>
                <a:path w="224155" h="71120">
                  <a:moveTo>
                    <a:pt x="153032" y="29446"/>
                  </a:moveTo>
                  <a:lnTo>
                    <a:pt x="0" y="29446"/>
                  </a:lnTo>
                  <a:lnTo>
                    <a:pt x="0" y="41225"/>
                  </a:lnTo>
                  <a:lnTo>
                    <a:pt x="153032" y="41225"/>
                  </a:lnTo>
                  <a:lnTo>
                    <a:pt x="153032" y="29446"/>
                  </a:lnTo>
                  <a:close/>
                </a:path>
                <a:path w="224155" h="71120">
                  <a:moveTo>
                    <a:pt x="211891" y="29446"/>
                  </a:moveTo>
                  <a:lnTo>
                    <a:pt x="164804" y="29446"/>
                  </a:lnTo>
                  <a:lnTo>
                    <a:pt x="164804" y="41225"/>
                  </a:lnTo>
                  <a:lnTo>
                    <a:pt x="211891" y="41225"/>
                  </a:lnTo>
                  <a:lnTo>
                    <a:pt x="223663" y="35335"/>
                  </a:lnTo>
                  <a:lnTo>
                    <a:pt x="211891" y="29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799062" y="3176425"/>
              <a:ext cx="0" cy="565785"/>
            </a:xfrm>
            <a:custGeom>
              <a:avLst/>
              <a:gdLst/>
              <a:ahLst/>
              <a:cxnLst/>
              <a:rect l="l" t="t" r="r" b="b"/>
              <a:pathLst>
                <a:path h="565785">
                  <a:moveTo>
                    <a:pt x="0" y="0"/>
                  </a:moveTo>
                  <a:lnTo>
                    <a:pt x="0" y="565375"/>
                  </a:lnTo>
                </a:path>
              </a:pathLst>
            </a:custGeom>
            <a:ln w="88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179267" y="4111035"/>
            <a:ext cx="1449705" cy="13049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30480" lvl="0" indent="0" defTabSz="914400" eaLnBrk="1" fontAlgn="auto" latinLnBrk="0" hangingPunct="1">
              <a:lnSpc>
                <a:spcPct val="1018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</a:t>
            </a:r>
            <a:r>
              <a:rPr kumimoji="0" sz="165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transmits </a:t>
            </a: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before</a:t>
            </a:r>
            <a:r>
              <a:rPr kumimoji="0" sz="1650" b="0" i="0" u="none" strike="noStrike" kern="0" cap="none" spc="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650" b="0" i="1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65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1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650" b="0" i="1" u="none" strike="noStrike" kern="0" cap="none" spc="-30" normalizeH="0" baseline="-2272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 </a:t>
            </a: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and</a:t>
            </a:r>
            <a:r>
              <a:rPr kumimoji="0" sz="165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detects </a:t>
            </a: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collision</a:t>
            </a:r>
            <a:r>
              <a:rPr kumimoji="0" sz="165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shortly thereafter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21735" y="4479118"/>
            <a:ext cx="19494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154613" y="4452735"/>
            <a:ext cx="932180" cy="401320"/>
            <a:chOff x="6154613" y="4452735"/>
            <a:chExt cx="932180" cy="401320"/>
          </a:xfrm>
        </p:grpSpPr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678" y="4759123"/>
              <a:ext cx="294293" cy="8245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460678" y="4759123"/>
              <a:ext cx="294640" cy="82550"/>
            </a:xfrm>
            <a:custGeom>
              <a:avLst/>
              <a:gdLst/>
              <a:ahLst/>
              <a:cxnLst/>
              <a:rect l="l" t="t" r="r" b="b"/>
              <a:pathLst>
                <a:path w="294640" h="82550">
                  <a:moveTo>
                    <a:pt x="0" y="82450"/>
                  </a:moveTo>
                  <a:lnTo>
                    <a:pt x="294293" y="82450"/>
                  </a:lnTo>
                  <a:lnTo>
                    <a:pt x="294293" y="0"/>
                  </a:lnTo>
                  <a:lnTo>
                    <a:pt x="0" y="0"/>
                  </a:lnTo>
                  <a:lnTo>
                    <a:pt x="0" y="82450"/>
                  </a:lnTo>
                  <a:close/>
                </a:path>
              </a:pathLst>
            </a:custGeom>
            <a:ln w="11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4613" y="4765012"/>
              <a:ext cx="223663" cy="7067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678" y="4759123"/>
              <a:ext cx="294293" cy="824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460678" y="4759123"/>
              <a:ext cx="294640" cy="82550"/>
            </a:xfrm>
            <a:custGeom>
              <a:avLst/>
              <a:gdLst/>
              <a:ahLst/>
              <a:cxnLst/>
              <a:rect l="l" t="t" r="r" b="b"/>
              <a:pathLst>
                <a:path w="294640" h="82550">
                  <a:moveTo>
                    <a:pt x="0" y="82450"/>
                  </a:moveTo>
                  <a:lnTo>
                    <a:pt x="294293" y="82450"/>
                  </a:lnTo>
                  <a:lnTo>
                    <a:pt x="294293" y="0"/>
                  </a:lnTo>
                  <a:lnTo>
                    <a:pt x="0" y="0"/>
                  </a:lnTo>
                  <a:lnTo>
                    <a:pt x="0" y="82450"/>
                  </a:lnTo>
                  <a:close/>
                </a:path>
              </a:pathLst>
            </a:custGeom>
            <a:ln w="11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4613" y="4765012"/>
              <a:ext cx="223663" cy="7067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762388" y="4458767"/>
              <a:ext cx="318135" cy="389255"/>
            </a:xfrm>
            <a:custGeom>
              <a:avLst/>
              <a:gdLst/>
              <a:ahLst/>
              <a:cxnLst/>
              <a:rect l="l" t="t" r="r" b="b"/>
              <a:pathLst>
                <a:path w="318134" h="389254">
                  <a:moveTo>
                    <a:pt x="0" y="388695"/>
                  </a:moveTo>
                  <a:lnTo>
                    <a:pt x="317837" y="388695"/>
                  </a:lnTo>
                  <a:lnTo>
                    <a:pt x="317837" y="0"/>
                  </a:lnTo>
                  <a:lnTo>
                    <a:pt x="0" y="0"/>
                  </a:lnTo>
                  <a:lnTo>
                    <a:pt x="0" y="388695"/>
                  </a:lnTo>
                  <a:close/>
                </a:path>
              </a:pathLst>
            </a:custGeom>
            <a:ln w="11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771985" y="4479118"/>
            <a:ext cx="30289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975635" y="4573609"/>
            <a:ext cx="4694555" cy="112395"/>
            <a:chOff x="1975635" y="4573609"/>
            <a:chExt cx="4694555" cy="112395"/>
          </a:xfrm>
        </p:grpSpPr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964" y="4582443"/>
              <a:ext cx="223663" cy="7067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1524" y="4579498"/>
              <a:ext cx="4489395" cy="10011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981524" y="4579498"/>
              <a:ext cx="4489450" cy="100330"/>
            </a:xfrm>
            <a:custGeom>
              <a:avLst/>
              <a:gdLst/>
              <a:ahLst/>
              <a:cxnLst/>
              <a:rect l="l" t="t" r="r" b="b"/>
              <a:pathLst>
                <a:path w="4489450" h="100329">
                  <a:moveTo>
                    <a:pt x="0" y="100118"/>
                  </a:moveTo>
                  <a:lnTo>
                    <a:pt x="4489395" y="100118"/>
                  </a:lnTo>
                  <a:lnTo>
                    <a:pt x="4489395" y="0"/>
                  </a:lnTo>
                  <a:lnTo>
                    <a:pt x="0" y="0"/>
                  </a:lnTo>
                  <a:lnTo>
                    <a:pt x="0" y="100118"/>
                  </a:lnTo>
                  <a:close/>
                </a:path>
              </a:pathLst>
            </a:custGeom>
            <a:ln w="11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718910" y="5259866"/>
            <a:ext cx="19494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063927" y="5373120"/>
            <a:ext cx="4592955" cy="218440"/>
            <a:chOff x="2063927" y="5373120"/>
            <a:chExt cx="4592955" cy="218440"/>
          </a:xfrm>
        </p:grpSpPr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3927" y="5520353"/>
              <a:ext cx="223663" cy="7067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2779" y="5373120"/>
              <a:ext cx="223663" cy="70671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6750616" y="5250917"/>
            <a:ext cx="318135" cy="389255"/>
          </a:xfrm>
          <a:prstGeom prst="rect">
            <a:avLst/>
          </a:prstGeom>
          <a:ln w="11774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79375" marR="0" lvl="0" indent="0" defTabSz="914400" eaLnBrk="1" fontAlgn="auto" latinLnBrk="0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3856" y="5002338"/>
            <a:ext cx="1013460" cy="7924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30480" lvl="0" indent="0" defTabSz="914400" eaLnBrk="1" fontAlgn="auto" latinLnBrk="0" hangingPunct="1">
              <a:lnSpc>
                <a:spcPct val="1018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65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detects </a:t>
            </a: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collision</a:t>
            </a:r>
            <a:r>
              <a:rPr kumimoji="0" sz="165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at </a:t>
            </a:r>
            <a:r>
              <a:rPr kumimoji="0" sz="165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650" b="0" i="1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 2</a:t>
            </a:r>
            <a:r>
              <a:rPr kumimoji="0" sz="165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5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1650" b="0" i="1" u="none" strike="noStrike" kern="0" cap="none" spc="-15" normalizeH="0" baseline="-2272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</a:t>
            </a:r>
            <a:endParaRPr kumimoji="0" sz="1650" b="0" i="0" u="none" strike="noStrike" kern="0" cap="none" spc="0" normalizeH="0" baseline="-22727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910947" y="3171949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5">
                <a:moveTo>
                  <a:pt x="0" y="0"/>
                </a:moveTo>
                <a:lnTo>
                  <a:pt x="0" y="565375"/>
                </a:lnTo>
              </a:path>
            </a:pathLst>
          </a:custGeom>
          <a:ln w="8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01267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CSMA</a:t>
            </a:r>
            <a:r>
              <a:rPr spc="-25" dirty="0"/>
              <a:t> </a:t>
            </a:r>
            <a:r>
              <a:rPr spc="-50" dirty="0"/>
              <a:t>with</a:t>
            </a:r>
            <a:r>
              <a:rPr spc="-160" dirty="0"/>
              <a:t> </a:t>
            </a:r>
            <a:r>
              <a:rPr spc="-100" dirty="0"/>
              <a:t>Collision</a:t>
            </a:r>
            <a:r>
              <a:rPr spc="-110" dirty="0"/>
              <a:t> </a:t>
            </a:r>
            <a:r>
              <a:rPr spc="-10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7759"/>
            <a:ext cx="806577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Although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CSMA/CD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avoids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once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seized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channel;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collisions still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occurs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during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contention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period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Contention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period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become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large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(fibre)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0398" y="3546199"/>
            <a:ext cx="6768977" cy="19898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214449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04419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Token</a:t>
            </a:r>
            <a:r>
              <a:rPr spc="-240" dirty="0"/>
              <a:t> </a:t>
            </a:r>
            <a:r>
              <a:rPr spc="-85" dirty="0"/>
              <a:t>Passing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/>
              <a:t>Some</a:t>
            </a:r>
            <a:r>
              <a:rPr sz="1800" spc="-15" dirty="0"/>
              <a:t> </a:t>
            </a:r>
            <a:r>
              <a:rPr sz="1800" dirty="0"/>
              <a:t>MAC protocols</a:t>
            </a:r>
            <a:r>
              <a:rPr sz="1800" spc="10" dirty="0"/>
              <a:t> </a:t>
            </a:r>
            <a:r>
              <a:rPr sz="1800" dirty="0"/>
              <a:t>rely</a:t>
            </a:r>
            <a:r>
              <a:rPr sz="1800" spc="5" dirty="0"/>
              <a:t> </a:t>
            </a:r>
            <a:r>
              <a:rPr sz="1800" dirty="0"/>
              <a:t>on </a:t>
            </a:r>
            <a:r>
              <a:rPr sz="1800" spc="-10" dirty="0"/>
              <a:t>token.</a:t>
            </a:r>
            <a:endParaRPr sz="1800"/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/>
              <a:t>The</a:t>
            </a:r>
            <a:r>
              <a:rPr sz="1800" spc="-30" dirty="0"/>
              <a:t> </a:t>
            </a:r>
            <a:r>
              <a:rPr sz="1800" dirty="0"/>
              <a:t>token</a:t>
            </a:r>
            <a:r>
              <a:rPr sz="1800" spc="-10" dirty="0"/>
              <a:t> </a:t>
            </a:r>
            <a:r>
              <a:rPr sz="1800" dirty="0"/>
              <a:t>represents</a:t>
            </a:r>
            <a:r>
              <a:rPr sz="1800" spc="5" dirty="0"/>
              <a:t> </a:t>
            </a:r>
            <a:r>
              <a:rPr sz="1800" dirty="0"/>
              <a:t>permission</a:t>
            </a:r>
            <a:r>
              <a:rPr sz="1800" spc="10" dirty="0"/>
              <a:t> </a:t>
            </a:r>
            <a:r>
              <a:rPr sz="1800" dirty="0"/>
              <a:t>to</a:t>
            </a:r>
            <a:r>
              <a:rPr sz="1800" spc="-15" dirty="0"/>
              <a:t> </a:t>
            </a:r>
            <a:r>
              <a:rPr sz="1800" spc="-20" dirty="0"/>
              <a:t>send</a:t>
            </a:r>
            <a:endParaRPr sz="1800"/>
          </a:p>
          <a:p>
            <a:pPr marL="355600" marR="508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/>
              <a:t>If</a:t>
            </a:r>
            <a:r>
              <a:rPr sz="1800" spc="-20" dirty="0"/>
              <a:t> </a:t>
            </a:r>
            <a:r>
              <a:rPr sz="1800" dirty="0"/>
              <a:t>a</a:t>
            </a:r>
            <a:r>
              <a:rPr sz="1800" spc="-10" dirty="0"/>
              <a:t> </a:t>
            </a:r>
            <a:r>
              <a:rPr sz="1800" dirty="0"/>
              <a:t>station</a:t>
            </a:r>
            <a:r>
              <a:rPr sz="1800" spc="-15" dirty="0"/>
              <a:t> </a:t>
            </a:r>
            <a:r>
              <a:rPr sz="1800" dirty="0"/>
              <a:t>has</a:t>
            </a:r>
            <a:r>
              <a:rPr sz="1800" spc="-5" dirty="0"/>
              <a:t> </a:t>
            </a:r>
            <a:r>
              <a:rPr sz="1800" dirty="0"/>
              <a:t>a</a:t>
            </a:r>
            <a:r>
              <a:rPr sz="1800" spc="-10" dirty="0"/>
              <a:t> </a:t>
            </a:r>
            <a:r>
              <a:rPr sz="1800" dirty="0"/>
              <a:t>frame</a:t>
            </a:r>
            <a:r>
              <a:rPr sz="1800" spc="-10" dirty="0"/>
              <a:t> </a:t>
            </a:r>
            <a:r>
              <a:rPr sz="1800" dirty="0"/>
              <a:t>queued</a:t>
            </a:r>
            <a:r>
              <a:rPr sz="1800" spc="-5" dirty="0"/>
              <a:t> </a:t>
            </a:r>
            <a:r>
              <a:rPr sz="1800" dirty="0"/>
              <a:t>for</a:t>
            </a:r>
            <a:r>
              <a:rPr sz="1800" spc="-10" dirty="0"/>
              <a:t> </a:t>
            </a:r>
            <a:r>
              <a:rPr sz="1800" dirty="0"/>
              <a:t>transmission when</a:t>
            </a:r>
            <a:r>
              <a:rPr sz="1800" spc="30" dirty="0"/>
              <a:t> </a:t>
            </a:r>
            <a:r>
              <a:rPr sz="1800" dirty="0"/>
              <a:t>it</a:t>
            </a:r>
            <a:r>
              <a:rPr sz="1800" spc="-5" dirty="0"/>
              <a:t> </a:t>
            </a:r>
            <a:r>
              <a:rPr sz="1800" dirty="0"/>
              <a:t>receives the</a:t>
            </a:r>
            <a:r>
              <a:rPr sz="1800" spc="-10" dirty="0"/>
              <a:t> token, </a:t>
            </a:r>
            <a:r>
              <a:rPr sz="1800" dirty="0"/>
              <a:t>it</a:t>
            </a:r>
            <a:r>
              <a:rPr sz="1800" spc="-5" dirty="0"/>
              <a:t> </a:t>
            </a:r>
            <a:r>
              <a:rPr sz="1800" dirty="0"/>
              <a:t>can</a:t>
            </a:r>
            <a:r>
              <a:rPr sz="1800" spc="-10" dirty="0"/>
              <a:t> </a:t>
            </a:r>
            <a:r>
              <a:rPr sz="1800" dirty="0"/>
              <a:t>send that</a:t>
            </a:r>
            <a:r>
              <a:rPr sz="1800" spc="-10" dirty="0"/>
              <a:t> </a:t>
            </a:r>
            <a:r>
              <a:rPr sz="1800" dirty="0"/>
              <a:t>frame before</a:t>
            </a:r>
            <a:r>
              <a:rPr sz="1800" spc="5" dirty="0"/>
              <a:t> </a:t>
            </a:r>
            <a:r>
              <a:rPr sz="1800" dirty="0"/>
              <a:t>it passes</a:t>
            </a:r>
            <a:r>
              <a:rPr sz="1800" spc="-10" dirty="0"/>
              <a:t> </a:t>
            </a:r>
            <a:r>
              <a:rPr sz="1800" dirty="0"/>
              <a:t>the</a:t>
            </a:r>
            <a:r>
              <a:rPr sz="1800" spc="-5" dirty="0"/>
              <a:t> </a:t>
            </a:r>
            <a:r>
              <a:rPr sz="1800" dirty="0"/>
              <a:t>token to</a:t>
            </a:r>
            <a:r>
              <a:rPr sz="1800" spc="-15" dirty="0"/>
              <a:t> </a:t>
            </a:r>
            <a:r>
              <a:rPr sz="1800" dirty="0"/>
              <a:t>the</a:t>
            </a:r>
            <a:r>
              <a:rPr sz="1800" spc="-10" dirty="0"/>
              <a:t> </a:t>
            </a:r>
            <a:r>
              <a:rPr sz="1800" dirty="0"/>
              <a:t>next</a:t>
            </a:r>
            <a:r>
              <a:rPr sz="1800" spc="15" dirty="0"/>
              <a:t> </a:t>
            </a:r>
            <a:r>
              <a:rPr sz="1800" spc="-10" dirty="0"/>
              <a:t>station.</a:t>
            </a:r>
            <a:endParaRPr sz="1800"/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/>
              <a:t>If</a:t>
            </a:r>
            <a:r>
              <a:rPr sz="1800" spc="-25" dirty="0"/>
              <a:t> </a:t>
            </a:r>
            <a:r>
              <a:rPr sz="1800" dirty="0"/>
              <a:t>it has</a:t>
            </a:r>
            <a:r>
              <a:rPr sz="1800" spc="-10" dirty="0"/>
              <a:t> </a:t>
            </a:r>
            <a:r>
              <a:rPr sz="1800" dirty="0"/>
              <a:t>no</a:t>
            </a:r>
            <a:r>
              <a:rPr sz="1800" spc="-5" dirty="0"/>
              <a:t> </a:t>
            </a:r>
            <a:r>
              <a:rPr sz="1800" dirty="0"/>
              <a:t>queued</a:t>
            </a:r>
            <a:r>
              <a:rPr sz="1800" spc="20" dirty="0"/>
              <a:t> </a:t>
            </a:r>
            <a:r>
              <a:rPr sz="1800" dirty="0"/>
              <a:t>frame,</a:t>
            </a:r>
            <a:r>
              <a:rPr sz="1800" spc="-5" dirty="0"/>
              <a:t> </a:t>
            </a:r>
            <a:r>
              <a:rPr sz="1800" dirty="0"/>
              <a:t>it</a:t>
            </a:r>
            <a:r>
              <a:rPr sz="1800" spc="-5" dirty="0"/>
              <a:t> </a:t>
            </a:r>
            <a:r>
              <a:rPr sz="1800" dirty="0"/>
              <a:t>simply</a:t>
            </a:r>
            <a:r>
              <a:rPr sz="1800" spc="5" dirty="0"/>
              <a:t> </a:t>
            </a:r>
            <a:r>
              <a:rPr sz="1800" dirty="0"/>
              <a:t>passes</a:t>
            </a:r>
            <a:r>
              <a:rPr sz="1800" spc="10" dirty="0"/>
              <a:t> </a:t>
            </a:r>
            <a:r>
              <a:rPr sz="1800" dirty="0"/>
              <a:t>the</a:t>
            </a:r>
            <a:r>
              <a:rPr sz="1800" spc="-5" dirty="0"/>
              <a:t> </a:t>
            </a:r>
            <a:r>
              <a:rPr sz="1800" spc="-10" dirty="0"/>
              <a:t>token.</a:t>
            </a:r>
            <a:endParaRPr sz="1800"/>
          </a:p>
          <a:p>
            <a:pPr marL="355600" marR="29591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/>
              <a:t>In</a:t>
            </a:r>
            <a:r>
              <a:rPr sz="1800" spc="-15" dirty="0"/>
              <a:t> </a:t>
            </a:r>
            <a:r>
              <a:rPr sz="1800" dirty="0"/>
              <a:t>a</a:t>
            </a:r>
            <a:r>
              <a:rPr sz="1800" spc="-5" dirty="0"/>
              <a:t> </a:t>
            </a:r>
            <a:r>
              <a:rPr sz="1800" dirty="0"/>
              <a:t>token</a:t>
            </a:r>
            <a:r>
              <a:rPr sz="1800" spc="-15" dirty="0"/>
              <a:t> </a:t>
            </a:r>
            <a:r>
              <a:rPr sz="1800" dirty="0"/>
              <a:t>ring protocol,</a:t>
            </a:r>
            <a:r>
              <a:rPr sz="1800" spc="-5" dirty="0"/>
              <a:t> </a:t>
            </a:r>
            <a:r>
              <a:rPr sz="1800" dirty="0"/>
              <a:t>the</a:t>
            </a:r>
            <a:r>
              <a:rPr sz="1800" spc="-15" dirty="0"/>
              <a:t> </a:t>
            </a:r>
            <a:r>
              <a:rPr sz="1800" dirty="0"/>
              <a:t>topology</a:t>
            </a:r>
            <a:r>
              <a:rPr sz="1800" spc="15" dirty="0"/>
              <a:t> </a:t>
            </a:r>
            <a:r>
              <a:rPr sz="1800" dirty="0"/>
              <a:t>of</a:t>
            </a:r>
            <a:r>
              <a:rPr sz="1800" spc="-15" dirty="0"/>
              <a:t> </a:t>
            </a:r>
            <a:r>
              <a:rPr sz="1800" dirty="0"/>
              <a:t>the</a:t>
            </a:r>
            <a:r>
              <a:rPr sz="1800" spc="-10" dirty="0"/>
              <a:t> </a:t>
            </a:r>
            <a:r>
              <a:rPr sz="1800" dirty="0"/>
              <a:t>network</a:t>
            </a:r>
            <a:r>
              <a:rPr sz="1800" spc="40" dirty="0"/>
              <a:t> </a:t>
            </a:r>
            <a:r>
              <a:rPr sz="1800" dirty="0"/>
              <a:t>is</a:t>
            </a:r>
            <a:r>
              <a:rPr sz="1800" spc="-10" dirty="0"/>
              <a:t> </a:t>
            </a:r>
            <a:r>
              <a:rPr sz="1800" dirty="0"/>
              <a:t>used</a:t>
            </a:r>
            <a:r>
              <a:rPr sz="1800" spc="5" dirty="0"/>
              <a:t> </a:t>
            </a:r>
            <a:r>
              <a:rPr sz="1800" dirty="0"/>
              <a:t>to</a:t>
            </a:r>
            <a:r>
              <a:rPr sz="1800" spc="-25" dirty="0"/>
              <a:t> </a:t>
            </a:r>
            <a:r>
              <a:rPr sz="1800" dirty="0"/>
              <a:t>define</a:t>
            </a:r>
            <a:r>
              <a:rPr sz="1800" spc="-5" dirty="0"/>
              <a:t> </a:t>
            </a:r>
            <a:r>
              <a:rPr sz="1800" spc="-25" dirty="0"/>
              <a:t>the </a:t>
            </a:r>
            <a:r>
              <a:rPr sz="1800" dirty="0"/>
              <a:t>order</a:t>
            </a:r>
            <a:r>
              <a:rPr sz="1800" spc="-5" dirty="0"/>
              <a:t> </a:t>
            </a:r>
            <a:r>
              <a:rPr sz="1800" dirty="0"/>
              <a:t>in</a:t>
            </a:r>
            <a:r>
              <a:rPr sz="1800" spc="-20" dirty="0"/>
              <a:t> </a:t>
            </a:r>
            <a:r>
              <a:rPr sz="1800" dirty="0"/>
              <a:t>which</a:t>
            </a:r>
            <a:r>
              <a:rPr sz="1800" spc="30" dirty="0"/>
              <a:t> </a:t>
            </a:r>
            <a:r>
              <a:rPr sz="1800" dirty="0"/>
              <a:t>stations</a:t>
            </a:r>
            <a:r>
              <a:rPr sz="1800" spc="-10" dirty="0"/>
              <a:t> </a:t>
            </a:r>
            <a:r>
              <a:rPr sz="1800" spc="-20" dirty="0"/>
              <a:t>send.</a:t>
            </a:r>
            <a:endParaRPr sz="1800"/>
          </a:p>
          <a:p>
            <a:pPr marL="355600" marR="11811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/>
              <a:t>Token</a:t>
            </a:r>
            <a:r>
              <a:rPr sz="1800" spc="-30" dirty="0"/>
              <a:t> </a:t>
            </a:r>
            <a:r>
              <a:rPr sz="1800" dirty="0"/>
              <a:t>passing</a:t>
            </a:r>
            <a:r>
              <a:rPr sz="1800" spc="15" dirty="0"/>
              <a:t> </a:t>
            </a:r>
            <a:r>
              <a:rPr sz="1800" dirty="0"/>
              <a:t>can</a:t>
            </a:r>
            <a:r>
              <a:rPr sz="1800" spc="-15" dirty="0"/>
              <a:t> </a:t>
            </a:r>
            <a:r>
              <a:rPr sz="1800" dirty="0"/>
              <a:t>also be</a:t>
            </a:r>
            <a:r>
              <a:rPr sz="1800" spc="-15" dirty="0"/>
              <a:t> </a:t>
            </a:r>
            <a:r>
              <a:rPr sz="1800" dirty="0"/>
              <a:t>used in</a:t>
            </a:r>
            <a:r>
              <a:rPr sz="1800" spc="-20" dirty="0"/>
              <a:t> </a:t>
            </a:r>
            <a:r>
              <a:rPr sz="1800" dirty="0"/>
              <a:t>a</a:t>
            </a:r>
            <a:r>
              <a:rPr sz="1800" spc="-10" dirty="0"/>
              <a:t> </a:t>
            </a:r>
            <a:r>
              <a:rPr sz="1800" dirty="0"/>
              <a:t>bus</a:t>
            </a:r>
            <a:r>
              <a:rPr sz="1800" spc="-10" dirty="0"/>
              <a:t> </a:t>
            </a:r>
            <a:r>
              <a:rPr sz="1800" dirty="0"/>
              <a:t>mode where</a:t>
            </a:r>
            <a:r>
              <a:rPr sz="1800" spc="30" dirty="0"/>
              <a:t> </a:t>
            </a:r>
            <a:r>
              <a:rPr sz="1800" dirty="0"/>
              <a:t>stations</a:t>
            </a:r>
            <a:r>
              <a:rPr sz="1800" spc="-10" dirty="0"/>
              <a:t> </a:t>
            </a:r>
            <a:r>
              <a:rPr sz="1800" dirty="0"/>
              <a:t>pass</a:t>
            </a:r>
            <a:r>
              <a:rPr sz="1800" spc="5" dirty="0"/>
              <a:t> </a:t>
            </a:r>
            <a:r>
              <a:rPr sz="1800" spc="-10" dirty="0"/>
              <a:t>token </a:t>
            </a:r>
            <a:r>
              <a:rPr sz="1800" dirty="0"/>
              <a:t>to</a:t>
            </a:r>
            <a:r>
              <a:rPr sz="1800" spc="-25" dirty="0"/>
              <a:t> </a:t>
            </a:r>
            <a:r>
              <a:rPr sz="1800" dirty="0"/>
              <a:t>each</a:t>
            </a:r>
            <a:r>
              <a:rPr sz="1800" spc="-10" dirty="0"/>
              <a:t> </a:t>
            </a:r>
            <a:r>
              <a:rPr sz="1800" dirty="0"/>
              <a:t>other in</a:t>
            </a:r>
            <a:r>
              <a:rPr sz="1800" spc="-15" dirty="0"/>
              <a:t> </a:t>
            </a:r>
            <a:r>
              <a:rPr sz="1800" dirty="0"/>
              <a:t>a</a:t>
            </a:r>
            <a:r>
              <a:rPr sz="1800" spc="-10" dirty="0"/>
              <a:t> </a:t>
            </a:r>
            <a:r>
              <a:rPr sz="1800" dirty="0"/>
              <a:t>predefined</a:t>
            </a:r>
            <a:r>
              <a:rPr sz="1800" spc="15" dirty="0"/>
              <a:t> </a:t>
            </a:r>
            <a:r>
              <a:rPr sz="1800" spc="-10" dirty="0"/>
              <a:t>order.</a:t>
            </a:r>
            <a:endParaRPr sz="1800"/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spc="-10" dirty="0"/>
              <a:t>Examples:</a:t>
            </a:r>
            <a:endParaRPr sz="1800"/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Token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Ring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Token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Bus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20" dirty="0">
                <a:latin typeface="Arial"/>
                <a:cs typeface="Arial"/>
              </a:rPr>
              <a:t>FDDI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25" dirty="0">
                <a:latin typeface="Arial"/>
                <a:cs typeface="Arial"/>
              </a:rPr>
              <a:t>RPR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9011" y="4204780"/>
            <a:ext cx="3620344" cy="21061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966522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IEEE</a:t>
            </a:r>
            <a:r>
              <a:rPr spc="-70" dirty="0"/>
              <a:t> </a:t>
            </a:r>
            <a:r>
              <a:rPr spc="-95" dirty="0"/>
              <a:t>802</a:t>
            </a:r>
            <a:r>
              <a:rPr spc="-65" dirty="0"/>
              <a:t> </a:t>
            </a:r>
            <a:r>
              <a:rPr spc="-35" dirty="0"/>
              <a:t>standards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7759"/>
            <a:ext cx="7312025" cy="438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refers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family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dealing with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local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area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networks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metropolitan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802: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Overview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&amp;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Architecture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Bridging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&amp;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Management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802.2: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Logical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Control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802.3: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CSMA/CD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Method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(Ethernet)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802.5: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Token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Ring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Method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802.11: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Local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(LAN)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802.15: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Personal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(PAN)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802.16: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Broadband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Metropolitan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Area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(MAN)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802.17: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Resilient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Rings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(RPR)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802.20: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Mobile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Broadband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802.21: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Independent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Handoff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802.22: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Regional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802.23: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Emergency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Services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Working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Group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8139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712089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Overview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spc="5" dirty="0"/>
              <a:t>Internet</a:t>
            </a:r>
            <a:r>
              <a:rPr spc="-15" dirty="0"/>
              <a:t> </a:t>
            </a:r>
            <a:r>
              <a:rPr spc="-65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781" y="1906004"/>
            <a:ext cx="7910913" cy="3861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6544" y="6300512"/>
            <a:ext cx="198945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Network</a:t>
            </a:r>
            <a:r>
              <a:rPr spc="-30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27</a:t>
            </a:fld>
            <a:endParaRPr spc="-40" dirty="0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Ethernet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8569"/>
            <a:ext cx="6543040" cy="16351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Original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design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1-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Mbps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Various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media,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50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ohm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coaxial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Started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ALOHA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Hawaiian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Islands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Carrier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sensing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was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added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Xerox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60" y="3667449"/>
            <a:ext cx="6972715" cy="22626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021194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  <a:r>
              <a:rPr spc="105" dirty="0"/>
              <a:t> </a:t>
            </a:r>
            <a:r>
              <a:rPr spc="-65" dirty="0"/>
              <a:t>Topology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830" y="1080171"/>
            <a:ext cx="3189239" cy="28213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968" y="1232065"/>
            <a:ext cx="3068834" cy="24893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2600" y="4029455"/>
            <a:ext cx="5638800" cy="25511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793793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  <a:r>
              <a:rPr spc="105" dirty="0"/>
              <a:t> </a:t>
            </a:r>
            <a:r>
              <a:rPr spc="-65" dirty="0"/>
              <a:t>Topology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5634" y="1858895"/>
            <a:ext cx="5547785" cy="37594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640011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5971" y="2345435"/>
            <a:ext cx="8473440" cy="3586479"/>
            <a:chOff x="635971" y="2345435"/>
            <a:chExt cx="8473440" cy="35864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971" y="2892551"/>
              <a:ext cx="3708488" cy="2212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5300" y="2345435"/>
              <a:ext cx="4803648" cy="358597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51370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  <a:r>
              <a:rPr spc="-10" dirty="0"/>
              <a:t> </a:t>
            </a:r>
            <a:r>
              <a:rPr spc="-85" dirty="0"/>
              <a:t>Reference</a:t>
            </a:r>
            <a:r>
              <a:rPr spc="10" dirty="0"/>
              <a:t> </a:t>
            </a:r>
            <a:r>
              <a:rPr spc="-60" dirty="0"/>
              <a:t>Model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47164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63486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802.3</a:t>
            </a:r>
            <a:r>
              <a:rPr spc="-170" dirty="0"/>
              <a:t> </a:t>
            </a:r>
            <a:r>
              <a:rPr spc="-20" dirty="0"/>
              <a:t>Frame</a:t>
            </a:r>
            <a:r>
              <a:rPr spc="-215" dirty="0"/>
              <a:t> </a:t>
            </a:r>
            <a:r>
              <a:rPr spc="-45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8766"/>
            <a:ext cx="6619875" cy="150050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Preamble: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7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1010.1010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pattern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Creates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MHz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square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wave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5.6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microsecond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synchronization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field: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1010.1011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denotes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47" y="4191000"/>
            <a:ext cx="9011452" cy="18364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847836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0213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802.3</a:t>
            </a:r>
            <a:r>
              <a:rPr spc="-165" dirty="0"/>
              <a:t> </a:t>
            </a:r>
            <a:r>
              <a:rPr spc="-70" dirty="0"/>
              <a:t>Framing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9905"/>
            <a:ext cx="7626350" cy="14401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field: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1500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Data: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payload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should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enough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allow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detection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source.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Therefore,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defined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extend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short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Pad: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ensure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minimum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64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4597906"/>
            <a:ext cx="5376672" cy="21838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283" y="3270503"/>
            <a:ext cx="7647432" cy="11338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626747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802.3</a:t>
            </a:r>
            <a:r>
              <a:rPr spc="-165" dirty="0"/>
              <a:t> </a:t>
            </a:r>
            <a:r>
              <a:rPr dirty="0"/>
              <a:t>Pad</a:t>
            </a:r>
            <a:r>
              <a:rPr spc="-190" dirty="0"/>
              <a:t> </a:t>
            </a:r>
            <a:r>
              <a:rPr spc="-80" dirty="0"/>
              <a:t>Field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" y="1563751"/>
            <a:ext cx="7834630" cy="348551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LAN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Length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(L) =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500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(per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segment)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x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5 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segments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2500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meters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Velocity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of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propagation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on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the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cable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(V)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*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</a:t>
            </a:r>
            <a:r>
              <a:rPr kumimoji="0" sz="1800" b="0" i="0" u="none" strike="noStrike" kern="0" cap="none" spc="-44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8</a:t>
            </a:r>
            <a:r>
              <a:rPr kumimoji="0" sz="1800" b="0" i="0" u="none" strike="noStrike" kern="0" cap="none" spc="284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meters/sec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1000" marR="372745" lvl="0" indent="-34290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10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Delay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added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repeater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(D)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~3uSec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x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(Bi-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Direction)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x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4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Repeaters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24uSec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0365" marR="666750" lvl="0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952500" algn="l"/>
              </a:tabLst>
              <a:defRPr/>
            </a:pP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Round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Trip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Delay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(RTD)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(Total</a:t>
            </a:r>
            <a:r>
              <a:rPr kumimoji="0" sz="18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Distance/V)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+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Repeater</a:t>
            </a:r>
            <a:r>
              <a:rPr kumimoji="0" sz="18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Delays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(D) 	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Total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Distance/V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(2*2500/2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*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</a:t>
            </a:r>
            <a:r>
              <a:rPr kumimoji="0" sz="1800" b="0" i="0" u="none" strike="noStrike" kern="0" cap="none" spc="-30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8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0" u="none" strike="noStrike" kern="0" cap="none" spc="4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25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*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</a:t>
            </a:r>
            <a:r>
              <a:rPr kumimoji="0" sz="1800" b="0" i="0" u="none" strike="noStrike" kern="0" cap="none" spc="-135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-</a:t>
            </a:r>
            <a:r>
              <a:rPr kumimoji="0" sz="1800" b="0" i="0" u="none" strike="noStrike" kern="0" cap="none" spc="0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6</a:t>
            </a:r>
            <a:r>
              <a:rPr kumimoji="0" sz="1800" b="0" i="0" u="none" strike="noStrike" kern="0" cap="none" spc="22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or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25usec 	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Hence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RTD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25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+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24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49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usec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1000" marR="30480" lvl="0" indent="-34290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10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Now,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time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to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transmit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64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bytes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 </a:t>
            </a:r>
            <a:r>
              <a:rPr kumimoji="0" sz="1800" b="0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512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bits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/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*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</a:t>
            </a:r>
            <a:r>
              <a:rPr kumimoji="0" sz="1800" b="0" i="0" u="none" strike="noStrike" kern="0" cap="none" spc="-44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6</a:t>
            </a:r>
            <a:r>
              <a:rPr kumimoji="0" sz="1800" b="0" i="0" u="none" strike="noStrike" kern="0" cap="none" spc="247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=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51.2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10</a:t>
            </a:r>
            <a:r>
              <a:rPr kumimoji="0" sz="1800" b="0" i="0" u="none" strike="noStrike" kern="0" cap="none" spc="-135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-</a:t>
            </a:r>
            <a:r>
              <a:rPr kumimoji="0" sz="1800" b="0" i="0" u="none" strike="noStrike" kern="0" cap="none" spc="0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6</a:t>
            </a:r>
            <a:r>
              <a:rPr kumimoji="0" sz="1800" b="0" i="0" u="none" strike="noStrike" kern="0" cap="none" spc="30" normalizeH="0" baseline="25462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sec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or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51.2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usec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(referred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to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as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slot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time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in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802.3)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which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is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greater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than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the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RTD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of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49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usec.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Hence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the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minimum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frame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size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for</a:t>
            </a:r>
            <a:r>
              <a:rPr kumimoji="0" sz="18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the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IEEE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802.3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(Ethernet)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is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64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8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bytes.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958113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0213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802.3</a:t>
            </a:r>
            <a:r>
              <a:rPr spc="-165" dirty="0"/>
              <a:t> </a:t>
            </a:r>
            <a:r>
              <a:rPr spc="-70" dirty="0"/>
              <a:t>Framing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7759"/>
            <a:ext cx="7903209" cy="337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Jam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Signal: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detected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during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transmission,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terminated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immediately.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noting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occurred sends a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6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bytes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pattern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composed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16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combinations.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4146550" lvl="0" indent="-34290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purpose of this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to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ensure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any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nodes which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currently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receiving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will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jam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signal 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place 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correct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32-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CRC,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443484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 causes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other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discard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CRC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5300" y="2763010"/>
            <a:ext cx="4762500" cy="40187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11699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416808"/>
            <a:ext cx="8230870" cy="2981325"/>
            <a:chOff x="457200" y="3416808"/>
            <a:chExt cx="8230870" cy="2981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0" y="3425952"/>
              <a:ext cx="3429000" cy="2971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3416808"/>
              <a:ext cx="4191000" cy="260108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802.3</a:t>
            </a:r>
            <a:r>
              <a:rPr spc="-160" dirty="0"/>
              <a:t> </a:t>
            </a:r>
            <a:r>
              <a:rPr spc="-165" dirty="0"/>
              <a:t>MAC</a:t>
            </a:r>
            <a:r>
              <a:rPr spc="-100" dirty="0"/>
              <a:t> </a:t>
            </a:r>
            <a:r>
              <a:rPr spc="-65" dirty="0"/>
              <a:t>Address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626235"/>
            <a:ext cx="7903845" cy="1661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 address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consists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6-digit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hexadecimal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vendor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OUI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code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followed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6-digit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hexadecimal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vendor-assigned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value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OUI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managed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IEEE. It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specify: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unicast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multicast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locally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administered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globally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unique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48063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8032" y="1255775"/>
            <a:ext cx="4163567" cy="48402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242506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802.3</a:t>
            </a:r>
            <a:r>
              <a:rPr spc="-165" dirty="0"/>
              <a:t> </a:t>
            </a:r>
            <a:r>
              <a:rPr spc="-170" dirty="0"/>
              <a:t>MAC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40" y="1579905"/>
            <a:ext cx="5808980" cy="31413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05765" marR="0" lvl="0" indent="-342265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40576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802.3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CSMS/CD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binary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exponential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backoff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05765" marR="0" lvl="0" indent="-342265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40576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Binary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Exponential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off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more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(of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51.2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msec)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collision: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(choose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randomly)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collision: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0,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1,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N-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collision: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14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1350" b="0" i="0" u="none" strike="noStrike" kern="0" cap="none" spc="0" normalizeH="0" baseline="246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 -1</a:t>
            </a:r>
            <a:r>
              <a:rPr kumimoji="0" sz="1350" b="0" i="0" u="none" strike="noStrike" kern="0" cap="none" spc="217" normalizeH="0" baseline="246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max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=&gt;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 between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1023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34060" marR="2563495" lvl="1" indent="-32702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7340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Give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after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16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trials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leave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recovery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higher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06400" marR="1663700" lvl="0" indent="-34290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40640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ensures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low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latency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low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fairly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resolves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collisions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517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67424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Network</a:t>
            </a:r>
            <a:r>
              <a:rPr spc="-15" dirty="0"/>
              <a:t> </a:t>
            </a:r>
            <a:r>
              <a:rPr spc="-20" dirty="0"/>
              <a:t>Protocol</a:t>
            </a:r>
            <a:r>
              <a:rPr spc="10" dirty="0"/>
              <a:t> </a:t>
            </a:r>
            <a:r>
              <a:rPr spc="-65" dirty="0"/>
              <a:t>Design</a:t>
            </a:r>
            <a:r>
              <a:rPr spc="-30" dirty="0"/>
              <a:t> </a:t>
            </a:r>
            <a:r>
              <a:rPr spc="-45" dirty="0"/>
              <a:t>Goals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3961" y="1725167"/>
            <a:ext cx="8239125" cy="1027430"/>
            <a:chOff x="453961" y="1725167"/>
            <a:chExt cx="8239125" cy="1027430"/>
          </a:xfrm>
        </p:grpSpPr>
        <p:sp>
          <p:nvSpPr>
            <p:cNvPr id="4" name="object 4"/>
            <p:cNvSpPr/>
            <p:nvPr/>
          </p:nvSpPr>
          <p:spPr>
            <a:xfrm>
              <a:off x="458723" y="1955291"/>
              <a:ext cx="8229600" cy="792480"/>
            </a:xfrm>
            <a:custGeom>
              <a:avLst/>
              <a:gdLst/>
              <a:ahLst/>
              <a:cxnLst/>
              <a:rect l="l" t="t" r="r" b="b"/>
              <a:pathLst>
                <a:path w="8229600" h="792480">
                  <a:moveTo>
                    <a:pt x="0" y="792479"/>
                  </a:moveTo>
                  <a:lnTo>
                    <a:pt x="8229600" y="792479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792479"/>
                  </a:lnTo>
                  <a:close/>
                </a:path>
              </a:pathLst>
            </a:custGeom>
            <a:ln w="9525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59" y="1725167"/>
              <a:ext cx="5849873" cy="5006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119" y="1764791"/>
              <a:ext cx="1043178" cy="445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679" y="1746503"/>
              <a:ext cx="5760720" cy="4114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83665" y="1818258"/>
            <a:ext cx="2129155" cy="835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Reliability</a:t>
            </a:r>
            <a:endParaRPr sz="1400">
              <a:latin typeface="Arial MT"/>
              <a:cs typeface="Arial MT"/>
            </a:endParaRPr>
          </a:p>
          <a:p>
            <a:pPr marL="128270" indent="-116205">
              <a:lnSpc>
                <a:spcPct val="100000"/>
              </a:lnSpc>
              <a:spcBef>
                <a:spcPts val="1340"/>
              </a:spcBef>
              <a:buChar char="•"/>
              <a:tabLst>
                <a:tab pos="128905" algn="l"/>
              </a:tabLst>
            </a:pPr>
            <a:r>
              <a:rPr sz="1400" spc="-5" dirty="0">
                <a:latin typeface="Arial MT"/>
                <a:cs typeface="Arial MT"/>
              </a:rPr>
              <a:t>Resist</a:t>
            </a:r>
            <a:r>
              <a:rPr sz="1400" spc="-10" dirty="0">
                <a:latin typeface="Arial MT"/>
                <a:cs typeface="Arial MT"/>
              </a:rPr>
              <a:t> bit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errors</a:t>
            </a:r>
            <a:endParaRPr sz="1400">
              <a:latin typeface="Arial MT"/>
              <a:cs typeface="Arial MT"/>
            </a:endParaRPr>
          </a:p>
          <a:p>
            <a:pPr marL="128270" indent="-116205">
              <a:lnSpc>
                <a:spcPct val="100000"/>
              </a:lnSpc>
              <a:buChar char="•"/>
              <a:tabLst>
                <a:tab pos="128905" algn="l"/>
              </a:tabLst>
            </a:pPr>
            <a:r>
              <a:rPr sz="1400" spc="-10" dirty="0">
                <a:latin typeface="Arial MT"/>
                <a:cs typeface="Arial MT"/>
              </a:rPr>
              <a:t>Find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path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10" dirty="0">
                <a:latin typeface="Arial MT"/>
                <a:cs typeface="Arial MT"/>
              </a:rPr>
              <a:t> destination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3961" y="2801111"/>
            <a:ext cx="8239125" cy="1247140"/>
            <a:chOff x="453961" y="2801111"/>
            <a:chExt cx="8239125" cy="1247140"/>
          </a:xfrm>
        </p:grpSpPr>
        <p:sp>
          <p:nvSpPr>
            <p:cNvPr id="10" name="object 10"/>
            <p:cNvSpPr/>
            <p:nvPr/>
          </p:nvSpPr>
          <p:spPr>
            <a:xfrm>
              <a:off x="458723" y="3031235"/>
              <a:ext cx="8229600" cy="1012190"/>
            </a:xfrm>
            <a:custGeom>
              <a:avLst/>
              <a:gdLst/>
              <a:ahLst/>
              <a:cxnLst/>
              <a:rect l="l" t="t" r="r" b="b"/>
              <a:pathLst>
                <a:path w="8229600" h="1012189">
                  <a:moveTo>
                    <a:pt x="0" y="1011936"/>
                  </a:moveTo>
                  <a:lnTo>
                    <a:pt x="8229600" y="1011936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011936"/>
                  </a:lnTo>
                  <a:close/>
                </a:path>
              </a:pathLst>
            </a:custGeom>
            <a:ln w="9525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59" y="2801111"/>
              <a:ext cx="5849873" cy="5006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119" y="2840735"/>
              <a:ext cx="1860042" cy="445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679" y="2822447"/>
              <a:ext cx="5760720" cy="41147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83665" y="2894837"/>
            <a:ext cx="2449195" cy="1051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Allocation</a:t>
            </a:r>
            <a:endParaRPr sz="1400">
              <a:latin typeface="Arial MT"/>
              <a:cs typeface="Arial MT"/>
            </a:endParaRPr>
          </a:p>
          <a:p>
            <a:pPr marL="128270" indent="-116205">
              <a:lnSpc>
                <a:spcPct val="100000"/>
              </a:lnSpc>
              <a:spcBef>
                <a:spcPts val="1340"/>
              </a:spcBef>
              <a:buChar char="•"/>
              <a:tabLst>
                <a:tab pos="128905" algn="l"/>
              </a:tabLst>
            </a:pPr>
            <a:r>
              <a:rPr sz="1400" spc="-10" dirty="0">
                <a:latin typeface="Arial MT"/>
                <a:cs typeface="Arial MT"/>
              </a:rPr>
              <a:t>Properly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share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resources</a:t>
            </a:r>
            <a:endParaRPr sz="1400">
              <a:latin typeface="Arial MT"/>
              <a:cs typeface="Arial MT"/>
            </a:endParaRPr>
          </a:p>
          <a:p>
            <a:pPr marL="128270" indent="-116205">
              <a:lnSpc>
                <a:spcPct val="100000"/>
              </a:lnSpc>
              <a:buChar char="•"/>
              <a:tabLst>
                <a:tab pos="128905" algn="l"/>
              </a:tabLst>
            </a:pPr>
            <a:r>
              <a:rPr sz="1400" spc="-10" dirty="0">
                <a:latin typeface="Arial MT"/>
                <a:cs typeface="Arial MT"/>
              </a:rPr>
              <a:t>Flow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control</a:t>
            </a:r>
            <a:endParaRPr sz="1400">
              <a:latin typeface="Arial MT"/>
              <a:cs typeface="Arial MT"/>
            </a:endParaRPr>
          </a:p>
          <a:p>
            <a:pPr marL="128270" indent="-116205">
              <a:lnSpc>
                <a:spcPct val="100000"/>
              </a:lnSpc>
              <a:spcBef>
                <a:spcPts val="25"/>
              </a:spcBef>
              <a:buChar char="•"/>
              <a:tabLst>
                <a:tab pos="128905" algn="l"/>
              </a:tabLst>
            </a:pPr>
            <a:r>
              <a:rPr sz="1400" spc="-20" dirty="0">
                <a:latin typeface="Arial MT"/>
                <a:cs typeface="Arial MT"/>
              </a:rPr>
              <a:t>Manage</a:t>
            </a:r>
            <a:r>
              <a:rPr sz="1400" spc="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quality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service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3961" y="4096511"/>
            <a:ext cx="8239125" cy="820419"/>
            <a:chOff x="453961" y="4096511"/>
            <a:chExt cx="8239125" cy="820419"/>
          </a:xfrm>
        </p:grpSpPr>
        <p:sp>
          <p:nvSpPr>
            <p:cNvPr id="16" name="object 16"/>
            <p:cNvSpPr/>
            <p:nvPr/>
          </p:nvSpPr>
          <p:spPr>
            <a:xfrm>
              <a:off x="458723" y="4326635"/>
              <a:ext cx="8229600" cy="585470"/>
            </a:xfrm>
            <a:custGeom>
              <a:avLst/>
              <a:gdLst/>
              <a:ahLst/>
              <a:cxnLst/>
              <a:rect l="l" t="t" r="r" b="b"/>
              <a:pathLst>
                <a:path w="8229600" h="585470">
                  <a:moveTo>
                    <a:pt x="0" y="585215"/>
                  </a:moveTo>
                  <a:lnTo>
                    <a:pt x="8229600" y="585215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</a:pathLst>
            </a:custGeom>
            <a:ln w="9525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59" y="4096511"/>
              <a:ext cx="5849873" cy="5036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119" y="4139183"/>
              <a:ext cx="1171194" cy="4457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79" y="4117847"/>
              <a:ext cx="5760720" cy="414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83665" y="4191457"/>
            <a:ext cx="1508760" cy="621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Evolvability</a:t>
            </a:r>
            <a:endParaRPr sz="1400">
              <a:latin typeface="Arial MT"/>
              <a:cs typeface="Arial MT"/>
            </a:endParaRPr>
          </a:p>
          <a:p>
            <a:pPr marL="128270" indent="-116205">
              <a:lnSpc>
                <a:spcPct val="100000"/>
              </a:lnSpc>
              <a:spcBef>
                <a:spcPts val="1340"/>
              </a:spcBef>
              <a:buChar char="•"/>
              <a:tabLst>
                <a:tab pos="128905" algn="l"/>
              </a:tabLst>
            </a:pPr>
            <a:r>
              <a:rPr sz="1400" spc="-10" dirty="0">
                <a:latin typeface="Arial MT"/>
                <a:cs typeface="Arial MT"/>
              </a:rPr>
              <a:t>Cope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with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growth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961" y="4962144"/>
            <a:ext cx="8239125" cy="1030605"/>
            <a:chOff x="453961" y="4962144"/>
            <a:chExt cx="8239125" cy="1030605"/>
          </a:xfrm>
        </p:grpSpPr>
        <p:sp>
          <p:nvSpPr>
            <p:cNvPr id="22" name="object 22"/>
            <p:cNvSpPr/>
            <p:nvPr/>
          </p:nvSpPr>
          <p:spPr>
            <a:xfrm>
              <a:off x="458723" y="5192268"/>
              <a:ext cx="8229600" cy="795655"/>
            </a:xfrm>
            <a:custGeom>
              <a:avLst/>
              <a:gdLst/>
              <a:ahLst/>
              <a:cxnLst/>
              <a:rect l="l" t="t" r="r" b="b"/>
              <a:pathLst>
                <a:path w="8229600" h="795654">
                  <a:moveTo>
                    <a:pt x="0" y="795527"/>
                  </a:moveTo>
                  <a:lnTo>
                    <a:pt x="8229600" y="795527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795527"/>
                  </a:lnTo>
                  <a:close/>
                </a:path>
              </a:pathLst>
            </a:custGeom>
            <a:ln w="9525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59" y="4962144"/>
              <a:ext cx="5849873" cy="5036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119" y="5004816"/>
              <a:ext cx="924306" cy="44576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79" y="4983480"/>
              <a:ext cx="5760720" cy="41452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83665" y="5058917"/>
            <a:ext cx="1257935" cy="835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endParaRPr sz="1400">
              <a:latin typeface="Arial MT"/>
              <a:cs typeface="Arial MT"/>
            </a:endParaRPr>
          </a:p>
          <a:p>
            <a:pPr marL="128270" indent="-116205">
              <a:lnSpc>
                <a:spcPct val="100000"/>
              </a:lnSpc>
              <a:spcBef>
                <a:spcPts val="1340"/>
              </a:spcBef>
              <a:buChar char="•"/>
              <a:tabLst>
                <a:tab pos="128905" algn="l"/>
              </a:tabLst>
            </a:pPr>
            <a:r>
              <a:rPr sz="1400" spc="-10" dirty="0">
                <a:latin typeface="Arial MT"/>
                <a:cs typeface="Arial MT"/>
              </a:rPr>
              <a:t>Confidentiality</a:t>
            </a:r>
            <a:endParaRPr sz="1400">
              <a:latin typeface="Arial MT"/>
              <a:cs typeface="Arial MT"/>
            </a:endParaRPr>
          </a:p>
          <a:p>
            <a:pPr marL="128270" indent="-116205">
              <a:lnSpc>
                <a:spcPct val="100000"/>
              </a:lnSpc>
              <a:buChar char="•"/>
              <a:tabLst>
                <a:tab pos="128905" algn="l"/>
              </a:tabLst>
            </a:pPr>
            <a:r>
              <a:rPr sz="1400" spc="-10" dirty="0">
                <a:latin typeface="Arial MT"/>
                <a:cs typeface="Arial MT"/>
              </a:rPr>
              <a:t>Authentication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28</a:t>
            </a:fld>
            <a:endParaRPr spc="-40" dirty="0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802.3</a:t>
            </a:r>
            <a:r>
              <a:rPr spc="-155" dirty="0"/>
              <a:t> </a:t>
            </a:r>
            <a:r>
              <a:rPr spc="-45" dirty="0"/>
              <a:t>Performance</a:t>
            </a:r>
            <a:r>
              <a:rPr spc="-204" dirty="0"/>
              <a:t> </a:t>
            </a:r>
            <a:r>
              <a:rPr spc="-130" dirty="0"/>
              <a:t>Analysis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" y="1565884"/>
            <a:ext cx="7262495" cy="222059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constant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(no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off)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acquiring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(by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stations):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71545" marR="0" lvl="0" indent="0" defTabSz="914400" eaLnBrk="1" fontAlgn="auto" latinLnBrk="0" hangingPunct="1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1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750" b="0" i="1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5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1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kp</a:t>
            </a:r>
            <a:r>
              <a:rPr kumimoji="0" sz="175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5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5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1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p</a:t>
            </a:r>
            <a:r>
              <a:rPr kumimoji="0" sz="175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500" b="0" i="1" u="none" strike="noStrike" kern="0" cap="none" spc="195" normalizeH="0" baseline="4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k</a:t>
            </a:r>
            <a:r>
              <a:rPr kumimoji="0" sz="1500" b="0" i="1" u="none" strike="noStrike" kern="0" cap="none" spc="-225" normalizeH="0" baseline="4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0" cap="none" spc="44" normalizeH="0" baseline="4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00" b="0" i="0" u="none" strike="noStrike" kern="0" cap="none" spc="44" normalizeH="0" baseline="4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500" b="0" i="0" u="none" strike="noStrike" kern="0" cap="none" spc="0" normalizeH="0" baseline="44444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 that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contention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interval,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W,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precisely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j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09650" marR="0" lvl="0" indent="0" algn="ctr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1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75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5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5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50" b="0" i="1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75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5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1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j</a:t>
            </a:r>
            <a:r>
              <a:rPr kumimoji="0" sz="1500" b="0" i="1" u="none" strike="noStrike" kern="0" cap="none" spc="-209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0" cap="none" spc="-37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00" b="0" i="0" u="none" strike="noStrike" kern="0" cap="none" spc="-37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500" b="0" i="0" u="none" strike="noStrike" kern="0" cap="none" spc="0" normalizeH="0" baseline="41666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Therefore,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#slots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contention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given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by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" y="4492599"/>
            <a:ext cx="7480934" cy="14281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duration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interval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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Mean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contention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interval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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803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803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optimal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(=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1/k)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r>
              <a:rPr kumimoji="0" sz="20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(1-1/k)</a:t>
            </a:r>
            <a:r>
              <a:rPr kumimoji="0" sz="1950" b="0" i="0" u="none" strike="noStrike" kern="0" cap="none" spc="0" normalizeH="0" baseline="2564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k-1</a:t>
            </a:r>
            <a:r>
              <a:rPr kumimoji="0" sz="1950" b="0" i="0" u="none" strike="noStrike" kern="0" cap="none" spc="209" normalizeH="0" baseline="2564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=1/e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(for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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heavy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load)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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  <a:p>
            <a:pPr marL="3810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W=2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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e=5.4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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2580" y="4087560"/>
            <a:ext cx="174625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9540" y="3918512"/>
            <a:ext cx="1554480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jA</a:t>
            </a:r>
            <a:r>
              <a:rPr kumimoji="0" sz="17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(1</a:t>
            </a:r>
            <a:r>
              <a:rPr kumimoji="0" sz="17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7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1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17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)</a:t>
            </a:r>
            <a:r>
              <a:rPr kumimoji="0" sz="17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1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j</a:t>
            </a:r>
            <a:r>
              <a:rPr kumimoji="0" sz="1500" b="0" i="1" u="none" strike="noStrike" kern="0" cap="none" spc="-209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</a:t>
            </a:r>
            <a:r>
              <a:rPr kumimoji="0" sz="1500" b="0" i="0" u="none" strike="noStrike" kern="0" cap="none" spc="0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1500" b="0" i="0" u="none" strike="noStrike" kern="0" cap="none" spc="472" normalizeH="0" baseline="4166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7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7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550" b="0" i="0" u="sng" strike="noStrike" kern="0" cap="none" spc="-232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kumimoji="0" sz="2550" b="0" i="0" u="sng" strike="noStrike" kern="0" cap="none" spc="89" normalizeH="0" baseline="34313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kumimoji="0" sz="2550" b="0" i="0" u="none" strike="noStrike" kern="0" cap="none" spc="0" normalizeH="0" baseline="34313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68524" y="3789621"/>
            <a:ext cx="274320" cy="48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0" lvl="0" indent="0" defTabSz="914400" eaLnBrk="1" fontAlgn="auto" latinLnBrk="0" hangingPunct="1">
              <a:lnSpc>
                <a:spcPts val="89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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  <a:p>
            <a:pPr marL="12700" marR="0" lvl="0" indent="0" defTabSz="91440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50" b="0" i="0" u="none" strike="noStrike" kern="0" cap="none" spc="-12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endParaRPr kumimoji="0" sz="2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08214" y="4216210"/>
            <a:ext cx="2330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j</a:t>
            </a:r>
            <a:r>
              <a:rPr kumimoji="0" sz="1000" b="0" i="1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0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0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0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44596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802.3</a:t>
            </a:r>
            <a:r>
              <a:rPr spc="-165" dirty="0"/>
              <a:t> </a:t>
            </a:r>
            <a:r>
              <a:rPr spc="-65" dirty="0"/>
              <a:t>Standard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3358"/>
            <a:ext cx="6901815" cy="133286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CC9900"/>
              </a:buClr>
              <a:buSzPct val="6451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3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31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31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Utilization</a:t>
            </a:r>
            <a:endParaRPr kumimoji="0" sz="3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Assume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takes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seconds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transmitted.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many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send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0363" y="3635349"/>
            <a:ext cx="3562350" cy="22212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F=frame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length,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=cable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length,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B=network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rate,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c=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propagation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speed,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e=contention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slots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(Note: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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=L/c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T=F/B)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09751" y="3244415"/>
            <a:ext cx="1034415" cy="0"/>
          </a:xfrm>
          <a:custGeom>
            <a:avLst/>
            <a:gdLst/>
            <a:ahLst/>
            <a:cxnLst/>
            <a:rect l="l" t="t" r="r" b="b"/>
            <a:pathLst>
              <a:path w="1034414">
                <a:moveTo>
                  <a:pt x="0" y="0"/>
                </a:moveTo>
                <a:lnTo>
                  <a:pt x="1034136" y="0"/>
                </a:lnTo>
              </a:path>
            </a:pathLst>
          </a:custGeom>
          <a:ln w="107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26376" y="3244415"/>
            <a:ext cx="1387475" cy="0"/>
          </a:xfrm>
          <a:custGeom>
            <a:avLst/>
            <a:gdLst/>
            <a:ahLst/>
            <a:cxnLst/>
            <a:rect l="l" t="t" r="r" b="b"/>
            <a:pathLst>
              <a:path w="1387475">
                <a:moveTo>
                  <a:pt x="0" y="0"/>
                </a:moveTo>
                <a:lnTo>
                  <a:pt x="1387297" y="0"/>
                </a:lnTo>
              </a:path>
            </a:pathLst>
          </a:custGeom>
          <a:ln w="107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8312" y="2865527"/>
            <a:ext cx="168338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34795" algn="l"/>
              </a:tabLst>
              <a:defRPr/>
            </a:pPr>
            <a:r>
              <a:rPr kumimoji="0" sz="21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21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1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7939" y="3031891"/>
            <a:ext cx="461009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U</a:t>
            </a:r>
            <a:r>
              <a:rPr kumimoji="0" sz="2100" b="0" i="1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1394" y="3031891"/>
            <a:ext cx="17399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8138" y="3223270"/>
            <a:ext cx="2691130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16990" algn="l"/>
              </a:tabLst>
              <a:defRPr/>
            </a:pPr>
            <a:r>
              <a:rPr kumimoji="0" sz="21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2100" b="0" i="1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2100" b="0" i="0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-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2200" b="0" i="1" u="none" strike="noStrike" kern="0" cap="none" spc="-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ans Condensed"/>
                <a:cs typeface="DejaVu Sans Condensed"/>
              </a:rPr>
              <a:t>τ</a:t>
            </a:r>
            <a:r>
              <a:rPr kumimoji="0" sz="2200" b="0" i="1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jaVu Sans Condensed"/>
                <a:cs typeface="DejaVu Sans Condensed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/ </a:t>
            </a:r>
            <a:r>
              <a:rPr kumimoji="0" sz="21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A</a:t>
            </a:r>
            <a:r>
              <a:rPr kumimoji="0" sz="21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1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sz="21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</a:t>
            </a:r>
            <a:r>
              <a:rPr kumimoji="0" sz="2100" b="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21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BLe</a:t>
            </a:r>
            <a:r>
              <a:rPr kumimoji="0" sz="21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/</a:t>
            </a:r>
            <a:r>
              <a:rPr kumimoji="0" sz="2100" b="0" i="0" u="none" strike="noStrike" kern="0" cap="none" spc="-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cF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800" y="3352799"/>
            <a:ext cx="4287011" cy="350519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29555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  <a:r>
              <a:rPr spc="105" dirty="0"/>
              <a:t> </a:t>
            </a:r>
            <a:r>
              <a:rPr spc="-120" dirty="0"/>
              <a:t>Switch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2347" y="2553208"/>
            <a:ext cx="294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(b)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1722" y="3303432"/>
            <a:ext cx="201168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5475" algn="l"/>
                <a:tab pos="1235075" algn="l"/>
                <a:tab pos="1845310" algn="l"/>
              </a:tabLst>
              <a:defRPr/>
            </a:pP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Wingdings"/>
              <a:cs typeface="Wingding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06894" y="2138386"/>
            <a:ext cx="3778250" cy="3140710"/>
            <a:chOff x="5206894" y="2138386"/>
            <a:chExt cx="3778250" cy="3140710"/>
          </a:xfrm>
        </p:grpSpPr>
        <p:sp>
          <p:nvSpPr>
            <p:cNvPr id="6" name="object 6"/>
            <p:cNvSpPr/>
            <p:nvPr/>
          </p:nvSpPr>
          <p:spPr>
            <a:xfrm>
              <a:off x="8459119" y="3924135"/>
              <a:ext cx="495934" cy="18415"/>
            </a:xfrm>
            <a:custGeom>
              <a:avLst/>
              <a:gdLst/>
              <a:ahLst/>
              <a:cxnLst/>
              <a:rect l="l" t="t" r="r" b="b"/>
              <a:pathLst>
                <a:path w="495934" h="18414">
                  <a:moveTo>
                    <a:pt x="480942" y="0"/>
                  </a:moveTo>
                  <a:lnTo>
                    <a:pt x="0" y="0"/>
                  </a:lnTo>
                  <a:lnTo>
                    <a:pt x="29187" y="17791"/>
                  </a:lnTo>
                  <a:lnTo>
                    <a:pt x="495818" y="17791"/>
                  </a:lnTo>
                  <a:lnTo>
                    <a:pt x="48094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459119" y="3924135"/>
              <a:ext cx="495934" cy="18415"/>
            </a:xfrm>
            <a:custGeom>
              <a:avLst/>
              <a:gdLst/>
              <a:ahLst/>
              <a:cxnLst/>
              <a:rect l="l" t="t" r="r" b="b"/>
              <a:pathLst>
                <a:path w="495934" h="18414">
                  <a:moveTo>
                    <a:pt x="0" y="0"/>
                  </a:moveTo>
                  <a:lnTo>
                    <a:pt x="29187" y="17791"/>
                  </a:lnTo>
                  <a:lnTo>
                    <a:pt x="495818" y="17791"/>
                  </a:lnTo>
                  <a:lnTo>
                    <a:pt x="480942" y="0"/>
                  </a:lnTo>
                  <a:lnTo>
                    <a:pt x="0" y="0"/>
                  </a:lnTo>
                </a:path>
              </a:pathLst>
            </a:custGeom>
            <a:ln w="1328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457287" y="3921961"/>
              <a:ext cx="125730" cy="921385"/>
            </a:xfrm>
            <a:custGeom>
              <a:avLst/>
              <a:gdLst/>
              <a:ahLst/>
              <a:cxnLst/>
              <a:rect l="l" t="t" r="r" b="b"/>
              <a:pathLst>
                <a:path w="125729" h="921385">
                  <a:moveTo>
                    <a:pt x="918" y="0"/>
                  </a:moveTo>
                  <a:lnTo>
                    <a:pt x="82" y="306097"/>
                  </a:lnTo>
                  <a:lnTo>
                    <a:pt x="0" y="890156"/>
                  </a:lnTo>
                  <a:lnTo>
                    <a:pt x="25755" y="921380"/>
                  </a:lnTo>
                  <a:lnTo>
                    <a:pt x="125447" y="306097"/>
                  </a:lnTo>
                  <a:lnTo>
                    <a:pt x="31934" y="18368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457287" y="3921961"/>
              <a:ext cx="125730" cy="921385"/>
            </a:xfrm>
            <a:custGeom>
              <a:avLst/>
              <a:gdLst/>
              <a:ahLst/>
              <a:cxnLst/>
              <a:rect l="l" t="t" r="r" b="b"/>
              <a:pathLst>
                <a:path w="125729" h="921385">
                  <a:moveTo>
                    <a:pt x="0" y="890156"/>
                  </a:moveTo>
                  <a:lnTo>
                    <a:pt x="25755" y="921380"/>
                  </a:lnTo>
                  <a:lnTo>
                    <a:pt x="125447" y="306097"/>
                  </a:lnTo>
                  <a:lnTo>
                    <a:pt x="31934" y="18368"/>
                  </a:lnTo>
                  <a:lnTo>
                    <a:pt x="918" y="0"/>
                  </a:lnTo>
                  <a:lnTo>
                    <a:pt x="82" y="306097"/>
                  </a:lnTo>
                  <a:lnTo>
                    <a:pt x="0" y="890156"/>
                  </a:lnTo>
                </a:path>
              </a:pathLst>
            </a:custGeom>
            <a:ln w="1395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241873" y="3859490"/>
              <a:ext cx="218440" cy="952500"/>
            </a:xfrm>
            <a:custGeom>
              <a:avLst/>
              <a:gdLst/>
              <a:ahLst/>
              <a:cxnLst/>
              <a:rect l="l" t="t" r="r" b="b"/>
              <a:pathLst>
                <a:path w="218440" h="952500">
                  <a:moveTo>
                    <a:pt x="0" y="0"/>
                  </a:moveTo>
                  <a:lnTo>
                    <a:pt x="0" y="725304"/>
                  </a:lnTo>
                  <a:lnTo>
                    <a:pt x="218048" y="952194"/>
                  </a:lnTo>
                  <a:lnTo>
                    <a:pt x="218047" y="62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241873" y="3859490"/>
              <a:ext cx="218440" cy="952500"/>
            </a:xfrm>
            <a:custGeom>
              <a:avLst/>
              <a:gdLst/>
              <a:ahLst/>
              <a:cxnLst/>
              <a:rect l="l" t="t" r="r" b="b"/>
              <a:pathLst>
                <a:path w="218440" h="952500">
                  <a:moveTo>
                    <a:pt x="0" y="0"/>
                  </a:moveTo>
                  <a:lnTo>
                    <a:pt x="218047" y="62470"/>
                  </a:lnTo>
                  <a:lnTo>
                    <a:pt x="218048" y="952194"/>
                  </a:lnTo>
                  <a:lnTo>
                    <a:pt x="0" y="725304"/>
                  </a:lnTo>
                  <a:lnTo>
                    <a:pt x="0" y="0"/>
                  </a:lnTo>
                </a:path>
              </a:pathLst>
            </a:custGeom>
            <a:ln w="1393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241873" y="3858736"/>
              <a:ext cx="699135" cy="65405"/>
            </a:xfrm>
            <a:custGeom>
              <a:avLst/>
              <a:gdLst/>
              <a:ahLst/>
              <a:cxnLst/>
              <a:rect l="l" t="t" r="r" b="b"/>
              <a:pathLst>
                <a:path w="699134" h="65404">
                  <a:moveTo>
                    <a:pt x="362265" y="0"/>
                  </a:moveTo>
                  <a:lnTo>
                    <a:pt x="0" y="0"/>
                  </a:lnTo>
                  <a:lnTo>
                    <a:pt x="218504" y="65399"/>
                  </a:lnTo>
                  <a:lnTo>
                    <a:pt x="699120" y="65399"/>
                  </a:lnTo>
                  <a:lnTo>
                    <a:pt x="36226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241873" y="3858736"/>
              <a:ext cx="699135" cy="65405"/>
            </a:xfrm>
            <a:custGeom>
              <a:avLst/>
              <a:gdLst/>
              <a:ahLst/>
              <a:cxnLst/>
              <a:rect l="l" t="t" r="r" b="b"/>
              <a:pathLst>
                <a:path w="699134" h="65404">
                  <a:moveTo>
                    <a:pt x="218504" y="65399"/>
                  </a:moveTo>
                  <a:lnTo>
                    <a:pt x="699120" y="65399"/>
                  </a:lnTo>
                  <a:lnTo>
                    <a:pt x="362265" y="0"/>
                  </a:lnTo>
                  <a:lnTo>
                    <a:pt x="0" y="0"/>
                  </a:lnTo>
                  <a:lnTo>
                    <a:pt x="218504" y="65399"/>
                  </a:lnTo>
                </a:path>
              </a:pathLst>
            </a:custGeom>
            <a:ln w="1329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483042" y="4264224"/>
              <a:ext cx="458470" cy="581025"/>
            </a:xfrm>
            <a:custGeom>
              <a:avLst/>
              <a:gdLst/>
              <a:ahLst/>
              <a:cxnLst/>
              <a:rect l="l" t="t" r="r" b="b"/>
              <a:pathLst>
                <a:path w="458470" h="581025">
                  <a:moveTo>
                    <a:pt x="457956" y="0"/>
                  </a:moveTo>
                  <a:lnTo>
                    <a:pt x="0" y="0"/>
                  </a:lnTo>
                  <a:lnTo>
                    <a:pt x="0" y="580738"/>
                  </a:lnTo>
                  <a:lnTo>
                    <a:pt x="457956" y="580738"/>
                  </a:lnTo>
                  <a:lnTo>
                    <a:pt x="45795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483042" y="4264224"/>
              <a:ext cx="458470" cy="581025"/>
            </a:xfrm>
            <a:custGeom>
              <a:avLst/>
              <a:gdLst/>
              <a:ahLst/>
              <a:cxnLst/>
              <a:rect l="l" t="t" r="r" b="b"/>
              <a:pathLst>
                <a:path w="458470" h="581025">
                  <a:moveTo>
                    <a:pt x="0" y="580738"/>
                  </a:moveTo>
                  <a:lnTo>
                    <a:pt x="457956" y="580738"/>
                  </a:lnTo>
                  <a:lnTo>
                    <a:pt x="457956" y="0"/>
                  </a:lnTo>
                  <a:lnTo>
                    <a:pt x="0" y="0"/>
                  </a:lnTo>
                  <a:lnTo>
                    <a:pt x="0" y="580738"/>
                  </a:lnTo>
                  <a:close/>
                </a:path>
              </a:pathLst>
            </a:custGeom>
            <a:ln w="137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488307" y="3940330"/>
              <a:ext cx="488315" cy="290195"/>
            </a:xfrm>
            <a:custGeom>
              <a:avLst/>
              <a:gdLst/>
              <a:ahLst/>
              <a:cxnLst/>
              <a:rect l="l" t="t" r="r" b="b"/>
              <a:pathLst>
                <a:path w="488315" h="290195">
                  <a:moveTo>
                    <a:pt x="465744" y="0"/>
                  </a:moveTo>
                  <a:lnTo>
                    <a:pt x="0" y="0"/>
                  </a:lnTo>
                  <a:lnTo>
                    <a:pt x="20145" y="289770"/>
                  </a:lnTo>
                  <a:lnTo>
                    <a:pt x="488035" y="289770"/>
                  </a:lnTo>
                  <a:lnTo>
                    <a:pt x="4657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488307" y="3940330"/>
              <a:ext cx="488315" cy="290195"/>
            </a:xfrm>
            <a:custGeom>
              <a:avLst/>
              <a:gdLst/>
              <a:ahLst/>
              <a:cxnLst/>
              <a:rect l="l" t="t" r="r" b="b"/>
              <a:pathLst>
                <a:path w="488315" h="290195">
                  <a:moveTo>
                    <a:pt x="0" y="0"/>
                  </a:moveTo>
                  <a:lnTo>
                    <a:pt x="465744" y="0"/>
                  </a:lnTo>
                  <a:lnTo>
                    <a:pt x="488035" y="289770"/>
                  </a:lnTo>
                  <a:lnTo>
                    <a:pt x="20145" y="289770"/>
                  </a:lnTo>
                  <a:lnTo>
                    <a:pt x="0" y="0"/>
                  </a:lnTo>
                </a:path>
              </a:pathLst>
            </a:custGeom>
            <a:ln w="1346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8484413" y="4229656"/>
              <a:ext cx="494030" cy="34925"/>
            </a:xfrm>
            <a:custGeom>
              <a:avLst/>
              <a:gdLst/>
              <a:ahLst/>
              <a:cxnLst/>
              <a:rect l="l" t="t" r="r" b="b"/>
              <a:pathLst>
                <a:path w="494029" h="34925">
                  <a:moveTo>
                    <a:pt x="493654" y="0"/>
                  </a:moveTo>
                  <a:lnTo>
                    <a:pt x="24836" y="0"/>
                  </a:lnTo>
                  <a:lnTo>
                    <a:pt x="0" y="34563"/>
                  </a:lnTo>
                  <a:lnTo>
                    <a:pt x="455648" y="34563"/>
                  </a:lnTo>
                  <a:lnTo>
                    <a:pt x="493654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484413" y="4229656"/>
              <a:ext cx="494030" cy="34925"/>
            </a:xfrm>
            <a:custGeom>
              <a:avLst/>
              <a:gdLst/>
              <a:ahLst/>
              <a:cxnLst/>
              <a:rect l="l" t="t" r="r" b="b"/>
              <a:pathLst>
                <a:path w="494029" h="34925">
                  <a:moveTo>
                    <a:pt x="0" y="34563"/>
                  </a:moveTo>
                  <a:lnTo>
                    <a:pt x="455648" y="34563"/>
                  </a:lnTo>
                  <a:lnTo>
                    <a:pt x="493654" y="0"/>
                  </a:lnTo>
                  <a:lnTo>
                    <a:pt x="24836" y="0"/>
                  </a:lnTo>
                  <a:lnTo>
                    <a:pt x="0" y="34563"/>
                  </a:lnTo>
                </a:path>
              </a:pathLst>
            </a:custGeom>
            <a:ln w="1328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8489220" y="3924135"/>
              <a:ext cx="138430" cy="921385"/>
            </a:xfrm>
            <a:custGeom>
              <a:avLst/>
              <a:gdLst/>
              <a:ahLst/>
              <a:cxnLst/>
              <a:rect l="l" t="t" r="r" b="b"/>
              <a:pathLst>
                <a:path w="138429" h="921385">
                  <a:moveTo>
                    <a:pt x="0" y="0"/>
                  </a:moveTo>
                  <a:lnTo>
                    <a:pt x="20947" y="15307"/>
                  </a:lnTo>
                  <a:lnTo>
                    <a:pt x="41093" y="308449"/>
                  </a:lnTo>
                  <a:lnTo>
                    <a:pt x="20029" y="341725"/>
                  </a:lnTo>
                  <a:lnTo>
                    <a:pt x="19231" y="919206"/>
                  </a:lnTo>
                </a:path>
                <a:path w="138429" h="921385">
                  <a:moveTo>
                    <a:pt x="16139" y="1597"/>
                  </a:moveTo>
                  <a:lnTo>
                    <a:pt x="34452" y="17037"/>
                  </a:lnTo>
                  <a:lnTo>
                    <a:pt x="54598" y="309736"/>
                  </a:lnTo>
                  <a:lnTo>
                    <a:pt x="34112" y="343012"/>
                  </a:lnTo>
                  <a:lnTo>
                    <a:pt x="33193" y="920826"/>
                  </a:lnTo>
                </a:path>
                <a:path w="138429" h="921385">
                  <a:moveTo>
                    <a:pt x="28385" y="754"/>
                  </a:moveTo>
                  <a:lnTo>
                    <a:pt x="48531" y="16194"/>
                  </a:lnTo>
                  <a:lnTo>
                    <a:pt x="69478" y="306807"/>
                  </a:lnTo>
                  <a:lnTo>
                    <a:pt x="47160" y="339684"/>
                  </a:lnTo>
                  <a:lnTo>
                    <a:pt x="47160" y="920070"/>
                  </a:lnTo>
                </a:path>
                <a:path w="138429" h="921385">
                  <a:moveTo>
                    <a:pt x="43266" y="1597"/>
                  </a:moveTo>
                  <a:lnTo>
                    <a:pt x="62497" y="14907"/>
                  </a:lnTo>
                  <a:lnTo>
                    <a:pt x="82526" y="307561"/>
                  </a:lnTo>
                  <a:lnTo>
                    <a:pt x="61579" y="340971"/>
                  </a:lnTo>
                  <a:lnTo>
                    <a:pt x="60665" y="918341"/>
                  </a:lnTo>
                </a:path>
                <a:path w="138429" h="921385">
                  <a:moveTo>
                    <a:pt x="57689" y="0"/>
                  </a:moveTo>
                  <a:lnTo>
                    <a:pt x="76459" y="17791"/>
                  </a:lnTo>
                  <a:lnTo>
                    <a:pt x="96488" y="305521"/>
                  </a:lnTo>
                  <a:lnTo>
                    <a:pt x="75545" y="338797"/>
                  </a:lnTo>
                  <a:lnTo>
                    <a:pt x="74744" y="916288"/>
                  </a:lnTo>
                </a:path>
                <a:path w="138429" h="921385">
                  <a:moveTo>
                    <a:pt x="73367" y="1597"/>
                  </a:moveTo>
                  <a:lnTo>
                    <a:pt x="90426" y="17037"/>
                  </a:lnTo>
                  <a:lnTo>
                    <a:pt x="110567" y="306807"/>
                  </a:lnTo>
                  <a:lnTo>
                    <a:pt x="89507" y="340084"/>
                  </a:lnTo>
                  <a:lnTo>
                    <a:pt x="88706" y="917909"/>
                  </a:lnTo>
                </a:path>
                <a:path w="138429" h="921385">
                  <a:moveTo>
                    <a:pt x="87334" y="1597"/>
                  </a:moveTo>
                  <a:lnTo>
                    <a:pt x="103931" y="17791"/>
                  </a:lnTo>
                  <a:lnTo>
                    <a:pt x="124991" y="303923"/>
                  </a:lnTo>
                  <a:lnTo>
                    <a:pt x="102672" y="339684"/>
                  </a:lnTo>
                  <a:lnTo>
                    <a:pt x="102672" y="920070"/>
                  </a:lnTo>
                </a:path>
                <a:path w="138429" h="921385">
                  <a:moveTo>
                    <a:pt x="100956" y="1597"/>
                  </a:moveTo>
                  <a:lnTo>
                    <a:pt x="117893" y="17037"/>
                  </a:lnTo>
                  <a:lnTo>
                    <a:pt x="138039" y="304678"/>
                  </a:lnTo>
                  <a:lnTo>
                    <a:pt x="117553" y="338043"/>
                  </a:lnTo>
                  <a:lnTo>
                    <a:pt x="116634" y="915424"/>
                  </a:lnTo>
                </a:path>
              </a:pathLst>
            </a:custGeom>
            <a:ln w="6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621193" y="4338363"/>
              <a:ext cx="298450" cy="457200"/>
            </a:xfrm>
            <a:custGeom>
              <a:avLst/>
              <a:gdLst/>
              <a:ahLst/>
              <a:cxnLst/>
              <a:rect l="l" t="t" r="r" b="b"/>
              <a:pathLst>
                <a:path w="298450" h="457200">
                  <a:moveTo>
                    <a:pt x="0" y="456684"/>
                  </a:moveTo>
                  <a:lnTo>
                    <a:pt x="297939" y="456684"/>
                  </a:lnTo>
                  <a:lnTo>
                    <a:pt x="297939" y="0"/>
                  </a:lnTo>
                  <a:lnTo>
                    <a:pt x="0" y="0"/>
                  </a:lnTo>
                  <a:lnTo>
                    <a:pt x="0" y="456684"/>
                  </a:lnTo>
                  <a:close/>
                </a:path>
              </a:pathLst>
            </a:custGeom>
            <a:ln w="1376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621193" y="4426621"/>
              <a:ext cx="298450" cy="93345"/>
            </a:xfrm>
            <a:custGeom>
              <a:avLst/>
              <a:gdLst/>
              <a:ahLst/>
              <a:cxnLst/>
              <a:rect l="l" t="t" r="r" b="b"/>
              <a:pathLst>
                <a:path w="298450" h="93345">
                  <a:moveTo>
                    <a:pt x="0" y="92809"/>
                  </a:moveTo>
                  <a:lnTo>
                    <a:pt x="297939" y="92809"/>
                  </a:lnTo>
                  <a:lnTo>
                    <a:pt x="297939" y="0"/>
                  </a:lnTo>
                  <a:lnTo>
                    <a:pt x="0" y="0"/>
                  </a:lnTo>
                  <a:lnTo>
                    <a:pt x="0" y="92809"/>
                  </a:lnTo>
                  <a:close/>
                </a:path>
              </a:pathLst>
            </a:custGeom>
            <a:ln w="1334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621193" y="4517807"/>
              <a:ext cx="298450" cy="93345"/>
            </a:xfrm>
            <a:custGeom>
              <a:avLst/>
              <a:gdLst/>
              <a:ahLst/>
              <a:cxnLst/>
              <a:rect l="l" t="t" r="r" b="b"/>
              <a:pathLst>
                <a:path w="298450" h="93345">
                  <a:moveTo>
                    <a:pt x="0" y="92809"/>
                  </a:moveTo>
                  <a:lnTo>
                    <a:pt x="297939" y="92809"/>
                  </a:lnTo>
                  <a:lnTo>
                    <a:pt x="297939" y="0"/>
                  </a:lnTo>
                  <a:lnTo>
                    <a:pt x="0" y="0"/>
                  </a:lnTo>
                  <a:lnTo>
                    <a:pt x="0" y="92809"/>
                  </a:lnTo>
                  <a:close/>
                </a:path>
              </a:pathLst>
            </a:custGeom>
            <a:ln w="1334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621193" y="4606837"/>
              <a:ext cx="298450" cy="92710"/>
            </a:xfrm>
            <a:custGeom>
              <a:avLst/>
              <a:gdLst/>
              <a:ahLst/>
              <a:cxnLst/>
              <a:rect l="l" t="t" r="r" b="b"/>
              <a:pathLst>
                <a:path w="298450" h="92710">
                  <a:moveTo>
                    <a:pt x="0" y="92486"/>
                  </a:moveTo>
                  <a:lnTo>
                    <a:pt x="297939" y="92486"/>
                  </a:lnTo>
                  <a:lnTo>
                    <a:pt x="297939" y="0"/>
                  </a:lnTo>
                  <a:lnTo>
                    <a:pt x="0" y="0"/>
                  </a:lnTo>
                  <a:lnTo>
                    <a:pt x="0" y="92486"/>
                  </a:lnTo>
                  <a:close/>
                </a:path>
              </a:pathLst>
            </a:custGeom>
            <a:ln w="1334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672242" y="4443259"/>
              <a:ext cx="196215" cy="57150"/>
            </a:xfrm>
            <a:custGeom>
              <a:avLst/>
              <a:gdLst/>
              <a:ahLst/>
              <a:cxnLst/>
              <a:rect l="l" t="t" r="r" b="b"/>
              <a:pathLst>
                <a:path w="196215" h="57150">
                  <a:moveTo>
                    <a:pt x="0" y="56614"/>
                  </a:moveTo>
                  <a:lnTo>
                    <a:pt x="195728" y="56614"/>
                  </a:lnTo>
                  <a:lnTo>
                    <a:pt x="195728" y="0"/>
                  </a:lnTo>
                  <a:lnTo>
                    <a:pt x="0" y="0"/>
                  </a:lnTo>
                  <a:lnTo>
                    <a:pt x="0" y="56614"/>
                  </a:lnTo>
                  <a:close/>
                </a:path>
              </a:pathLst>
            </a:custGeom>
            <a:ln w="1333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672242" y="4534450"/>
              <a:ext cx="196215" cy="57150"/>
            </a:xfrm>
            <a:custGeom>
              <a:avLst/>
              <a:gdLst/>
              <a:ahLst/>
              <a:cxnLst/>
              <a:rect l="l" t="t" r="r" b="b"/>
              <a:pathLst>
                <a:path w="196215" h="57150">
                  <a:moveTo>
                    <a:pt x="0" y="56614"/>
                  </a:moveTo>
                  <a:lnTo>
                    <a:pt x="195728" y="56614"/>
                  </a:lnTo>
                  <a:lnTo>
                    <a:pt x="195728" y="0"/>
                  </a:lnTo>
                  <a:lnTo>
                    <a:pt x="0" y="0"/>
                  </a:lnTo>
                  <a:lnTo>
                    <a:pt x="0" y="56614"/>
                  </a:lnTo>
                  <a:close/>
                </a:path>
              </a:pathLst>
            </a:custGeom>
            <a:ln w="1333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621193" y="4337920"/>
              <a:ext cx="298450" cy="92710"/>
            </a:xfrm>
            <a:custGeom>
              <a:avLst/>
              <a:gdLst/>
              <a:ahLst/>
              <a:cxnLst/>
              <a:rect l="l" t="t" r="r" b="b"/>
              <a:pathLst>
                <a:path w="298450" h="92710">
                  <a:moveTo>
                    <a:pt x="297939" y="0"/>
                  </a:moveTo>
                  <a:lnTo>
                    <a:pt x="0" y="0"/>
                  </a:lnTo>
                  <a:lnTo>
                    <a:pt x="0" y="92375"/>
                  </a:lnTo>
                  <a:lnTo>
                    <a:pt x="297939" y="92375"/>
                  </a:lnTo>
                  <a:lnTo>
                    <a:pt x="297939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621193" y="4337920"/>
              <a:ext cx="298450" cy="92710"/>
            </a:xfrm>
            <a:custGeom>
              <a:avLst/>
              <a:gdLst/>
              <a:ahLst/>
              <a:cxnLst/>
              <a:rect l="l" t="t" r="r" b="b"/>
              <a:pathLst>
                <a:path w="298450" h="92710">
                  <a:moveTo>
                    <a:pt x="0" y="92375"/>
                  </a:moveTo>
                  <a:lnTo>
                    <a:pt x="297939" y="92375"/>
                  </a:lnTo>
                  <a:lnTo>
                    <a:pt x="297939" y="0"/>
                  </a:lnTo>
                  <a:lnTo>
                    <a:pt x="0" y="0"/>
                  </a:lnTo>
                  <a:lnTo>
                    <a:pt x="0" y="92375"/>
                  </a:lnTo>
                  <a:close/>
                </a:path>
              </a:pathLst>
            </a:custGeom>
            <a:ln w="1334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652213" y="4352500"/>
              <a:ext cx="19050" cy="7620"/>
            </a:xfrm>
            <a:custGeom>
              <a:avLst/>
              <a:gdLst/>
              <a:ahLst/>
              <a:cxnLst/>
              <a:rect l="l" t="t" r="r" b="b"/>
              <a:pathLst>
                <a:path w="19050" h="7620">
                  <a:moveTo>
                    <a:pt x="18771" y="0"/>
                  </a:moveTo>
                  <a:lnTo>
                    <a:pt x="0" y="0"/>
                  </a:lnTo>
                  <a:lnTo>
                    <a:pt x="0" y="7022"/>
                  </a:lnTo>
                  <a:lnTo>
                    <a:pt x="18771" y="7022"/>
                  </a:lnTo>
                  <a:lnTo>
                    <a:pt x="1877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760057" y="4349584"/>
              <a:ext cx="61594" cy="26670"/>
            </a:xfrm>
            <a:custGeom>
              <a:avLst/>
              <a:gdLst/>
              <a:ahLst/>
              <a:cxnLst/>
              <a:rect l="l" t="t" r="r" b="b"/>
              <a:pathLst>
                <a:path w="61595" h="26670">
                  <a:moveTo>
                    <a:pt x="61229" y="0"/>
                  </a:moveTo>
                  <a:lnTo>
                    <a:pt x="3963" y="0"/>
                  </a:lnTo>
                  <a:lnTo>
                    <a:pt x="0" y="26576"/>
                  </a:lnTo>
                  <a:lnTo>
                    <a:pt x="54234" y="25822"/>
                  </a:lnTo>
                  <a:lnTo>
                    <a:pt x="61229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8760057" y="4383748"/>
              <a:ext cx="137795" cy="26034"/>
            </a:xfrm>
            <a:custGeom>
              <a:avLst/>
              <a:gdLst/>
              <a:ahLst/>
              <a:cxnLst/>
              <a:rect l="l" t="t" r="r" b="b"/>
              <a:pathLst>
                <a:path w="137795" h="26035">
                  <a:moveTo>
                    <a:pt x="130712" y="0"/>
                  </a:moveTo>
                  <a:lnTo>
                    <a:pt x="0" y="0"/>
                  </a:lnTo>
                  <a:lnTo>
                    <a:pt x="3963" y="25822"/>
                  </a:lnTo>
                  <a:lnTo>
                    <a:pt x="137661" y="25822"/>
                  </a:lnTo>
                  <a:lnTo>
                    <a:pt x="13071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8817276" y="4361697"/>
              <a:ext cx="80645" cy="13970"/>
            </a:xfrm>
            <a:custGeom>
              <a:avLst/>
              <a:gdLst/>
              <a:ahLst/>
              <a:cxnLst/>
              <a:rect l="l" t="t" r="r" b="b"/>
              <a:pathLst>
                <a:path w="80645" h="13970">
                  <a:moveTo>
                    <a:pt x="80442" y="0"/>
                  </a:moveTo>
                  <a:lnTo>
                    <a:pt x="3077" y="0"/>
                  </a:lnTo>
                  <a:lnTo>
                    <a:pt x="0" y="13709"/>
                  </a:lnTo>
                  <a:lnTo>
                    <a:pt x="73493" y="13709"/>
                  </a:lnTo>
                  <a:lnTo>
                    <a:pt x="804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889371" y="4360809"/>
              <a:ext cx="8890" cy="47625"/>
            </a:xfrm>
            <a:custGeom>
              <a:avLst/>
              <a:gdLst/>
              <a:ahLst/>
              <a:cxnLst/>
              <a:rect l="l" t="t" r="r" b="b"/>
              <a:pathLst>
                <a:path w="8890" h="47625">
                  <a:moveTo>
                    <a:pt x="8347" y="0"/>
                  </a:moveTo>
                  <a:lnTo>
                    <a:pt x="0" y="15795"/>
                  </a:lnTo>
                  <a:lnTo>
                    <a:pt x="8347" y="47429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820354" y="4385345"/>
              <a:ext cx="22860" cy="17780"/>
            </a:xfrm>
            <a:custGeom>
              <a:avLst/>
              <a:gdLst/>
              <a:ahLst/>
              <a:cxnLst/>
              <a:rect l="l" t="t" r="r" b="b"/>
              <a:pathLst>
                <a:path w="22859" h="17779">
                  <a:moveTo>
                    <a:pt x="17534" y="0"/>
                  </a:moveTo>
                  <a:lnTo>
                    <a:pt x="5269" y="0"/>
                  </a:lnTo>
                  <a:lnTo>
                    <a:pt x="0" y="3771"/>
                  </a:lnTo>
                  <a:lnTo>
                    <a:pt x="0" y="8740"/>
                  </a:lnTo>
                  <a:lnTo>
                    <a:pt x="0" y="13709"/>
                  </a:lnTo>
                  <a:lnTo>
                    <a:pt x="5269" y="17525"/>
                  </a:lnTo>
                  <a:lnTo>
                    <a:pt x="17534" y="17525"/>
                  </a:lnTo>
                  <a:lnTo>
                    <a:pt x="22756" y="13709"/>
                  </a:lnTo>
                  <a:lnTo>
                    <a:pt x="22756" y="3771"/>
                  </a:lnTo>
                  <a:lnTo>
                    <a:pt x="1753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820354" y="4385345"/>
              <a:ext cx="22860" cy="17780"/>
            </a:xfrm>
            <a:custGeom>
              <a:avLst/>
              <a:gdLst/>
              <a:ahLst/>
              <a:cxnLst/>
              <a:rect l="l" t="t" r="r" b="b"/>
              <a:pathLst>
                <a:path w="22859" h="17779">
                  <a:moveTo>
                    <a:pt x="0" y="8740"/>
                  </a:moveTo>
                  <a:lnTo>
                    <a:pt x="0" y="13709"/>
                  </a:lnTo>
                  <a:lnTo>
                    <a:pt x="5269" y="17525"/>
                  </a:lnTo>
                  <a:lnTo>
                    <a:pt x="11331" y="17525"/>
                  </a:lnTo>
                  <a:lnTo>
                    <a:pt x="17534" y="17525"/>
                  </a:lnTo>
                  <a:lnTo>
                    <a:pt x="22756" y="13709"/>
                  </a:lnTo>
                  <a:lnTo>
                    <a:pt x="22756" y="8740"/>
                  </a:lnTo>
                  <a:lnTo>
                    <a:pt x="22756" y="3771"/>
                  </a:lnTo>
                  <a:lnTo>
                    <a:pt x="17534" y="0"/>
                  </a:lnTo>
                  <a:lnTo>
                    <a:pt x="11331" y="0"/>
                  </a:lnTo>
                  <a:lnTo>
                    <a:pt x="5269" y="0"/>
                  </a:lnTo>
                  <a:lnTo>
                    <a:pt x="0" y="3771"/>
                  </a:lnTo>
                  <a:lnTo>
                    <a:pt x="0" y="8740"/>
                  </a:lnTo>
                </a:path>
              </a:pathLst>
            </a:custGeom>
            <a:ln w="665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642942" y="4375406"/>
              <a:ext cx="259715" cy="5080"/>
            </a:xfrm>
            <a:custGeom>
              <a:avLst/>
              <a:gdLst/>
              <a:ahLst/>
              <a:cxnLst/>
              <a:rect l="l" t="t" r="r" b="b"/>
              <a:pathLst>
                <a:path w="259715" h="5079">
                  <a:moveTo>
                    <a:pt x="259135" y="0"/>
                  </a:moveTo>
                  <a:lnTo>
                    <a:pt x="0" y="0"/>
                  </a:lnTo>
                  <a:lnTo>
                    <a:pt x="0" y="4969"/>
                  </a:lnTo>
                  <a:lnTo>
                    <a:pt x="259135" y="4969"/>
                  </a:lnTo>
                  <a:lnTo>
                    <a:pt x="259135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8815084" y="4346656"/>
              <a:ext cx="26670" cy="70485"/>
            </a:xfrm>
            <a:custGeom>
              <a:avLst/>
              <a:gdLst/>
              <a:ahLst/>
              <a:cxnLst/>
              <a:rect l="l" t="t" r="r" b="b"/>
              <a:pathLst>
                <a:path w="26670" h="70485">
                  <a:moveTo>
                    <a:pt x="11798" y="0"/>
                  </a:moveTo>
                  <a:lnTo>
                    <a:pt x="5269" y="3682"/>
                  </a:lnTo>
                  <a:lnTo>
                    <a:pt x="3077" y="12112"/>
                  </a:lnTo>
                  <a:lnTo>
                    <a:pt x="0" y="27907"/>
                  </a:lnTo>
                  <a:lnTo>
                    <a:pt x="6621" y="69485"/>
                  </a:lnTo>
                  <a:lnTo>
                    <a:pt x="11798" y="70350"/>
                  </a:lnTo>
                  <a:lnTo>
                    <a:pt x="11798" y="33720"/>
                  </a:lnTo>
                  <a:lnTo>
                    <a:pt x="23689" y="18279"/>
                  </a:lnTo>
                  <a:lnTo>
                    <a:pt x="26674" y="11269"/>
                  </a:lnTo>
                  <a:lnTo>
                    <a:pt x="26207" y="4569"/>
                  </a:lnTo>
                  <a:lnTo>
                    <a:pt x="21404" y="754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8817276" y="4345813"/>
              <a:ext cx="27305" cy="70485"/>
            </a:xfrm>
            <a:custGeom>
              <a:avLst/>
              <a:gdLst/>
              <a:ahLst/>
              <a:cxnLst/>
              <a:rect l="l" t="t" r="r" b="b"/>
              <a:pathLst>
                <a:path w="27304" h="70485">
                  <a:moveTo>
                    <a:pt x="11891" y="0"/>
                  </a:moveTo>
                  <a:lnTo>
                    <a:pt x="5689" y="3771"/>
                  </a:lnTo>
                  <a:lnTo>
                    <a:pt x="3077" y="12112"/>
                  </a:lnTo>
                  <a:lnTo>
                    <a:pt x="0" y="27863"/>
                  </a:lnTo>
                  <a:lnTo>
                    <a:pt x="7088" y="69574"/>
                  </a:lnTo>
                  <a:lnTo>
                    <a:pt x="11891" y="70328"/>
                  </a:lnTo>
                  <a:lnTo>
                    <a:pt x="11891" y="33720"/>
                  </a:lnTo>
                  <a:lnTo>
                    <a:pt x="24016" y="18368"/>
                  </a:lnTo>
                  <a:lnTo>
                    <a:pt x="27093" y="11225"/>
                  </a:lnTo>
                  <a:lnTo>
                    <a:pt x="26301" y="4525"/>
                  </a:lnTo>
                  <a:lnTo>
                    <a:pt x="21497" y="843"/>
                  </a:lnTo>
                  <a:lnTo>
                    <a:pt x="11891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685407" y="4462383"/>
              <a:ext cx="170180" cy="5080"/>
            </a:xfrm>
            <a:custGeom>
              <a:avLst/>
              <a:gdLst/>
              <a:ahLst/>
              <a:cxnLst/>
              <a:rect l="l" t="t" r="r" b="b"/>
              <a:pathLst>
                <a:path w="170179" h="5079">
                  <a:moveTo>
                    <a:pt x="169973" y="0"/>
                  </a:moveTo>
                  <a:lnTo>
                    <a:pt x="0" y="0"/>
                  </a:lnTo>
                  <a:lnTo>
                    <a:pt x="0" y="4538"/>
                  </a:lnTo>
                  <a:lnTo>
                    <a:pt x="169973" y="4538"/>
                  </a:lnTo>
                  <a:lnTo>
                    <a:pt x="16997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737813" y="4480320"/>
              <a:ext cx="76835" cy="13970"/>
            </a:xfrm>
            <a:custGeom>
              <a:avLst/>
              <a:gdLst/>
              <a:ahLst/>
              <a:cxnLst/>
              <a:rect l="l" t="t" r="r" b="b"/>
              <a:pathLst>
                <a:path w="76834" h="13970">
                  <a:moveTo>
                    <a:pt x="1725" y="13723"/>
                  </a:moveTo>
                  <a:lnTo>
                    <a:pt x="0" y="0"/>
                  </a:lnTo>
                  <a:lnTo>
                    <a:pt x="74286" y="0"/>
                  </a:lnTo>
                  <a:lnTo>
                    <a:pt x="76478" y="13288"/>
                  </a:lnTo>
                </a:path>
              </a:pathLst>
            </a:custGeom>
            <a:ln w="665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23488" y="3978006"/>
              <a:ext cx="81297" cy="8322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0931" y="4095897"/>
              <a:ext cx="83923" cy="8396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637332" y="4095566"/>
              <a:ext cx="298450" cy="74930"/>
            </a:xfrm>
            <a:custGeom>
              <a:avLst/>
              <a:gdLst/>
              <a:ahLst/>
              <a:cxnLst/>
              <a:rect l="l" t="t" r="r" b="b"/>
              <a:pathLst>
                <a:path w="298450" h="74929">
                  <a:moveTo>
                    <a:pt x="297939" y="0"/>
                  </a:moveTo>
                  <a:lnTo>
                    <a:pt x="0" y="0"/>
                  </a:lnTo>
                  <a:lnTo>
                    <a:pt x="0" y="74547"/>
                  </a:lnTo>
                  <a:lnTo>
                    <a:pt x="297939" y="74547"/>
                  </a:lnTo>
                  <a:lnTo>
                    <a:pt x="29793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637332" y="4095566"/>
              <a:ext cx="298450" cy="74930"/>
            </a:xfrm>
            <a:custGeom>
              <a:avLst/>
              <a:gdLst/>
              <a:ahLst/>
              <a:cxnLst/>
              <a:rect l="l" t="t" r="r" b="b"/>
              <a:pathLst>
                <a:path w="298450" h="74929">
                  <a:moveTo>
                    <a:pt x="0" y="74547"/>
                  </a:moveTo>
                  <a:lnTo>
                    <a:pt x="297939" y="74547"/>
                  </a:lnTo>
                  <a:lnTo>
                    <a:pt x="297939" y="0"/>
                  </a:lnTo>
                  <a:lnTo>
                    <a:pt x="0" y="0"/>
                  </a:lnTo>
                  <a:lnTo>
                    <a:pt x="0" y="74547"/>
                  </a:lnTo>
                  <a:close/>
                </a:path>
              </a:pathLst>
            </a:custGeom>
            <a:ln w="1332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694559" y="4107243"/>
              <a:ext cx="31750" cy="51435"/>
            </a:xfrm>
            <a:custGeom>
              <a:avLst/>
              <a:gdLst/>
              <a:ahLst/>
              <a:cxnLst/>
              <a:rect l="l" t="t" r="r" b="b"/>
              <a:pathLst>
                <a:path w="31750" h="51435">
                  <a:moveTo>
                    <a:pt x="31470" y="31216"/>
                  </a:moveTo>
                  <a:lnTo>
                    <a:pt x="0" y="31216"/>
                  </a:lnTo>
                  <a:lnTo>
                    <a:pt x="0" y="51206"/>
                  </a:lnTo>
                  <a:lnTo>
                    <a:pt x="31470" y="51206"/>
                  </a:lnTo>
                  <a:lnTo>
                    <a:pt x="31470" y="31216"/>
                  </a:lnTo>
                  <a:close/>
                </a:path>
                <a:path w="31750" h="51435">
                  <a:moveTo>
                    <a:pt x="31470" y="0"/>
                  </a:moveTo>
                  <a:lnTo>
                    <a:pt x="0" y="0"/>
                  </a:lnTo>
                  <a:lnTo>
                    <a:pt x="0" y="20421"/>
                  </a:lnTo>
                  <a:lnTo>
                    <a:pt x="31470" y="20421"/>
                  </a:lnTo>
                  <a:lnTo>
                    <a:pt x="3147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766212" y="4121830"/>
              <a:ext cx="32384" cy="20955"/>
            </a:xfrm>
            <a:custGeom>
              <a:avLst/>
              <a:gdLst/>
              <a:ahLst/>
              <a:cxnLst/>
              <a:rect l="l" t="t" r="r" b="b"/>
              <a:pathLst>
                <a:path w="32384" h="20954">
                  <a:moveTo>
                    <a:pt x="32277" y="0"/>
                  </a:moveTo>
                  <a:lnTo>
                    <a:pt x="0" y="0"/>
                  </a:lnTo>
                  <a:lnTo>
                    <a:pt x="0" y="20420"/>
                  </a:lnTo>
                  <a:lnTo>
                    <a:pt x="32277" y="20420"/>
                  </a:lnTo>
                  <a:lnTo>
                    <a:pt x="32277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656102" y="4122684"/>
              <a:ext cx="22860" cy="25400"/>
            </a:xfrm>
            <a:custGeom>
              <a:avLst/>
              <a:gdLst/>
              <a:ahLst/>
              <a:cxnLst/>
              <a:rect l="l" t="t" r="r" b="b"/>
              <a:pathLst>
                <a:path w="22859" h="25400">
                  <a:moveTo>
                    <a:pt x="17515" y="0"/>
                  </a:moveTo>
                  <a:lnTo>
                    <a:pt x="5269" y="0"/>
                  </a:lnTo>
                  <a:lnTo>
                    <a:pt x="0" y="5412"/>
                  </a:lnTo>
                  <a:lnTo>
                    <a:pt x="0" y="12423"/>
                  </a:lnTo>
                  <a:lnTo>
                    <a:pt x="0" y="19566"/>
                  </a:lnTo>
                  <a:lnTo>
                    <a:pt x="5269" y="24979"/>
                  </a:lnTo>
                  <a:lnTo>
                    <a:pt x="17515" y="24979"/>
                  </a:lnTo>
                  <a:lnTo>
                    <a:pt x="22663" y="19566"/>
                  </a:lnTo>
                  <a:lnTo>
                    <a:pt x="22663" y="5412"/>
                  </a:lnTo>
                  <a:lnTo>
                    <a:pt x="17515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721217" y="3418185"/>
              <a:ext cx="2524125" cy="1242060"/>
            </a:xfrm>
            <a:custGeom>
              <a:avLst/>
              <a:gdLst/>
              <a:ahLst/>
              <a:cxnLst/>
              <a:rect l="l" t="t" r="r" b="b"/>
              <a:pathLst>
                <a:path w="2524125" h="1242060">
                  <a:moveTo>
                    <a:pt x="557273" y="0"/>
                  </a:moveTo>
                  <a:lnTo>
                    <a:pt x="555442" y="52941"/>
                  </a:lnTo>
                  <a:lnTo>
                    <a:pt x="553353" y="105711"/>
                  </a:lnTo>
                  <a:lnTo>
                    <a:pt x="550742" y="158136"/>
                  </a:lnTo>
                  <a:lnTo>
                    <a:pt x="547343" y="210044"/>
                  </a:lnTo>
                  <a:lnTo>
                    <a:pt x="542890" y="261263"/>
                  </a:lnTo>
                  <a:lnTo>
                    <a:pt x="537120" y="311621"/>
                  </a:lnTo>
                  <a:lnTo>
                    <a:pt x="529766" y="360945"/>
                  </a:lnTo>
                  <a:lnTo>
                    <a:pt x="520563" y="409064"/>
                  </a:lnTo>
                  <a:lnTo>
                    <a:pt x="509247" y="455805"/>
                  </a:lnTo>
                  <a:lnTo>
                    <a:pt x="495551" y="500995"/>
                  </a:lnTo>
                  <a:lnTo>
                    <a:pt x="477019" y="549984"/>
                  </a:lnTo>
                  <a:lnTo>
                    <a:pt x="455112" y="598163"/>
                  </a:lnTo>
                  <a:lnTo>
                    <a:pt x="430452" y="645239"/>
                  </a:lnTo>
                  <a:lnTo>
                    <a:pt x="403664" y="690919"/>
                  </a:lnTo>
                  <a:lnTo>
                    <a:pt x="375369" y="734909"/>
                  </a:lnTo>
                  <a:lnTo>
                    <a:pt x="346191" y="776915"/>
                  </a:lnTo>
                  <a:lnTo>
                    <a:pt x="316752" y="816645"/>
                  </a:lnTo>
                  <a:lnTo>
                    <a:pt x="287676" y="853804"/>
                  </a:lnTo>
                  <a:lnTo>
                    <a:pt x="259586" y="888098"/>
                  </a:lnTo>
                  <a:lnTo>
                    <a:pt x="221914" y="928267"/>
                  </a:lnTo>
                  <a:lnTo>
                    <a:pt x="180865" y="964571"/>
                  </a:lnTo>
                  <a:lnTo>
                    <a:pt x="138582" y="997087"/>
                  </a:lnTo>
                  <a:lnTo>
                    <a:pt x="97211" y="1025891"/>
                  </a:lnTo>
                  <a:lnTo>
                    <a:pt x="58894" y="1051057"/>
                  </a:lnTo>
                  <a:lnTo>
                    <a:pt x="25776" y="1072663"/>
                  </a:lnTo>
                  <a:lnTo>
                    <a:pt x="0" y="1090783"/>
                  </a:lnTo>
                </a:path>
                <a:path w="2524125" h="1242060">
                  <a:moveTo>
                    <a:pt x="2414641" y="53986"/>
                  </a:moveTo>
                  <a:lnTo>
                    <a:pt x="2415033" y="108868"/>
                  </a:lnTo>
                  <a:lnTo>
                    <a:pt x="2415497" y="163528"/>
                  </a:lnTo>
                  <a:lnTo>
                    <a:pt x="2416103" y="217748"/>
                  </a:lnTo>
                  <a:lnTo>
                    <a:pt x="2416923" y="271306"/>
                  </a:lnTo>
                  <a:lnTo>
                    <a:pt x="2418026" y="323981"/>
                  </a:lnTo>
                  <a:lnTo>
                    <a:pt x="2419485" y="375553"/>
                  </a:lnTo>
                  <a:lnTo>
                    <a:pt x="2421371" y="425802"/>
                  </a:lnTo>
                  <a:lnTo>
                    <a:pt x="2423754" y="474507"/>
                  </a:lnTo>
                  <a:lnTo>
                    <a:pt x="2426706" y="521447"/>
                  </a:lnTo>
                  <a:lnTo>
                    <a:pt x="2431506" y="580081"/>
                  </a:lnTo>
                  <a:lnTo>
                    <a:pt x="2437351" y="637339"/>
                  </a:lnTo>
                  <a:lnTo>
                    <a:pt x="2443977" y="692640"/>
                  </a:lnTo>
                  <a:lnTo>
                    <a:pt x="2451124" y="745401"/>
                  </a:lnTo>
                  <a:lnTo>
                    <a:pt x="2458528" y="795040"/>
                  </a:lnTo>
                  <a:lnTo>
                    <a:pt x="2465927" y="840975"/>
                  </a:lnTo>
                  <a:lnTo>
                    <a:pt x="2473060" y="882623"/>
                  </a:lnTo>
                  <a:lnTo>
                    <a:pt x="2486520" y="945842"/>
                  </a:lnTo>
                  <a:lnTo>
                    <a:pt x="2501016" y="998179"/>
                  </a:lnTo>
                  <a:lnTo>
                    <a:pt x="2514298" y="1040014"/>
                  </a:lnTo>
                  <a:lnTo>
                    <a:pt x="2524114" y="1071729"/>
                  </a:lnTo>
                </a:path>
                <a:path w="2524125" h="1242060">
                  <a:moveTo>
                    <a:pt x="1781802" y="38108"/>
                  </a:moveTo>
                  <a:lnTo>
                    <a:pt x="1779055" y="89414"/>
                  </a:lnTo>
                  <a:lnTo>
                    <a:pt x="1776442" y="140692"/>
                  </a:lnTo>
                  <a:lnTo>
                    <a:pt x="1774050" y="191877"/>
                  </a:lnTo>
                  <a:lnTo>
                    <a:pt x="1771969" y="242903"/>
                  </a:lnTo>
                  <a:lnTo>
                    <a:pt x="1770287" y="293706"/>
                  </a:lnTo>
                  <a:lnTo>
                    <a:pt x="1769092" y="344221"/>
                  </a:lnTo>
                  <a:lnTo>
                    <a:pt x="1768473" y="394384"/>
                  </a:lnTo>
                  <a:lnTo>
                    <a:pt x="1768518" y="444128"/>
                  </a:lnTo>
                  <a:lnTo>
                    <a:pt x="1769316" y="493391"/>
                  </a:lnTo>
                  <a:lnTo>
                    <a:pt x="1770955" y="542106"/>
                  </a:lnTo>
                  <a:lnTo>
                    <a:pt x="1773523" y="590209"/>
                  </a:lnTo>
                  <a:lnTo>
                    <a:pt x="1777110" y="637636"/>
                  </a:lnTo>
                  <a:lnTo>
                    <a:pt x="1781802" y="684321"/>
                  </a:lnTo>
                  <a:lnTo>
                    <a:pt x="1788846" y="738483"/>
                  </a:lnTo>
                  <a:lnTo>
                    <a:pt x="1797407" y="791627"/>
                  </a:lnTo>
                  <a:lnTo>
                    <a:pt x="1807333" y="843860"/>
                  </a:lnTo>
                  <a:lnTo>
                    <a:pt x="1818473" y="895287"/>
                  </a:lnTo>
                  <a:lnTo>
                    <a:pt x="1830675" y="946014"/>
                  </a:lnTo>
                  <a:lnTo>
                    <a:pt x="1843787" y="996148"/>
                  </a:lnTo>
                  <a:lnTo>
                    <a:pt x="1857658" y="1045795"/>
                  </a:lnTo>
                  <a:lnTo>
                    <a:pt x="1872135" y="1095060"/>
                  </a:lnTo>
                  <a:lnTo>
                    <a:pt x="1887068" y="1144050"/>
                  </a:lnTo>
                  <a:lnTo>
                    <a:pt x="1902304" y="1192871"/>
                  </a:lnTo>
                  <a:lnTo>
                    <a:pt x="1917692" y="1241628"/>
                  </a:lnTo>
                </a:path>
              </a:pathLst>
            </a:custGeom>
            <a:ln w="190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585960" y="4304205"/>
              <a:ext cx="17780" cy="19050"/>
            </a:xfrm>
            <a:custGeom>
              <a:avLst/>
              <a:gdLst/>
              <a:ahLst/>
              <a:cxnLst/>
              <a:rect l="l" t="t" r="r" b="b"/>
              <a:pathLst>
                <a:path w="17779" h="19050">
                  <a:moveTo>
                    <a:pt x="17681" y="0"/>
                  </a:moveTo>
                  <a:lnTo>
                    <a:pt x="0" y="0"/>
                  </a:lnTo>
                  <a:lnTo>
                    <a:pt x="0" y="18449"/>
                  </a:lnTo>
                  <a:lnTo>
                    <a:pt x="17681" y="18449"/>
                  </a:lnTo>
                  <a:lnTo>
                    <a:pt x="1768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591546" y="4309650"/>
              <a:ext cx="17780" cy="19050"/>
            </a:xfrm>
            <a:custGeom>
              <a:avLst/>
              <a:gdLst/>
              <a:ahLst/>
              <a:cxnLst/>
              <a:rect l="l" t="t" r="r" b="b"/>
              <a:pathLst>
                <a:path w="17779" h="19050">
                  <a:moveTo>
                    <a:pt x="0" y="0"/>
                  </a:moveTo>
                  <a:lnTo>
                    <a:pt x="17680" y="0"/>
                  </a:lnTo>
                  <a:lnTo>
                    <a:pt x="17680" y="18444"/>
                  </a:lnTo>
                  <a:lnTo>
                    <a:pt x="0" y="1844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589373" y="4308135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4" h="6350">
                  <a:moveTo>
                    <a:pt x="8063" y="0"/>
                  </a:moveTo>
                  <a:lnTo>
                    <a:pt x="0" y="0"/>
                  </a:lnTo>
                  <a:lnTo>
                    <a:pt x="4031" y="6048"/>
                  </a:lnTo>
                  <a:lnTo>
                    <a:pt x="80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598371" y="4285447"/>
              <a:ext cx="21590" cy="24130"/>
            </a:xfrm>
            <a:custGeom>
              <a:avLst/>
              <a:gdLst/>
              <a:ahLst/>
              <a:cxnLst/>
              <a:rect l="l" t="t" r="r" b="b"/>
              <a:pathLst>
                <a:path w="21589" h="24129">
                  <a:moveTo>
                    <a:pt x="21092" y="0"/>
                  </a:moveTo>
                  <a:lnTo>
                    <a:pt x="0" y="0"/>
                  </a:lnTo>
                  <a:lnTo>
                    <a:pt x="0" y="23893"/>
                  </a:lnTo>
                  <a:lnTo>
                    <a:pt x="21092" y="23893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5603944" y="4290896"/>
              <a:ext cx="21590" cy="24130"/>
            </a:xfrm>
            <a:custGeom>
              <a:avLst/>
              <a:gdLst/>
              <a:ahLst/>
              <a:cxnLst/>
              <a:rect l="l" t="t" r="r" b="b"/>
              <a:pathLst>
                <a:path w="21589" h="24129">
                  <a:moveTo>
                    <a:pt x="0" y="0"/>
                  </a:moveTo>
                  <a:lnTo>
                    <a:pt x="21092" y="0"/>
                  </a:lnTo>
                  <a:lnTo>
                    <a:pt x="21092" y="23896"/>
                  </a:lnTo>
                  <a:lnTo>
                    <a:pt x="0" y="23896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600848" y="4290896"/>
              <a:ext cx="11430" cy="8255"/>
            </a:xfrm>
            <a:custGeom>
              <a:avLst/>
              <a:gdLst/>
              <a:ahLst/>
              <a:cxnLst/>
              <a:rect l="l" t="t" r="r" b="b"/>
              <a:pathLst>
                <a:path w="11429" h="8254">
                  <a:moveTo>
                    <a:pt x="0" y="0"/>
                  </a:moveTo>
                  <a:lnTo>
                    <a:pt x="6205" y="7862"/>
                  </a:lnTo>
                  <a:lnTo>
                    <a:pt x="11159" y="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522366" y="4317505"/>
              <a:ext cx="90805" cy="15240"/>
            </a:xfrm>
            <a:custGeom>
              <a:avLst/>
              <a:gdLst/>
              <a:ahLst/>
              <a:cxnLst/>
              <a:rect l="l" t="t" r="r" b="b"/>
              <a:pathLst>
                <a:path w="90804" h="15239">
                  <a:moveTo>
                    <a:pt x="90267" y="0"/>
                  </a:moveTo>
                  <a:lnTo>
                    <a:pt x="0" y="0"/>
                  </a:lnTo>
                  <a:lnTo>
                    <a:pt x="0" y="15123"/>
                  </a:lnTo>
                  <a:lnTo>
                    <a:pt x="90267" y="15123"/>
                  </a:lnTo>
                  <a:lnTo>
                    <a:pt x="9026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5527952" y="4322952"/>
              <a:ext cx="90805" cy="15240"/>
            </a:xfrm>
            <a:custGeom>
              <a:avLst/>
              <a:gdLst/>
              <a:ahLst/>
              <a:cxnLst/>
              <a:rect l="l" t="t" r="r" b="b"/>
              <a:pathLst>
                <a:path w="90804" h="15239">
                  <a:moveTo>
                    <a:pt x="0" y="0"/>
                  </a:moveTo>
                  <a:lnTo>
                    <a:pt x="90261" y="0"/>
                  </a:lnTo>
                  <a:lnTo>
                    <a:pt x="90261" y="15128"/>
                  </a:lnTo>
                  <a:lnTo>
                    <a:pt x="0" y="1512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222715" y="4607256"/>
              <a:ext cx="957580" cy="304800"/>
            </a:xfrm>
            <a:custGeom>
              <a:avLst/>
              <a:gdLst/>
              <a:ahLst/>
              <a:cxnLst/>
              <a:rect l="l" t="t" r="r" b="b"/>
              <a:pathLst>
                <a:path w="957579" h="304800">
                  <a:moveTo>
                    <a:pt x="0" y="0"/>
                  </a:moveTo>
                  <a:lnTo>
                    <a:pt x="179298" y="197805"/>
                  </a:lnTo>
                  <a:lnTo>
                    <a:pt x="252498" y="265251"/>
                  </a:lnTo>
                  <a:lnTo>
                    <a:pt x="426827" y="265251"/>
                  </a:lnTo>
                  <a:lnTo>
                    <a:pt x="497866" y="304570"/>
                  </a:lnTo>
                  <a:lnTo>
                    <a:pt x="896167" y="300336"/>
                  </a:lnTo>
                  <a:lnTo>
                    <a:pt x="835365" y="257086"/>
                  </a:lnTo>
                  <a:lnTo>
                    <a:pt x="941449" y="253154"/>
                  </a:lnTo>
                  <a:lnTo>
                    <a:pt x="956956" y="221094"/>
                  </a:lnTo>
                  <a:lnTo>
                    <a:pt x="944861" y="177847"/>
                  </a:lnTo>
                  <a:lnTo>
                    <a:pt x="652657" y="3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5219302" y="4580043"/>
              <a:ext cx="215900" cy="252729"/>
            </a:xfrm>
            <a:custGeom>
              <a:avLst/>
              <a:gdLst/>
              <a:ahLst/>
              <a:cxnLst/>
              <a:rect l="l" t="t" r="r" b="b"/>
              <a:pathLst>
                <a:path w="215900" h="252729">
                  <a:moveTo>
                    <a:pt x="0" y="0"/>
                  </a:moveTo>
                  <a:lnTo>
                    <a:pt x="0" y="67740"/>
                  </a:lnTo>
                  <a:lnTo>
                    <a:pt x="211247" y="252238"/>
                  </a:lnTo>
                  <a:lnTo>
                    <a:pt x="215279" y="179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224886" y="4585483"/>
              <a:ext cx="215900" cy="252729"/>
            </a:xfrm>
            <a:custGeom>
              <a:avLst/>
              <a:gdLst/>
              <a:ahLst/>
              <a:cxnLst/>
              <a:rect l="l" t="t" r="r" b="b"/>
              <a:pathLst>
                <a:path w="215900" h="252729">
                  <a:moveTo>
                    <a:pt x="215281" y="179648"/>
                  </a:moveTo>
                  <a:lnTo>
                    <a:pt x="211250" y="252243"/>
                  </a:lnTo>
                  <a:lnTo>
                    <a:pt x="0" y="67753"/>
                  </a:lnTo>
                  <a:lnTo>
                    <a:pt x="0" y="0"/>
                  </a:lnTo>
                  <a:lnTo>
                    <a:pt x="215281" y="1796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5430550" y="4774509"/>
              <a:ext cx="617220" cy="59690"/>
            </a:xfrm>
            <a:custGeom>
              <a:avLst/>
              <a:gdLst/>
              <a:ahLst/>
              <a:cxnLst/>
              <a:rect l="l" t="t" r="r" b="b"/>
              <a:pathLst>
                <a:path w="617220" h="59689">
                  <a:moveTo>
                    <a:pt x="0" y="59285"/>
                  </a:moveTo>
                  <a:lnTo>
                    <a:pt x="616674" y="59285"/>
                  </a:lnTo>
                  <a:lnTo>
                    <a:pt x="616674" y="0"/>
                  </a:lnTo>
                  <a:lnTo>
                    <a:pt x="0" y="0"/>
                  </a:lnTo>
                  <a:lnTo>
                    <a:pt x="0" y="5928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5436136" y="4759393"/>
              <a:ext cx="617220" cy="80010"/>
            </a:xfrm>
            <a:custGeom>
              <a:avLst/>
              <a:gdLst/>
              <a:ahLst/>
              <a:cxnLst/>
              <a:rect l="l" t="t" r="r" b="b"/>
              <a:pathLst>
                <a:path w="617220" h="80010">
                  <a:moveTo>
                    <a:pt x="0" y="0"/>
                  </a:moveTo>
                  <a:lnTo>
                    <a:pt x="616674" y="0"/>
                  </a:lnTo>
                  <a:lnTo>
                    <a:pt x="616674" y="79844"/>
                  </a:lnTo>
                  <a:lnTo>
                    <a:pt x="0" y="7984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5210927" y="4387377"/>
              <a:ext cx="212090" cy="386080"/>
            </a:xfrm>
            <a:custGeom>
              <a:avLst/>
              <a:gdLst/>
              <a:ahLst/>
              <a:cxnLst/>
              <a:rect l="l" t="t" r="r" b="b"/>
              <a:pathLst>
                <a:path w="212089" h="386079">
                  <a:moveTo>
                    <a:pt x="0" y="0"/>
                  </a:moveTo>
                  <a:lnTo>
                    <a:pt x="0" y="211718"/>
                  </a:lnTo>
                  <a:lnTo>
                    <a:pt x="211560" y="385628"/>
                  </a:lnTo>
                  <a:lnTo>
                    <a:pt x="211560" y="1624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5216511" y="4392817"/>
              <a:ext cx="212090" cy="386080"/>
            </a:xfrm>
            <a:custGeom>
              <a:avLst/>
              <a:gdLst/>
              <a:ahLst/>
              <a:cxnLst/>
              <a:rect l="l" t="t" r="r" b="b"/>
              <a:pathLst>
                <a:path w="212089" h="386079">
                  <a:moveTo>
                    <a:pt x="211549" y="385628"/>
                  </a:moveTo>
                  <a:lnTo>
                    <a:pt x="0" y="211718"/>
                  </a:lnTo>
                  <a:lnTo>
                    <a:pt x="0" y="0"/>
                  </a:lnTo>
                  <a:lnTo>
                    <a:pt x="211549" y="162421"/>
                  </a:lnTo>
                  <a:lnTo>
                    <a:pt x="211549" y="38562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422487" y="4549787"/>
              <a:ext cx="641350" cy="224790"/>
            </a:xfrm>
            <a:custGeom>
              <a:avLst/>
              <a:gdLst/>
              <a:ahLst/>
              <a:cxnLst/>
              <a:rect l="l" t="t" r="r" b="b"/>
              <a:pathLst>
                <a:path w="641350" h="224789">
                  <a:moveTo>
                    <a:pt x="640876" y="0"/>
                  </a:moveTo>
                  <a:lnTo>
                    <a:pt x="0" y="0"/>
                  </a:lnTo>
                  <a:lnTo>
                    <a:pt x="0" y="224722"/>
                  </a:lnTo>
                  <a:lnTo>
                    <a:pt x="640876" y="224722"/>
                  </a:lnTo>
                  <a:lnTo>
                    <a:pt x="640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428061" y="4555239"/>
              <a:ext cx="641350" cy="224790"/>
            </a:xfrm>
            <a:custGeom>
              <a:avLst/>
              <a:gdLst/>
              <a:ahLst/>
              <a:cxnLst/>
              <a:rect l="l" t="t" r="r" b="b"/>
              <a:pathLst>
                <a:path w="641350" h="224789">
                  <a:moveTo>
                    <a:pt x="0" y="0"/>
                  </a:moveTo>
                  <a:lnTo>
                    <a:pt x="640876" y="0"/>
                  </a:lnTo>
                  <a:lnTo>
                    <a:pt x="640876" y="224722"/>
                  </a:lnTo>
                  <a:lnTo>
                    <a:pt x="0" y="224722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372" y="4599091"/>
              <a:ext cx="182342" cy="9432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503750" y="4639320"/>
              <a:ext cx="361315" cy="104139"/>
            </a:xfrm>
            <a:custGeom>
              <a:avLst/>
              <a:gdLst/>
              <a:ahLst/>
              <a:cxnLst/>
              <a:rect l="l" t="t" r="r" b="b"/>
              <a:pathLst>
                <a:path w="361314" h="104139">
                  <a:moveTo>
                    <a:pt x="360766" y="0"/>
                  </a:moveTo>
                  <a:lnTo>
                    <a:pt x="0" y="0"/>
                  </a:lnTo>
                  <a:lnTo>
                    <a:pt x="0" y="103740"/>
                  </a:lnTo>
                  <a:lnTo>
                    <a:pt x="360766" y="103740"/>
                  </a:lnTo>
                  <a:lnTo>
                    <a:pt x="360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5509336" y="4644765"/>
              <a:ext cx="361315" cy="104139"/>
            </a:xfrm>
            <a:custGeom>
              <a:avLst/>
              <a:gdLst/>
              <a:ahLst/>
              <a:cxnLst/>
              <a:rect l="l" t="t" r="r" b="b"/>
              <a:pathLst>
                <a:path w="361314" h="104139">
                  <a:moveTo>
                    <a:pt x="0" y="0"/>
                  </a:moveTo>
                  <a:lnTo>
                    <a:pt x="360766" y="0"/>
                  </a:lnTo>
                  <a:lnTo>
                    <a:pt x="360766" y="103735"/>
                  </a:lnTo>
                  <a:lnTo>
                    <a:pt x="0" y="10373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5621625" y="4753946"/>
              <a:ext cx="401320" cy="32384"/>
            </a:xfrm>
            <a:custGeom>
              <a:avLst/>
              <a:gdLst/>
              <a:ahLst/>
              <a:cxnLst/>
              <a:rect l="l" t="t" r="r" b="b"/>
              <a:pathLst>
                <a:path w="401320" h="32385">
                  <a:moveTo>
                    <a:pt x="400778" y="0"/>
                  </a:moveTo>
                  <a:lnTo>
                    <a:pt x="0" y="0"/>
                  </a:lnTo>
                  <a:lnTo>
                    <a:pt x="0" y="32362"/>
                  </a:lnTo>
                  <a:lnTo>
                    <a:pt x="400778" y="32362"/>
                  </a:lnTo>
                  <a:lnTo>
                    <a:pt x="40077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5627211" y="4759393"/>
              <a:ext cx="401320" cy="32384"/>
            </a:xfrm>
            <a:custGeom>
              <a:avLst/>
              <a:gdLst/>
              <a:ahLst/>
              <a:cxnLst/>
              <a:rect l="l" t="t" r="r" b="b"/>
              <a:pathLst>
                <a:path w="401320" h="32385">
                  <a:moveTo>
                    <a:pt x="0" y="0"/>
                  </a:moveTo>
                  <a:lnTo>
                    <a:pt x="400778" y="0"/>
                  </a:lnTo>
                  <a:lnTo>
                    <a:pt x="400778" y="32360"/>
                  </a:lnTo>
                  <a:lnTo>
                    <a:pt x="0" y="3236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5507782" y="4666538"/>
              <a:ext cx="510540" cy="91440"/>
            </a:xfrm>
            <a:custGeom>
              <a:avLst/>
              <a:gdLst/>
              <a:ahLst/>
              <a:cxnLst/>
              <a:rect l="l" t="t" r="r" b="b"/>
              <a:pathLst>
                <a:path w="510539" h="91439">
                  <a:moveTo>
                    <a:pt x="347117" y="0"/>
                  </a:moveTo>
                  <a:lnTo>
                    <a:pt x="0" y="0"/>
                  </a:lnTo>
                  <a:lnTo>
                    <a:pt x="113843" y="87414"/>
                  </a:lnTo>
                  <a:lnTo>
                    <a:pt x="509971" y="91339"/>
                  </a:lnTo>
                  <a:lnTo>
                    <a:pt x="3471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513368" y="4671979"/>
              <a:ext cx="510540" cy="91440"/>
            </a:xfrm>
            <a:custGeom>
              <a:avLst/>
              <a:gdLst/>
              <a:ahLst/>
              <a:cxnLst/>
              <a:rect l="l" t="t" r="r" b="b"/>
              <a:pathLst>
                <a:path w="510539" h="91439">
                  <a:moveTo>
                    <a:pt x="113843" y="87414"/>
                  </a:moveTo>
                  <a:lnTo>
                    <a:pt x="509971" y="91339"/>
                  </a:lnTo>
                  <a:lnTo>
                    <a:pt x="347116" y="0"/>
                  </a:lnTo>
                  <a:lnTo>
                    <a:pt x="0" y="0"/>
                  </a:lnTo>
                  <a:lnTo>
                    <a:pt x="113843" y="8741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3750" y="4694360"/>
              <a:ext cx="124338" cy="12518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621625" y="4781168"/>
              <a:ext cx="401320" cy="33020"/>
            </a:xfrm>
            <a:custGeom>
              <a:avLst/>
              <a:gdLst/>
              <a:ahLst/>
              <a:cxnLst/>
              <a:rect l="l" t="t" r="r" b="b"/>
              <a:pathLst>
                <a:path w="401320" h="33020">
                  <a:moveTo>
                    <a:pt x="400778" y="0"/>
                  </a:moveTo>
                  <a:lnTo>
                    <a:pt x="0" y="0"/>
                  </a:lnTo>
                  <a:lnTo>
                    <a:pt x="0" y="32664"/>
                  </a:lnTo>
                  <a:lnTo>
                    <a:pt x="400778" y="32664"/>
                  </a:lnTo>
                  <a:lnTo>
                    <a:pt x="40077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5627211" y="4786607"/>
              <a:ext cx="401320" cy="33020"/>
            </a:xfrm>
            <a:custGeom>
              <a:avLst/>
              <a:gdLst/>
              <a:ahLst/>
              <a:cxnLst/>
              <a:rect l="l" t="t" r="r" b="b"/>
              <a:pathLst>
                <a:path w="401320" h="33020">
                  <a:moveTo>
                    <a:pt x="0" y="0"/>
                  </a:moveTo>
                  <a:lnTo>
                    <a:pt x="400778" y="0"/>
                  </a:lnTo>
                  <a:lnTo>
                    <a:pt x="400778" y="32669"/>
                  </a:lnTo>
                  <a:lnTo>
                    <a:pt x="0" y="32669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2785" y="4663210"/>
              <a:ext cx="325343" cy="10098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568899" y="4713724"/>
              <a:ext cx="444500" cy="44450"/>
            </a:xfrm>
            <a:custGeom>
              <a:avLst/>
              <a:gdLst/>
              <a:ahLst/>
              <a:cxnLst/>
              <a:rect l="l" t="t" r="r" b="b"/>
              <a:pathLst>
                <a:path w="444500" h="44450">
                  <a:moveTo>
                    <a:pt x="379685" y="0"/>
                  </a:moveTo>
                  <a:lnTo>
                    <a:pt x="0" y="0"/>
                  </a:lnTo>
                  <a:lnTo>
                    <a:pt x="52726" y="44154"/>
                  </a:lnTo>
                  <a:lnTo>
                    <a:pt x="443886" y="44154"/>
                  </a:lnTo>
                  <a:lnTo>
                    <a:pt x="379685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5574485" y="4719164"/>
              <a:ext cx="444500" cy="44450"/>
            </a:xfrm>
            <a:custGeom>
              <a:avLst/>
              <a:gdLst/>
              <a:ahLst/>
              <a:cxnLst/>
              <a:rect l="l" t="t" r="r" b="b"/>
              <a:pathLst>
                <a:path w="444500" h="44450">
                  <a:moveTo>
                    <a:pt x="52726" y="44154"/>
                  </a:moveTo>
                  <a:lnTo>
                    <a:pt x="443886" y="44154"/>
                  </a:lnTo>
                  <a:lnTo>
                    <a:pt x="379672" y="0"/>
                  </a:lnTo>
                  <a:lnTo>
                    <a:pt x="0" y="0"/>
                  </a:lnTo>
                  <a:lnTo>
                    <a:pt x="52726" y="441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3750" y="4666538"/>
              <a:ext cx="124338" cy="12488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210927" y="4387377"/>
              <a:ext cx="847725" cy="167005"/>
            </a:xfrm>
            <a:custGeom>
              <a:avLst/>
              <a:gdLst/>
              <a:ahLst/>
              <a:cxnLst/>
              <a:rect l="l" t="t" r="r" b="b"/>
              <a:pathLst>
                <a:path w="847725" h="167004">
                  <a:moveTo>
                    <a:pt x="527650" y="0"/>
                  </a:moveTo>
                  <a:lnTo>
                    <a:pt x="0" y="0"/>
                  </a:lnTo>
                  <a:lnTo>
                    <a:pt x="221177" y="166644"/>
                  </a:lnTo>
                  <a:lnTo>
                    <a:pt x="847153" y="162409"/>
                  </a:lnTo>
                  <a:lnTo>
                    <a:pt x="527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5216511" y="4392817"/>
              <a:ext cx="847725" cy="167005"/>
            </a:xfrm>
            <a:custGeom>
              <a:avLst/>
              <a:gdLst/>
              <a:ahLst/>
              <a:cxnLst/>
              <a:rect l="l" t="t" r="r" b="b"/>
              <a:pathLst>
                <a:path w="847725" h="167004">
                  <a:moveTo>
                    <a:pt x="221167" y="166657"/>
                  </a:moveTo>
                  <a:lnTo>
                    <a:pt x="847155" y="162421"/>
                  </a:lnTo>
                  <a:lnTo>
                    <a:pt x="527653" y="0"/>
                  </a:lnTo>
                  <a:lnTo>
                    <a:pt x="0" y="0"/>
                  </a:lnTo>
                  <a:lnTo>
                    <a:pt x="221167" y="16665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0102" y="4351991"/>
              <a:ext cx="237870" cy="22864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288166" y="4356227"/>
              <a:ext cx="656590" cy="193675"/>
            </a:xfrm>
            <a:custGeom>
              <a:avLst/>
              <a:gdLst/>
              <a:ahLst/>
              <a:cxnLst/>
              <a:rect l="l" t="t" r="r" b="b"/>
              <a:pathLst>
                <a:path w="656589" h="193675">
                  <a:moveTo>
                    <a:pt x="349901" y="0"/>
                  </a:moveTo>
                  <a:lnTo>
                    <a:pt x="0" y="0"/>
                  </a:lnTo>
                  <a:lnTo>
                    <a:pt x="197283" y="193559"/>
                  </a:lnTo>
                  <a:lnTo>
                    <a:pt x="656386" y="189634"/>
                  </a:lnTo>
                  <a:lnTo>
                    <a:pt x="349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5293750" y="4361667"/>
              <a:ext cx="656590" cy="193675"/>
            </a:xfrm>
            <a:custGeom>
              <a:avLst/>
              <a:gdLst/>
              <a:ahLst/>
              <a:cxnLst/>
              <a:rect l="l" t="t" r="r" b="b"/>
              <a:pathLst>
                <a:path w="656589" h="193675">
                  <a:moveTo>
                    <a:pt x="197286" y="193572"/>
                  </a:moveTo>
                  <a:lnTo>
                    <a:pt x="656376" y="189634"/>
                  </a:lnTo>
                  <a:lnTo>
                    <a:pt x="349903" y="0"/>
                  </a:lnTo>
                  <a:lnTo>
                    <a:pt x="0" y="0"/>
                  </a:lnTo>
                  <a:lnTo>
                    <a:pt x="197286" y="19357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5206894" y="4387377"/>
              <a:ext cx="851535" cy="193040"/>
            </a:xfrm>
            <a:custGeom>
              <a:avLst/>
              <a:gdLst/>
              <a:ahLst/>
              <a:cxnLst/>
              <a:rect l="l" t="t" r="r" b="b"/>
              <a:pathLst>
                <a:path w="851535" h="193039">
                  <a:moveTo>
                    <a:pt x="0" y="0"/>
                  </a:moveTo>
                  <a:lnTo>
                    <a:pt x="0" y="43856"/>
                  </a:lnTo>
                  <a:lnTo>
                    <a:pt x="215592" y="192665"/>
                  </a:lnTo>
                  <a:lnTo>
                    <a:pt x="851186" y="192665"/>
                  </a:lnTo>
                  <a:lnTo>
                    <a:pt x="851186" y="158484"/>
                  </a:lnTo>
                  <a:lnTo>
                    <a:pt x="219005" y="158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5212478" y="4392817"/>
              <a:ext cx="851535" cy="193040"/>
            </a:xfrm>
            <a:custGeom>
              <a:avLst/>
              <a:gdLst/>
              <a:ahLst/>
              <a:cxnLst/>
              <a:rect l="l" t="t" r="r" b="b"/>
              <a:pathLst>
                <a:path w="851535" h="193039">
                  <a:moveTo>
                    <a:pt x="218994" y="158484"/>
                  </a:moveTo>
                  <a:lnTo>
                    <a:pt x="851188" y="158484"/>
                  </a:lnTo>
                  <a:lnTo>
                    <a:pt x="851188" y="192665"/>
                  </a:lnTo>
                  <a:lnTo>
                    <a:pt x="215582" y="192665"/>
                  </a:lnTo>
                  <a:lnTo>
                    <a:pt x="0" y="43856"/>
                  </a:lnTo>
                  <a:lnTo>
                    <a:pt x="0" y="0"/>
                  </a:lnTo>
                  <a:lnTo>
                    <a:pt x="218994" y="15848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5347720" y="4380124"/>
              <a:ext cx="408940" cy="83185"/>
            </a:xfrm>
            <a:custGeom>
              <a:avLst/>
              <a:gdLst/>
              <a:ahLst/>
              <a:cxnLst/>
              <a:rect l="l" t="t" r="r" b="b"/>
              <a:pathLst>
                <a:path w="408939" h="83185">
                  <a:moveTo>
                    <a:pt x="277936" y="0"/>
                  </a:moveTo>
                  <a:lnTo>
                    <a:pt x="0" y="0"/>
                  </a:lnTo>
                  <a:lnTo>
                    <a:pt x="91208" y="82558"/>
                  </a:lnTo>
                  <a:lnTo>
                    <a:pt x="408538" y="82558"/>
                  </a:lnTo>
                  <a:lnTo>
                    <a:pt x="277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353306" y="4385564"/>
              <a:ext cx="408940" cy="83185"/>
            </a:xfrm>
            <a:custGeom>
              <a:avLst/>
              <a:gdLst/>
              <a:ahLst/>
              <a:cxnLst/>
              <a:rect l="l" t="t" r="r" b="b"/>
              <a:pathLst>
                <a:path w="408939" h="83185">
                  <a:moveTo>
                    <a:pt x="91196" y="82570"/>
                  </a:moveTo>
                  <a:lnTo>
                    <a:pt x="408537" y="82570"/>
                  </a:lnTo>
                  <a:lnTo>
                    <a:pt x="277936" y="0"/>
                  </a:lnTo>
                  <a:lnTo>
                    <a:pt x="0" y="0"/>
                  </a:lnTo>
                  <a:lnTo>
                    <a:pt x="91196" y="8257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5349275" y="4380124"/>
              <a:ext cx="276860" cy="31750"/>
            </a:xfrm>
            <a:custGeom>
              <a:avLst/>
              <a:gdLst/>
              <a:ahLst/>
              <a:cxnLst/>
              <a:rect l="l" t="t" r="r" b="b"/>
              <a:pathLst>
                <a:path w="276860" h="31750">
                  <a:moveTo>
                    <a:pt x="276381" y="0"/>
                  </a:moveTo>
                  <a:lnTo>
                    <a:pt x="0" y="0"/>
                  </a:lnTo>
                  <a:lnTo>
                    <a:pt x="31949" y="31150"/>
                  </a:lnTo>
                  <a:lnTo>
                    <a:pt x="272350" y="31150"/>
                  </a:lnTo>
                  <a:lnTo>
                    <a:pt x="27638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5354861" y="4385564"/>
              <a:ext cx="276860" cy="31750"/>
            </a:xfrm>
            <a:custGeom>
              <a:avLst/>
              <a:gdLst/>
              <a:ahLst/>
              <a:cxnLst/>
              <a:rect l="l" t="t" r="r" b="b"/>
              <a:pathLst>
                <a:path w="276860" h="31750">
                  <a:moveTo>
                    <a:pt x="31949" y="31150"/>
                  </a:moveTo>
                  <a:lnTo>
                    <a:pt x="272350" y="31150"/>
                  </a:lnTo>
                  <a:lnTo>
                    <a:pt x="276381" y="0"/>
                  </a:lnTo>
                  <a:lnTo>
                    <a:pt x="0" y="0"/>
                  </a:lnTo>
                  <a:lnTo>
                    <a:pt x="31949" y="311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5381224" y="4411274"/>
              <a:ext cx="236220" cy="28575"/>
            </a:xfrm>
            <a:custGeom>
              <a:avLst/>
              <a:gdLst/>
              <a:ahLst/>
              <a:cxnLst/>
              <a:rect l="l" t="t" r="r" b="b"/>
              <a:pathLst>
                <a:path w="236220" h="28575">
                  <a:moveTo>
                    <a:pt x="236066" y="0"/>
                  </a:moveTo>
                  <a:lnTo>
                    <a:pt x="0" y="0"/>
                  </a:lnTo>
                  <a:lnTo>
                    <a:pt x="28233" y="28119"/>
                  </a:lnTo>
                  <a:lnTo>
                    <a:pt x="225829" y="23288"/>
                  </a:lnTo>
                  <a:lnTo>
                    <a:pt x="23606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5386810" y="4416714"/>
              <a:ext cx="236220" cy="28575"/>
            </a:xfrm>
            <a:custGeom>
              <a:avLst/>
              <a:gdLst/>
              <a:ahLst/>
              <a:cxnLst/>
              <a:rect l="l" t="t" r="r" b="b"/>
              <a:pathLst>
                <a:path w="236220" h="28575">
                  <a:moveTo>
                    <a:pt x="28233" y="28132"/>
                  </a:moveTo>
                  <a:lnTo>
                    <a:pt x="225829" y="23288"/>
                  </a:lnTo>
                  <a:lnTo>
                    <a:pt x="236066" y="0"/>
                  </a:lnTo>
                  <a:lnTo>
                    <a:pt x="0" y="0"/>
                  </a:lnTo>
                  <a:lnTo>
                    <a:pt x="28233" y="281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5406045" y="4435469"/>
              <a:ext cx="199390" cy="27305"/>
            </a:xfrm>
            <a:custGeom>
              <a:avLst/>
              <a:gdLst/>
              <a:ahLst/>
              <a:cxnLst/>
              <a:rect l="l" t="t" r="r" b="b"/>
              <a:pathLst>
                <a:path w="199389" h="27304">
                  <a:moveTo>
                    <a:pt x="199150" y="0"/>
                  </a:moveTo>
                  <a:lnTo>
                    <a:pt x="0" y="0"/>
                  </a:lnTo>
                  <a:lnTo>
                    <a:pt x="29471" y="27213"/>
                  </a:lnTo>
                  <a:lnTo>
                    <a:pt x="199150" y="27213"/>
                  </a:lnTo>
                  <a:lnTo>
                    <a:pt x="19915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5411631" y="4440909"/>
              <a:ext cx="199390" cy="27305"/>
            </a:xfrm>
            <a:custGeom>
              <a:avLst/>
              <a:gdLst/>
              <a:ahLst/>
              <a:cxnLst/>
              <a:rect l="l" t="t" r="r" b="b"/>
              <a:pathLst>
                <a:path w="199389" h="27304">
                  <a:moveTo>
                    <a:pt x="0" y="0"/>
                  </a:moveTo>
                  <a:lnTo>
                    <a:pt x="29459" y="27225"/>
                  </a:lnTo>
                  <a:lnTo>
                    <a:pt x="199137" y="27225"/>
                  </a:lnTo>
                  <a:lnTo>
                    <a:pt x="199137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5689871" y="4387377"/>
              <a:ext cx="368300" cy="158750"/>
            </a:xfrm>
            <a:custGeom>
              <a:avLst/>
              <a:gdLst/>
              <a:ahLst/>
              <a:cxnLst/>
              <a:rect l="l" t="t" r="r" b="b"/>
              <a:pathLst>
                <a:path w="368300" h="158750">
                  <a:moveTo>
                    <a:pt x="47152" y="0"/>
                  </a:moveTo>
                  <a:lnTo>
                    <a:pt x="0" y="0"/>
                  </a:lnTo>
                  <a:lnTo>
                    <a:pt x="254682" y="158484"/>
                  </a:lnTo>
                  <a:lnTo>
                    <a:pt x="368209" y="158484"/>
                  </a:lnTo>
                  <a:lnTo>
                    <a:pt x="4715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5370684" y="4392817"/>
              <a:ext cx="693420" cy="158750"/>
            </a:xfrm>
            <a:custGeom>
              <a:avLst/>
              <a:gdLst/>
              <a:ahLst/>
              <a:cxnLst/>
              <a:rect l="l" t="t" r="r" b="b"/>
              <a:pathLst>
                <a:path w="693420" h="158750">
                  <a:moveTo>
                    <a:pt x="579442" y="158484"/>
                  </a:moveTo>
                  <a:lnTo>
                    <a:pt x="692982" y="158484"/>
                  </a:lnTo>
                  <a:lnTo>
                    <a:pt x="371925" y="0"/>
                  </a:lnTo>
                  <a:lnTo>
                    <a:pt x="324772" y="0"/>
                  </a:lnTo>
                  <a:lnTo>
                    <a:pt x="579442" y="158484"/>
                  </a:lnTo>
                </a:path>
                <a:path w="693420" h="158750">
                  <a:moveTo>
                    <a:pt x="603328" y="115236"/>
                  </a:moveTo>
                  <a:lnTo>
                    <a:pt x="510274" y="115236"/>
                  </a:lnTo>
                  <a:lnTo>
                    <a:pt x="473358" y="95276"/>
                  </a:lnTo>
                  <a:lnTo>
                    <a:pt x="56757" y="95276"/>
                  </a:lnTo>
                  <a:lnTo>
                    <a:pt x="56757" y="115236"/>
                  </a:lnTo>
                  <a:lnTo>
                    <a:pt x="0" y="11523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5402013" y="4229501"/>
              <a:ext cx="396240" cy="233679"/>
            </a:xfrm>
            <a:custGeom>
              <a:avLst/>
              <a:gdLst/>
              <a:ahLst/>
              <a:cxnLst/>
              <a:rect l="l" t="t" r="r" b="b"/>
              <a:pathLst>
                <a:path w="396239" h="233679">
                  <a:moveTo>
                    <a:pt x="318567" y="0"/>
                  </a:moveTo>
                  <a:lnTo>
                    <a:pt x="0" y="0"/>
                  </a:lnTo>
                  <a:lnTo>
                    <a:pt x="44978" y="31448"/>
                  </a:lnTo>
                  <a:lnTo>
                    <a:pt x="56757" y="55345"/>
                  </a:lnTo>
                  <a:lnTo>
                    <a:pt x="68864" y="98593"/>
                  </a:lnTo>
                  <a:lnTo>
                    <a:pt x="68864" y="126725"/>
                  </a:lnTo>
                  <a:lnTo>
                    <a:pt x="52422" y="161800"/>
                  </a:lnTo>
                  <a:lnTo>
                    <a:pt x="36915" y="186008"/>
                  </a:lnTo>
                  <a:lnTo>
                    <a:pt x="8063" y="209296"/>
                  </a:lnTo>
                  <a:lnTo>
                    <a:pt x="32568" y="233180"/>
                  </a:lnTo>
                  <a:lnTo>
                    <a:pt x="322915" y="233180"/>
                  </a:lnTo>
                  <a:lnTo>
                    <a:pt x="363243" y="193870"/>
                  </a:lnTo>
                  <a:lnTo>
                    <a:pt x="387748" y="157875"/>
                  </a:lnTo>
                  <a:lnTo>
                    <a:pt x="396114" y="118552"/>
                  </a:lnTo>
                  <a:lnTo>
                    <a:pt x="396114" y="86495"/>
                  </a:lnTo>
                  <a:lnTo>
                    <a:pt x="380304" y="43247"/>
                  </a:lnTo>
                  <a:lnTo>
                    <a:pt x="351451" y="15426"/>
                  </a:lnTo>
                  <a:lnTo>
                    <a:pt x="335009" y="3924"/>
                  </a:lnTo>
                  <a:lnTo>
                    <a:pt x="318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5407587" y="4234942"/>
              <a:ext cx="396240" cy="233679"/>
            </a:xfrm>
            <a:custGeom>
              <a:avLst/>
              <a:gdLst/>
              <a:ahLst/>
              <a:cxnLst/>
              <a:rect l="l" t="t" r="r" b="b"/>
              <a:pathLst>
                <a:path w="396239" h="233679">
                  <a:moveTo>
                    <a:pt x="318580" y="0"/>
                  </a:moveTo>
                  <a:lnTo>
                    <a:pt x="380304" y="43247"/>
                  </a:lnTo>
                  <a:lnTo>
                    <a:pt x="396127" y="86495"/>
                  </a:lnTo>
                  <a:lnTo>
                    <a:pt x="396127" y="118565"/>
                  </a:lnTo>
                  <a:lnTo>
                    <a:pt x="387748" y="157875"/>
                  </a:lnTo>
                  <a:lnTo>
                    <a:pt x="363243" y="193870"/>
                  </a:lnTo>
                  <a:lnTo>
                    <a:pt x="347432" y="213233"/>
                  </a:lnTo>
                  <a:lnTo>
                    <a:pt x="322927" y="233193"/>
                  </a:lnTo>
                  <a:lnTo>
                    <a:pt x="32580" y="233193"/>
                  </a:lnTo>
                  <a:lnTo>
                    <a:pt x="8075" y="209296"/>
                  </a:lnTo>
                  <a:lnTo>
                    <a:pt x="36915" y="186008"/>
                  </a:lnTo>
                  <a:lnTo>
                    <a:pt x="52435" y="161813"/>
                  </a:lnTo>
                  <a:lnTo>
                    <a:pt x="68864" y="126725"/>
                  </a:lnTo>
                  <a:lnTo>
                    <a:pt x="68864" y="98593"/>
                  </a:lnTo>
                  <a:lnTo>
                    <a:pt x="56770" y="55345"/>
                  </a:lnTo>
                  <a:lnTo>
                    <a:pt x="44978" y="31448"/>
                  </a:lnTo>
                  <a:lnTo>
                    <a:pt x="0" y="0"/>
                  </a:lnTo>
                  <a:lnTo>
                    <a:pt x="31858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7262736" y="4540770"/>
              <a:ext cx="864235" cy="737870"/>
            </a:xfrm>
            <a:custGeom>
              <a:avLst/>
              <a:gdLst/>
              <a:ahLst/>
              <a:cxnLst/>
              <a:rect l="l" t="t" r="r" b="b"/>
              <a:pathLst>
                <a:path w="864234" h="737870">
                  <a:moveTo>
                    <a:pt x="864031" y="683298"/>
                  </a:moveTo>
                  <a:lnTo>
                    <a:pt x="822693" y="512940"/>
                  </a:lnTo>
                  <a:lnTo>
                    <a:pt x="717308" y="512940"/>
                  </a:lnTo>
                  <a:lnTo>
                    <a:pt x="717308" y="469620"/>
                  </a:lnTo>
                  <a:lnTo>
                    <a:pt x="555637" y="469620"/>
                  </a:lnTo>
                  <a:lnTo>
                    <a:pt x="555637" y="435864"/>
                  </a:lnTo>
                  <a:lnTo>
                    <a:pt x="516585" y="435864"/>
                  </a:lnTo>
                  <a:lnTo>
                    <a:pt x="516585" y="424167"/>
                  </a:lnTo>
                  <a:lnTo>
                    <a:pt x="674230" y="424167"/>
                  </a:lnTo>
                  <a:lnTo>
                    <a:pt x="686587" y="422833"/>
                  </a:lnTo>
                  <a:lnTo>
                    <a:pt x="722477" y="394931"/>
                  </a:lnTo>
                  <a:lnTo>
                    <a:pt x="725639" y="375539"/>
                  </a:lnTo>
                  <a:lnTo>
                    <a:pt x="725639" y="48628"/>
                  </a:lnTo>
                  <a:lnTo>
                    <a:pt x="706107" y="8229"/>
                  </a:lnTo>
                  <a:lnTo>
                    <a:pt x="674230" y="0"/>
                  </a:lnTo>
                  <a:lnTo>
                    <a:pt x="169989" y="0"/>
                  </a:lnTo>
                  <a:lnTo>
                    <a:pt x="130352" y="13550"/>
                  </a:lnTo>
                  <a:lnTo>
                    <a:pt x="118592" y="48628"/>
                  </a:lnTo>
                  <a:lnTo>
                    <a:pt x="118592" y="375539"/>
                  </a:lnTo>
                  <a:lnTo>
                    <a:pt x="137820" y="415671"/>
                  </a:lnTo>
                  <a:lnTo>
                    <a:pt x="169989" y="424167"/>
                  </a:lnTo>
                  <a:lnTo>
                    <a:pt x="326771" y="424167"/>
                  </a:lnTo>
                  <a:lnTo>
                    <a:pt x="326771" y="435864"/>
                  </a:lnTo>
                  <a:lnTo>
                    <a:pt x="287718" y="435864"/>
                  </a:lnTo>
                  <a:lnTo>
                    <a:pt x="287718" y="469620"/>
                  </a:lnTo>
                  <a:lnTo>
                    <a:pt x="126631" y="469620"/>
                  </a:lnTo>
                  <a:lnTo>
                    <a:pt x="126631" y="512940"/>
                  </a:lnTo>
                  <a:lnTo>
                    <a:pt x="41922" y="512940"/>
                  </a:lnTo>
                  <a:lnTo>
                    <a:pt x="0" y="683298"/>
                  </a:lnTo>
                  <a:lnTo>
                    <a:pt x="24980" y="737781"/>
                  </a:lnTo>
                  <a:lnTo>
                    <a:pt x="840206" y="737781"/>
                  </a:lnTo>
                  <a:lnTo>
                    <a:pt x="864031" y="6832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7279094" y="4552721"/>
              <a:ext cx="832485" cy="692150"/>
            </a:xfrm>
            <a:custGeom>
              <a:avLst/>
              <a:gdLst/>
              <a:ahLst/>
              <a:cxnLst/>
              <a:rect l="l" t="t" r="r" b="b"/>
              <a:pathLst>
                <a:path w="832484" h="692150">
                  <a:moveTo>
                    <a:pt x="529234" y="431774"/>
                  </a:moveTo>
                  <a:lnTo>
                    <a:pt x="489597" y="431774"/>
                  </a:lnTo>
                  <a:lnTo>
                    <a:pt x="489597" y="412165"/>
                  </a:lnTo>
                  <a:lnTo>
                    <a:pt x="321043" y="412165"/>
                  </a:lnTo>
                  <a:lnTo>
                    <a:pt x="321043" y="431774"/>
                  </a:lnTo>
                  <a:lnTo>
                    <a:pt x="281419" y="431774"/>
                  </a:lnTo>
                  <a:lnTo>
                    <a:pt x="281419" y="457517"/>
                  </a:lnTo>
                  <a:lnTo>
                    <a:pt x="529234" y="457517"/>
                  </a:lnTo>
                  <a:lnTo>
                    <a:pt x="529234" y="431774"/>
                  </a:lnTo>
                  <a:close/>
                </a:path>
                <a:path w="832484" h="692150">
                  <a:moveTo>
                    <a:pt x="689749" y="466102"/>
                  </a:moveTo>
                  <a:lnTo>
                    <a:pt x="120891" y="466102"/>
                  </a:lnTo>
                  <a:lnTo>
                    <a:pt x="120891" y="475907"/>
                  </a:lnTo>
                  <a:lnTo>
                    <a:pt x="120891" y="500430"/>
                  </a:lnTo>
                  <a:lnTo>
                    <a:pt x="439635" y="500430"/>
                  </a:lnTo>
                  <a:lnTo>
                    <a:pt x="439635" y="475907"/>
                  </a:lnTo>
                  <a:lnTo>
                    <a:pt x="661606" y="475907"/>
                  </a:lnTo>
                  <a:lnTo>
                    <a:pt x="661606" y="500430"/>
                  </a:lnTo>
                  <a:lnTo>
                    <a:pt x="689749" y="500430"/>
                  </a:lnTo>
                  <a:lnTo>
                    <a:pt x="689749" y="475907"/>
                  </a:lnTo>
                  <a:lnTo>
                    <a:pt x="689749" y="466102"/>
                  </a:lnTo>
                  <a:close/>
                </a:path>
                <a:path w="832484" h="692150">
                  <a:moveTo>
                    <a:pt x="696645" y="39598"/>
                  </a:moveTo>
                  <a:lnTo>
                    <a:pt x="673963" y="2921"/>
                  </a:lnTo>
                  <a:lnTo>
                    <a:pt x="654710" y="0"/>
                  </a:lnTo>
                  <a:lnTo>
                    <a:pt x="156794" y="0"/>
                  </a:lnTo>
                  <a:lnTo>
                    <a:pt x="120319" y="17005"/>
                  </a:lnTo>
                  <a:lnTo>
                    <a:pt x="115443" y="39598"/>
                  </a:lnTo>
                  <a:lnTo>
                    <a:pt x="115443" y="360400"/>
                  </a:lnTo>
                  <a:lnTo>
                    <a:pt x="137261" y="396811"/>
                  </a:lnTo>
                  <a:lnTo>
                    <a:pt x="156794" y="399732"/>
                  </a:lnTo>
                  <a:lnTo>
                    <a:pt x="654710" y="399732"/>
                  </a:lnTo>
                  <a:lnTo>
                    <a:pt x="690905" y="382981"/>
                  </a:lnTo>
                  <a:lnTo>
                    <a:pt x="696645" y="360400"/>
                  </a:lnTo>
                  <a:lnTo>
                    <a:pt x="696645" y="39598"/>
                  </a:lnTo>
                  <a:close/>
                </a:path>
                <a:path w="832484" h="692150">
                  <a:moveTo>
                    <a:pt x="832180" y="671347"/>
                  </a:moveTo>
                  <a:lnTo>
                    <a:pt x="793699" y="511619"/>
                  </a:lnTo>
                  <a:lnTo>
                    <a:pt x="38773" y="511619"/>
                  </a:lnTo>
                  <a:lnTo>
                    <a:pt x="0" y="671347"/>
                  </a:lnTo>
                  <a:lnTo>
                    <a:pt x="10058" y="692086"/>
                  </a:lnTo>
                  <a:lnTo>
                    <a:pt x="822134" y="692086"/>
                  </a:lnTo>
                  <a:lnTo>
                    <a:pt x="832180" y="671347"/>
                  </a:lnTo>
                  <a:close/>
                </a:path>
              </a:pathLst>
            </a:custGeom>
            <a:solidFill>
              <a:srgbClr val="E8DFD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7439043" y="4595242"/>
              <a:ext cx="492125" cy="314960"/>
            </a:xfrm>
            <a:custGeom>
              <a:avLst/>
              <a:gdLst/>
              <a:ahLst/>
              <a:cxnLst/>
              <a:rect l="l" t="t" r="r" b="b"/>
              <a:pathLst>
                <a:path w="492125" h="314960">
                  <a:moveTo>
                    <a:pt x="459449" y="0"/>
                  </a:moveTo>
                  <a:lnTo>
                    <a:pt x="32453" y="0"/>
                  </a:lnTo>
                  <a:lnTo>
                    <a:pt x="584" y="23913"/>
                  </a:lnTo>
                  <a:lnTo>
                    <a:pt x="0" y="30298"/>
                  </a:lnTo>
                  <a:lnTo>
                    <a:pt x="0" y="284645"/>
                  </a:lnTo>
                  <a:lnTo>
                    <a:pt x="24416" y="314408"/>
                  </a:lnTo>
                  <a:lnTo>
                    <a:pt x="459450" y="314943"/>
                  </a:lnTo>
                  <a:lnTo>
                    <a:pt x="467779" y="314408"/>
                  </a:lnTo>
                  <a:lnTo>
                    <a:pt x="491611" y="284645"/>
                  </a:lnTo>
                  <a:lnTo>
                    <a:pt x="491610" y="30298"/>
                  </a:lnTo>
                  <a:lnTo>
                    <a:pt x="459449" y="0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79260" y="4930377"/>
              <a:ext cx="51435" cy="14604"/>
            </a:xfrm>
            <a:custGeom>
              <a:avLst/>
              <a:gdLst/>
              <a:ahLst/>
              <a:cxnLst/>
              <a:rect l="l" t="t" r="r" b="b"/>
              <a:pathLst>
                <a:path w="51434" h="14604">
                  <a:moveTo>
                    <a:pt x="51400" y="0"/>
                  </a:moveTo>
                  <a:lnTo>
                    <a:pt x="0" y="0"/>
                  </a:lnTo>
                  <a:lnTo>
                    <a:pt x="0" y="14352"/>
                  </a:lnTo>
                  <a:lnTo>
                    <a:pt x="51400" y="14352"/>
                  </a:lnTo>
                  <a:lnTo>
                    <a:pt x="51400" y="0"/>
                  </a:lnTo>
                  <a:close/>
                </a:path>
              </a:pathLst>
            </a:custGeom>
            <a:solidFill>
              <a:srgbClr val="D70C0C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7420102" y="5029517"/>
              <a:ext cx="147955" cy="24765"/>
            </a:xfrm>
            <a:custGeom>
              <a:avLst/>
              <a:gdLst/>
              <a:ahLst/>
              <a:cxnLst/>
              <a:rect l="l" t="t" r="r" b="b"/>
              <a:pathLst>
                <a:path w="147954" h="24764">
                  <a:moveTo>
                    <a:pt x="8318" y="0"/>
                  </a:moveTo>
                  <a:lnTo>
                    <a:pt x="0" y="0"/>
                  </a:lnTo>
                  <a:lnTo>
                    <a:pt x="0" y="24193"/>
                  </a:lnTo>
                  <a:lnTo>
                    <a:pt x="8318" y="24193"/>
                  </a:lnTo>
                  <a:lnTo>
                    <a:pt x="8318" y="0"/>
                  </a:lnTo>
                  <a:close/>
                </a:path>
                <a:path w="147954" h="24764">
                  <a:moveTo>
                    <a:pt x="36461" y="0"/>
                  </a:moveTo>
                  <a:lnTo>
                    <a:pt x="27559" y="0"/>
                  </a:lnTo>
                  <a:lnTo>
                    <a:pt x="27559" y="24193"/>
                  </a:lnTo>
                  <a:lnTo>
                    <a:pt x="36461" y="24193"/>
                  </a:lnTo>
                  <a:lnTo>
                    <a:pt x="36461" y="0"/>
                  </a:lnTo>
                  <a:close/>
                </a:path>
                <a:path w="147954" h="24764">
                  <a:moveTo>
                    <a:pt x="64020" y="0"/>
                  </a:moveTo>
                  <a:lnTo>
                    <a:pt x="55689" y="0"/>
                  </a:lnTo>
                  <a:lnTo>
                    <a:pt x="55689" y="24193"/>
                  </a:lnTo>
                  <a:lnTo>
                    <a:pt x="64020" y="24193"/>
                  </a:lnTo>
                  <a:lnTo>
                    <a:pt x="64020" y="0"/>
                  </a:lnTo>
                  <a:close/>
                </a:path>
                <a:path w="147954" h="24764">
                  <a:moveTo>
                    <a:pt x="92163" y="0"/>
                  </a:moveTo>
                  <a:lnTo>
                    <a:pt x="83553" y="0"/>
                  </a:lnTo>
                  <a:lnTo>
                    <a:pt x="83553" y="24193"/>
                  </a:lnTo>
                  <a:lnTo>
                    <a:pt x="92163" y="24193"/>
                  </a:lnTo>
                  <a:lnTo>
                    <a:pt x="92163" y="0"/>
                  </a:lnTo>
                  <a:close/>
                </a:path>
                <a:path w="147954" h="24764">
                  <a:moveTo>
                    <a:pt x="119722" y="0"/>
                  </a:moveTo>
                  <a:lnTo>
                    <a:pt x="111683" y="0"/>
                  </a:lnTo>
                  <a:lnTo>
                    <a:pt x="111683" y="24193"/>
                  </a:lnTo>
                  <a:lnTo>
                    <a:pt x="119722" y="24193"/>
                  </a:lnTo>
                  <a:lnTo>
                    <a:pt x="119722" y="0"/>
                  </a:lnTo>
                  <a:close/>
                </a:path>
                <a:path w="147954" h="24764">
                  <a:moveTo>
                    <a:pt x="147878" y="0"/>
                  </a:moveTo>
                  <a:lnTo>
                    <a:pt x="139255" y="0"/>
                  </a:lnTo>
                  <a:lnTo>
                    <a:pt x="139255" y="24193"/>
                  </a:lnTo>
                  <a:lnTo>
                    <a:pt x="147878" y="24193"/>
                  </a:lnTo>
                  <a:lnTo>
                    <a:pt x="147878" y="0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4" name="object 10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7595" y="5120679"/>
              <a:ext cx="110276" cy="100461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329919" y="5084533"/>
              <a:ext cx="754380" cy="137160"/>
            </a:xfrm>
            <a:custGeom>
              <a:avLst/>
              <a:gdLst/>
              <a:ahLst/>
              <a:cxnLst/>
              <a:rect l="l" t="t" r="r" b="b"/>
              <a:pathLst>
                <a:path w="754379" h="137160">
                  <a:moveTo>
                    <a:pt x="607618" y="136613"/>
                  </a:moveTo>
                  <a:lnTo>
                    <a:pt x="596353" y="89623"/>
                  </a:lnTo>
                  <a:lnTo>
                    <a:pt x="595553" y="85585"/>
                  </a:lnTo>
                  <a:lnTo>
                    <a:pt x="595388" y="85585"/>
                  </a:lnTo>
                  <a:lnTo>
                    <a:pt x="574890" y="0"/>
                  </a:lnTo>
                  <a:lnTo>
                    <a:pt x="562254" y="0"/>
                  </a:lnTo>
                  <a:lnTo>
                    <a:pt x="567626" y="22059"/>
                  </a:lnTo>
                  <a:lnTo>
                    <a:pt x="27571" y="22059"/>
                  </a:lnTo>
                  <a:lnTo>
                    <a:pt x="24993" y="32169"/>
                  </a:lnTo>
                  <a:lnTo>
                    <a:pt x="570090" y="32169"/>
                  </a:lnTo>
                  <a:lnTo>
                    <a:pt x="575398" y="53949"/>
                  </a:lnTo>
                  <a:lnTo>
                    <a:pt x="20104" y="53949"/>
                  </a:lnTo>
                  <a:lnTo>
                    <a:pt x="17526" y="64058"/>
                  </a:lnTo>
                  <a:lnTo>
                    <a:pt x="577862" y="64058"/>
                  </a:lnTo>
                  <a:lnTo>
                    <a:pt x="583107" y="85585"/>
                  </a:lnTo>
                  <a:lnTo>
                    <a:pt x="12357" y="85585"/>
                  </a:lnTo>
                  <a:lnTo>
                    <a:pt x="9194" y="95681"/>
                  </a:lnTo>
                  <a:lnTo>
                    <a:pt x="585571" y="95681"/>
                  </a:lnTo>
                  <a:lnTo>
                    <a:pt x="593090" y="126517"/>
                  </a:lnTo>
                  <a:lnTo>
                    <a:pt x="2298" y="126517"/>
                  </a:lnTo>
                  <a:lnTo>
                    <a:pt x="0" y="136613"/>
                  </a:lnTo>
                  <a:lnTo>
                    <a:pt x="595553" y="136613"/>
                  </a:lnTo>
                  <a:lnTo>
                    <a:pt x="607618" y="136613"/>
                  </a:lnTo>
                  <a:close/>
                </a:path>
                <a:path w="754379" h="137160">
                  <a:moveTo>
                    <a:pt x="735977" y="64058"/>
                  </a:moveTo>
                  <a:lnTo>
                    <a:pt x="734263" y="53949"/>
                  </a:lnTo>
                  <a:lnTo>
                    <a:pt x="619975" y="53949"/>
                  </a:lnTo>
                  <a:lnTo>
                    <a:pt x="622554" y="64058"/>
                  </a:lnTo>
                  <a:lnTo>
                    <a:pt x="735977" y="64058"/>
                  </a:lnTo>
                  <a:close/>
                </a:path>
                <a:path w="754379" h="137160">
                  <a:moveTo>
                    <a:pt x="743724" y="95681"/>
                  </a:moveTo>
                  <a:lnTo>
                    <a:pt x="741159" y="85585"/>
                  </a:lnTo>
                  <a:lnTo>
                    <a:pt x="627722" y="85585"/>
                  </a:lnTo>
                  <a:lnTo>
                    <a:pt x="630021" y="95681"/>
                  </a:lnTo>
                  <a:lnTo>
                    <a:pt x="743724" y="95681"/>
                  </a:lnTo>
                  <a:close/>
                </a:path>
                <a:path w="754379" h="137160">
                  <a:moveTo>
                    <a:pt x="753795" y="136613"/>
                  </a:moveTo>
                  <a:lnTo>
                    <a:pt x="751205" y="126517"/>
                  </a:lnTo>
                  <a:lnTo>
                    <a:pt x="637768" y="126517"/>
                  </a:lnTo>
                  <a:lnTo>
                    <a:pt x="640080" y="136613"/>
                  </a:lnTo>
                  <a:lnTo>
                    <a:pt x="753795" y="136613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45803" y="5095560"/>
              <a:ext cx="227965" cy="0"/>
            </a:xfrm>
            <a:custGeom>
              <a:avLst/>
              <a:gdLst/>
              <a:ahLst/>
              <a:cxnLst/>
              <a:rect l="l" t="t" r="r" b="b"/>
              <a:pathLst>
                <a:path w="227965">
                  <a:moveTo>
                    <a:pt x="0" y="0"/>
                  </a:moveTo>
                  <a:lnTo>
                    <a:pt x="227712" y="0"/>
                  </a:lnTo>
                </a:path>
              </a:pathLst>
            </a:custGeom>
            <a:ln w="22057">
              <a:solidFill>
                <a:srgbClr val="004BB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93101" y="5095560"/>
              <a:ext cx="229235" cy="0"/>
            </a:xfrm>
            <a:custGeom>
              <a:avLst/>
              <a:gdLst/>
              <a:ahLst/>
              <a:cxnLst/>
              <a:rect l="l" t="t" r="r" b="b"/>
              <a:pathLst>
                <a:path w="229234">
                  <a:moveTo>
                    <a:pt x="0" y="0"/>
                  </a:moveTo>
                  <a:lnTo>
                    <a:pt x="228862" y="0"/>
                  </a:lnTo>
                </a:path>
              </a:pathLst>
            </a:custGeom>
            <a:ln w="22058">
              <a:solidFill>
                <a:srgbClr val="004BB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29931" y="5084531"/>
              <a:ext cx="44450" cy="137160"/>
            </a:xfrm>
            <a:custGeom>
              <a:avLst/>
              <a:gdLst/>
              <a:ahLst/>
              <a:cxnLst/>
              <a:rect l="l" t="t" r="r" b="b"/>
              <a:pathLst>
                <a:path w="44450" h="137160">
                  <a:moveTo>
                    <a:pt x="43933" y="0"/>
                  </a:moveTo>
                  <a:lnTo>
                    <a:pt x="32447" y="0"/>
                  </a:lnTo>
                  <a:lnTo>
                    <a:pt x="0" y="136610"/>
                  </a:lnTo>
                  <a:lnTo>
                    <a:pt x="10624" y="136610"/>
                  </a:lnTo>
                  <a:lnTo>
                    <a:pt x="43933" y="0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7405163" y="5127588"/>
              <a:ext cx="480695" cy="0"/>
            </a:xfrm>
            <a:custGeom>
              <a:avLst/>
              <a:gdLst/>
              <a:ahLst/>
              <a:cxnLst/>
              <a:rect l="l" t="t" r="r" b="b"/>
              <a:pathLst>
                <a:path w="480695">
                  <a:moveTo>
                    <a:pt x="0" y="0"/>
                  </a:moveTo>
                  <a:lnTo>
                    <a:pt x="480122" y="0"/>
                  </a:lnTo>
                </a:path>
              </a:pathLst>
            </a:custGeom>
            <a:ln w="21784">
              <a:solidFill>
                <a:srgbClr val="004BB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87640" y="5148592"/>
              <a:ext cx="506730" cy="62865"/>
            </a:xfrm>
            <a:custGeom>
              <a:avLst/>
              <a:gdLst/>
              <a:ahLst/>
              <a:cxnLst/>
              <a:rect l="l" t="t" r="r" b="b"/>
              <a:pathLst>
                <a:path w="506729" h="62864">
                  <a:moveTo>
                    <a:pt x="18084" y="32156"/>
                  </a:moveTo>
                  <a:lnTo>
                    <a:pt x="7467" y="32156"/>
                  </a:lnTo>
                  <a:lnTo>
                    <a:pt x="0" y="62458"/>
                  </a:lnTo>
                  <a:lnTo>
                    <a:pt x="10629" y="62458"/>
                  </a:lnTo>
                  <a:lnTo>
                    <a:pt x="18084" y="32156"/>
                  </a:lnTo>
                  <a:close/>
                </a:path>
                <a:path w="506729" h="62864">
                  <a:moveTo>
                    <a:pt x="88150" y="32156"/>
                  </a:moveTo>
                  <a:lnTo>
                    <a:pt x="76962" y="32156"/>
                  </a:lnTo>
                  <a:lnTo>
                    <a:pt x="72656" y="62458"/>
                  </a:lnTo>
                  <a:lnTo>
                    <a:pt x="83273" y="62458"/>
                  </a:lnTo>
                  <a:lnTo>
                    <a:pt x="88150" y="32156"/>
                  </a:lnTo>
                  <a:close/>
                </a:path>
                <a:path w="506729" h="62864">
                  <a:moveTo>
                    <a:pt x="372440" y="62458"/>
                  </a:moveTo>
                  <a:lnTo>
                    <a:pt x="367842" y="32156"/>
                  </a:lnTo>
                  <a:lnTo>
                    <a:pt x="356082" y="32156"/>
                  </a:lnTo>
                  <a:lnTo>
                    <a:pt x="360387" y="62458"/>
                  </a:lnTo>
                  <a:lnTo>
                    <a:pt x="372440" y="62458"/>
                  </a:lnTo>
                  <a:close/>
                </a:path>
                <a:path w="506729" h="62864">
                  <a:moveTo>
                    <a:pt x="437616" y="62458"/>
                  </a:moveTo>
                  <a:lnTo>
                    <a:pt x="431876" y="32156"/>
                  </a:lnTo>
                  <a:lnTo>
                    <a:pt x="414934" y="32156"/>
                  </a:lnTo>
                  <a:lnTo>
                    <a:pt x="420687" y="62458"/>
                  </a:lnTo>
                  <a:lnTo>
                    <a:pt x="437616" y="62458"/>
                  </a:lnTo>
                  <a:close/>
                </a:path>
                <a:path w="506729" h="62864">
                  <a:moveTo>
                    <a:pt x="504532" y="62458"/>
                  </a:moveTo>
                  <a:lnTo>
                    <a:pt x="498500" y="32156"/>
                  </a:lnTo>
                  <a:lnTo>
                    <a:pt x="485863" y="32156"/>
                  </a:lnTo>
                  <a:lnTo>
                    <a:pt x="492760" y="62458"/>
                  </a:lnTo>
                  <a:lnTo>
                    <a:pt x="504532" y="62458"/>
                  </a:lnTo>
                  <a:close/>
                </a:path>
                <a:path w="506729" h="62864">
                  <a:moveTo>
                    <a:pt x="506539" y="22059"/>
                  </a:moveTo>
                  <a:lnTo>
                    <a:pt x="502234" y="0"/>
                  </a:lnTo>
                  <a:lnTo>
                    <a:pt x="489597" y="0"/>
                  </a:lnTo>
                  <a:lnTo>
                    <a:pt x="493903" y="22059"/>
                  </a:lnTo>
                  <a:lnTo>
                    <a:pt x="506539" y="22059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7413200" y="5159615"/>
              <a:ext cx="445770" cy="0"/>
            </a:xfrm>
            <a:custGeom>
              <a:avLst/>
              <a:gdLst/>
              <a:ahLst/>
              <a:cxnLst/>
              <a:rect l="l" t="t" r="r" b="b"/>
              <a:pathLst>
                <a:path w="445770">
                  <a:moveTo>
                    <a:pt x="0" y="0"/>
                  </a:moveTo>
                  <a:lnTo>
                    <a:pt x="445375" y="0"/>
                  </a:lnTo>
                </a:path>
              </a:pathLst>
            </a:custGeom>
            <a:ln w="22055">
              <a:solidFill>
                <a:srgbClr val="004BB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6578464" y="3432412"/>
              <a:ext cx="335280" cy="1129030"/>
            </a:xfrm>
            <a:custGeom>
              <a:avLst/>
              <a:gdLst/>
              <a:ahLst/>
              <a:cxnLst/>
              <a:rect l="l" t="t" r="r" b="b"/>
              <a:pathLst>
                <a:path w="335279" h="1129029">
                  <a:moveTo>
                    <a:pt x="335024" y="0"/>
                  </a:moveTo>
                  <a:lnTo>
                    <a:pt x="333931" y="54804"/>
                  </a:lnTo>
                  <a:lnTo>
                    <a:pt x="332679" y="109424"/>
                  </a:lnTo>
                  <a:lnTo>
                    <a:pt x="331110" y="163683"/>
                  </a:lnTo>
                  <a:lnTo>
                    <a:pt x="329066" y="217403"/>
                  </a:lnTo>
                  <a:lnTo>
                    <a:pt x="326388" y="270409"/>
                  </a:lnTo>
                  <a:lnTo>
                    <a:pt x="322917" y="322523"/>
                  </a:lnTo>
                  <a:lnTo>
                    <a:pt x="318496" y="373568"/>
                  </a:lnTo>
                  <a:lnTo>
                    <a:pt x="312965" y="423368"/>
                  </a:lnTo>
                  <a:lnTo>
                    <a:pt x="306166" y="471746"/>
                  </a:lnTo>
                  <a:lnTo>
                    <a:pt x="297940" y="518525"/>
                  </a:lnTo>
                  <a:lnTo>
                    <a:pt x="285229" y="575523"/>
                  </a:lnTo>
                  <a:lnTo>
                    <a:pt x="270024" y="631409"/>
                  </a:lnTo>
                  <a:lnTo>
                    <a:pt x="252854" y="685752"/>
                  </a:lnTo>
                  <a:lnTo>
                    <a:pt x="234250" y="738119"/>
                  </a:lnTo>
                  <a:lnTo>
                    <a:pt x="214741" y="788078"/>
                  </a:lnTo>
                  <a:lnTo>
                    <a:pt x="194856" y="835199"/>
                  </a:lnTo>
                  <a:lnTo>
                    <a:pt x="175127" y="879048"/>
                  </a:lnTo>
                  <a:lnTo>
                    <a:pt x="156082" y="919195"/>
                  </a:lnTo>
                  <a:lnTo>
                    <a:pt x="123719" y="976269"/>
                  </a:lnTo>
                  <a:lnTo>
                    <a:pt x="88412" y="1025568"/>
                  </a:lnTo>
                  <a:lnTo>
                    <a:pt x="53679" y="1067305"/>
                  </a:lnTo>
                  <a:lnTo>
                    <a:pt x="23035" y="1101696"/>
                  </a:lnTo>
                  <a:lnTo>
                    <a:pt x="0" y="112895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6132436" y="4513783"/>
              <a:ext cx="864235" cy="737870"/>
            </a:xfrm>
            <a:custGeom>
              <a:avLst/>
              <a:gdLst/>
              <a:ahLst/>
              <a:cxnLst/>
              <a:rect l="l" t="t" r="r" b="b"/>
              <a:pathLst>
                <a:path w="864234" h="737870">
                  <a:moveTo>
                    <a:pt x="864044" y="683298"/>
                  </a:moveTo>
                  <a:lnTo>
                    <a:pt x="822693" y="512927"/>
                  </a:lnTo>
                  <a:lnTo>
                    <a:pt x="717308" y="512927"/>
                  </a:lnTo>
                  <a:lnTo>
                    <a:pt x="717308" y="469607"/>
                  </a:lnTo>
                  <a:lnTo>
                    <a:pt x="555637" y="469607"/>
                  </a:lnTo>
                  <a:lnTo>
                    <a:pt x="555637" y="435864"/>
                  </a:lnTo>
                  <a:lnTo>
                    <a:pt x="516585" y="435864"/>
                  </a:lnTo>
                  <a:lnTo>
                    <a:pt x="516585" y="424167"/>
                  </a:lnTo>
                  <a:lnTo>
                    <a:pt x="674230" y="424167"/>
                  </a:lnTo>
                  <a:lnTo>
                    <a:pt x="686587" y="422833"/>
                  </a:lnTo>
                  <a:lnTo>
                    <a:pt x="722477" y="394931"/>
                  </a:lnTo>
                  <a:lnTo>
                    <a:pt x="725639" y="375526"/>
                  </a:lnTo>
                  <a:lnTo>
                    <a:pt x="725639" y="48628"/>
                  </a:lnTo>
                  <a:lnTo>
                    <a:pt x="706120" y="8242"/>
                  </a:lnTo>
                  <a:lnTo>
                    <a:pt x="674230" y="0"/>
                  </a:lnTo>
                  <a:lnTo>
                    <a:pt x="170002" y="0"/>
                  </a:lnTo>
                  <a:lnTo>
                    <a:pt x="130365" y="13550"/>
                  </a:lnTo>
                  <a:lnTo>
                    <a:pt x="118592" y="48628"/>
                  </a:lnTo>
                  <a:lnTo>
                    <a:pt x="118592" y="375526"/>
                  </a:lnTo>
                  <a:lnTo>
                    <a:pt x="137833" y="415658"/>
                  </a:lnTo>
                  <a:lnTo>
                    <a:pt x="170002" y="424167"/>
                  </a:lnTo>
                  <a:lnTo>
                    <a:pt x="326783" y="424167"/>
                  </a:lnTo>
                  <a:lnTo>
                    <a:pt x="326783" y="435864"/>
                  </a:lnTo>
                  <a:lnTo>
                    <a:pt x="287731" y="435864"/>
                  </a:lnTo>
                  <a:lnTo>
                    <a:pt x="287731" y="469607"/>
                  </a:lnTo>
                  <a:lnTo>
                    <a:pt x="126631" y="469607"/>
                  </a:lnTo>
                  <a:lnTo>
                    <a:pt x="126631" y="512927"/>
                  </a:lnTo>
                  <a:lnTo>
                    <a:pt x="41922" y="512927"/>
                  </a:lnTo>
                  <a:lnTo>
                    <a:pt x="0" y="683298"/>
                  </a:lnTo>
                  <a:lnTo>
                    <a:pt x="24980" y="737781"/>
                  </a:lnTo>
                  <a:lnTo>
                    <a:pt x="840206" y="737781"/>
                  </a:lnTo>
                  <a:lnTo>
                    <a:pt x="864044" y="6832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6148806" y="4525733"/>
              <a:ext cx="832485" cy="692150"/>
            </a:xfrm>
            <a:custGeom>
              <a:avLst/>
              <a:gdLst/>
              <a:ahLst/>
              <a:cxnLst/>
              <a:rect l="l" t="t" r="r" b="b"/>
              <a:pathLst>
                <a:path w="832484" h="692150">
                  <a:moveTo>
                    <a:pt x="529221" y="431774"/>
                  </a:moveTo>
                  <a:lnTo>
                    <a:pt x="489597" y="431774"/>
                  </a:lnTo>
                  <a:lnTo>
                    <a:pt x="489597" y="412153"/>
                  </a:lnTo>
                  <a:lnTo>
                    <a:pt x="321030" y="412153"/>
                  </a:lnTo>
                  <a:lnTo>
                    <a:pt x="321030" y="431774"/>
                  </a:lnTo>
                  <a:lnTo>
                    <a:pt x="281406" y="431774"/>
                  </a:lnTo>
                  <a:lnTo>
                    <a:pt x="281406" y="457517"/>
                  </a:lnTo>
                  <a:lnTo>
                    <a:pt x="529221" y="457517"/>
                  </a:lnTo>
                  <a:lnTo>
                    <a:pt x="529221" y="431774"/>
                  </a:lnTo>
                  <a:close/>
                </a:path>
                <a:path w="832484" h="692150">
                  <a:moveTo>
                    <a:pt x="689749" y="466102"/>
                  </a:moveTo>
                  <a:lnTo>
                    <a:pt x="120878" y="466102"/>
                  </a:lnTo>
                  <a:lnTo>
                    <a:pt x="120878" y="475907"/>
                  </a:lnTo>
                  <a:lnTo>
                    <a:pt x="120878" y="500418"/>
                  </a:lnTo>
                  <a:lnTo>
                    <a:pt x="439623" y="500418"/>
                  </a:lnTo>
                  <a:lnTo>
                    <a:pt x="439623" y="475907"/>
                  </a:lnTo>
                  <a:lnTo>
                    <a:pt x="661593" y="475907"/>
                  </a:lnTo>
                  <a:lnTo>
                    <a:pt x="661593" y="500418"/>
                  </a:lnTo>
                  <a:lnTo>
                    <a:pt x="689749" y="500418"/>
                  </a:lnTo>
                  <a:lnTo>
                    <a:pt x="689749" y="475907"/>
                  </a:lnTo>
                  <a:lnTo>
                    <a:pt x="689749" y="466102"/>
                  </a:lnTo>
                  <a:close/>
                </a:path>
                <a:path w="832484" h="692150">
                  <a:moveTo>
                    <a:pt x="696633" y="39611"/>
                  </a:moveTo>
                  <a:lnTo>
                    <a:pt x="673950" y="2921"/>
                  </a:lnTo>
                  <a:lnTo>
                    <a:pt x="654710" y="0"/>
                  </a:lnTo>
                  <a:lnTo>
                    <a:pt x="156794" y="0"/>
                  </a:lnTo>
                  <a:lnTo>
                    <a:pt x="120307" y="17018"/>
                  </a:lnTo>
                  <a:lnTo>
                    <a:pt x="115430" y="39611"/>
                  </a:lnTo>
                  <a:lnTo>
                    <a:pt x="115430" y="360400"/>
                  </a:lnTo>
                  <a:lnTo>
                    <a:pt x="137248" y="396798"/>
                  </a:lnTo>
                  <a:lnTo>
                    <a:pt x="156794" y="399732"/>
                  </a:lnTo>
                  <a:lnTo>
                    <a:pt x="654710" y="399732"/>
                  </a:lnTo>
                  <a:lnTo>
                    <a:pt x="690892" y="382981"/>
                  </a:lnTo>
                  <a:lnTo>
                    <a:pt x="696633" y="360400"/>
                  </a:lnTo>
                  <a:lnTo>
                    <a:pt x="696633" y="39611"/>
                  </a:lnTo>
                  <a:close/>
                </a:path>
                <a:path w="832484" h="692150">
                  <a:moveTo>
                    <a:pt x="832167" y="671347"/>
                  </a:moveTo>
                  <a:lnTo>
                    <a:pt x="793686" y="511606"/>
                  </a:lnTo>
                  <a:lnTo>
                    <a:pt x="38760" y="511606"/>
                  </a:lnTo>
                  <a:lnTo>
                    <a:pt x="0" y="671347"/>
                  </a:lnTo>
                  <a:lnTo>
                    <a:pt x="10045" y="692073"/>
                  </a:lnTo>
                  <a:lnTo>
                    <a:pt x="822121" y="692073"/>
                  </a:lnTo>
                  <a:lnTo>
                    <a:pt x="832167" y="671347"/>
                  </a:lnTo>
                  <a:close/>
                </a:path>
              </a:pathLst>
            </a:custGeom>
            <a:solidFill>
              <a:srgbClr val="E8DFD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6308748" y="4568257"/>
              <a:ext cx="492125" cy="314960"/>
            </a:xfrm>
            <a:custGeom>
              <a:avLst/>
              <a:gdLst/>
              <a:ahLst/>
              <a:cxnLst/>
              <a:rect l="l" t="t" r="r" b="b"/>
              <a:pathLst>
                <a:path w="492125" h="314960">
                  <a:moveTo>
                    <a:pt x="459449" y="0"/>
                  </a:moveTo>
                  <a:lnTo>
                    <a:pt x="32453" y="0"/>
                  </a:lnTo>
                  <a:lnTo>
                    <a:pt x="584" y="23912"/>
                  </a:lnTo>
                  <a:lnTo>
                    <a:pt x="0" y="30297"/>
                  </a:lnTo>
                  <a:lnTo>
                    <a:pt x="0" y="284641"/>
                  </a:lnTo>
                  <a:lnTo>
                    <a:pt x="24416" y="314404"/>
                  </a:lnTo>
                  <a:lnTo>
                    <a:pt x="459450" y="314939"/>
                  </a:lnTo>
                  <a:lnTo>
                    <a:pt x="467779" y="314404"/>
                  </a:lnTo>
                  <a:lnTo>
                    <a:pt x="491611" y="284641"/>
                  </a:lnTo>
                  <a:lnTo>
                    <a:pt x="491610" y="30297"/>
                  </a:lnTo>
                  <a:lnTo>
                    <a:pt x="459449" y="0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48964" y="4903388"/>
              <a:ext cx="51435" cy="14604"/>
            </a:xfrm>
            <a:custGeom>
              <a:avLst/>
              <a:gdLst/>
              <a:ahLst/>
              <a:cxnLst/>
              <a:rect l="l" t="t" r="r" b="b"/>
              <a:pathLst>
                <a:path w="51434" h="14604">
                  <a:moveTo>
                    <a:pt x="51400" y="0"/>
                  </a:moveTo>
                  <a:lnTo>
                    <a:pt x="0" y="0"/>
                  </a:lnTo>
                  <a:lnTo>
                    <a:pt x="0" y="14352"/>
                  </a:lnTo>
                  <a:lnTo>
                    <a:pt x="51400" y="14352"/>
                  </a:lnTo>
                  <a:lnTo>
                    <a:pt x="51400" y="0"/>
                  </a:lnTo>
                  <a:close/>
                </a:path>
              </a:pathLst>
            </a:custGeom>
            <a:solidFill>
              <a:srgbClr val="D70C0C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89802" y="5002529"/>
              <a:ext cx="147955" cy="24765"/>
            </a:xfrm>
            <a:custGeom>
              <a:avLst/>
              <a:gdLst/>
              <a:ahLst/>
              <a:cxnLst/>
              <a:rect l="l" t="t" r="r" b="b"/>
              <a:pathLst>
                <a:path w="147954" h="24764">
                  <a:moveTo>
                    <a:pt x="8331" y="0"/>
                  </a:moveTo>
                  <a:lnTo>
                    <a:pt x="0" y="0"/>
                  </a:lnTo>
                  <a:lnTo>
                    <a:pt x="0" y="24180"/>
                  </a:lnTo>
                  <a:lnTo>
                    <a:pt x="8331" y="24180"/>
                  </a:lnTo>
                  <a:lnTo>
                    <a:pt x="8331" y="0"/>
                  </a:lnTo>
                  <a:close/>
                </a:path>
                <a:path w="147954" h="24764">
                  <a:moveTo>
                    <a:pt x="36461" y="0"/>
                  </a:moveTo>
                  <a:lnTo>
                    <a:pt x="27559" y="0"/>
                  </a:lnTo>
                  <a:lnTo>
                    <a:pt x="27559" y="24180"/>
                  </a:lnTo>
                  <a:lnTo>
                    <a:pt x="36461" y="24180"/>
                  </a:lnTo>
                  <a:lnTo>
                    <a:pt x="36461" y="0"/>
                  </a:lnTo>
                  <a:close/>
                </a:path>
                <a:path w="147954" h="24764">
                  <a:moveTo>
                    <a:pt x="64020" y="0"/>
                  </a:moveTo>
                  <a:lnTo>
                    <a:pt x="55702" y="0"/>
                  </a:lnTo>
                  <a:lnTo>
                    <a:pt x="55702" y="24180"/>
                  </a:lnTo>
                  <a:lnTo>
                    <a:pt x="64020" y="24180"/>
                  </a:lnTo>
                  <a:lnTo>
                    <a:pt x="64020" y="0"/>
                  </a:lnTo>
                  <a:close/>
                </a:path>
                <a:path w="147954" h="24764">
                  <a:moveTo>
                    <a:pt x="92163" y="0"/>
                  </a:moveTo>
                  <a:lnTo>
                    <a:pt x="83553" y="0"/>
                  </a:lnTo>
                  <a:lnTo>
                    <a:pt x="83553" y="24180"/>
                  </a:lnTo>
                  <a:lnTo>
                    <a:pt x="92163" y="24180"/>
                  </a:lnTo>
                  <a:lnTo>
                    <a:pt x="92163" y="0"/>
                  </a:lnTo>
                  <a:close/>
                </a:path>
                <a:path w="147954" h="24764">
                  <a:moveTo>
                    <a:pt x="119735" y="0"/>
                  </a:moveTo>
                  <a:lnTo>
                    <a:pt x="111696" y="0"/>
                  </a:lnTo>
                  <a:lnTo>
                    <a:pt x="111696" y="24180"/>
                  </a:lnTo>
                  <a:lnTo>
                    <a:pt x="119735" y="24180"/>
                  </a:lnTo>
                  <a:lnTo>
                    <a:pt x="119735" y="0"/>
                  </a:lnTo>
                  <a:close/>
                </a:path>
                <a:path w="147954" h="24764">
                  <a:moveTo>
                    <a:pt x="147878" y="0"/>
                  </a:moveTo>
                  <a:lnTo>
                    <a:pt x="139268" y="0"/>
                  </a:lnTo>
                  <a:lnTo>
                    <a:pt x="139268" y="24180"/>
                  </a:lnTo>
                  <a:lnTo>
                    <a:pt x="147878" y="24180"/>
                  </a:lnTo>
                  <a:lnTo>
                    <a:pt x="147878" y="0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18" name="object 1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7299" y="5093688"/>
              <a:ext cx="110276" cy="10046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6199632" y="5057546"/>
              <a:ext cx="754380" cy="137160"/>
            </a:xfrm>
            <a:custGeom>
              <a:avLst/>
              <a:gdLst/>
              <a:ahLst/>
              <a:cxnLst/>
              <a:rect l="l" t="t" r="r" b="b"/>
              <a:pathLst>
                <a:path w="754379" h="137160">
                  <a:moveTo>
                    <a:pt x="607606" y="136613"/>
                  </a:moveTo>
                  <a:lnTo>
                    <a:pt x="596392" y="89814"/>
                  </a:lnTo>
                  <a:lnTo>
                    <a:pt x="595553" y="85585"/>
                  </a:lnTo>
                  <a:lnTo>
                    <a:pt x="595376" y="85585"/>
                  </a:lnTo>
                  <a:lnTo>
                    <a:pt x="574878" y="0"/>
                  </a:lnTo>
                  <a:lnTo>
                    <a:pt x="562241" y="0"/>
                  </a:lnTo>
                  <a:lnTo>
                    <a:pt x="567613" y="22059"/>
                  </a:lnTo>
                  <a:lnTo>
                    <a:pt x="27559" y="22059"/>
                  </a:lnTo>
                  <a:lnTo>
                    <a:pt x="24980" y="32169"/>
                  </a:lnTo>
                  <a:lnTo>
                    <a:pt x="570077" y="32169"/>
                  </a:lnTo>
                  <a:lnTo>
                    <a:pt x="575386" y="53949"/>
                  </a:lnTo>
                  <a:lnTo>
                    <a:pt x="20104" y="53949"/>
                  </a:lnTo>
                  <a:lnTo>
                    <a:pt x="17513" y="64058"/>
                  </a:lnTo>
                  <a:lnTo>
                    <a:pt x="577850" y="64058"/>
                  </a:lnTo>
                  <a:lnTo>
                    <a:pt x="583107" y="85585"/>
                  </a:lnTo>
                  <a:lnTo>
                    <a:pt x="12344" y="85585"/>
                  </a:lnTo>
                  <a:lnTo>
                    <a:pt x="9182" y="95681"/>
                  </a:lnTo>
                  <a:lnTo>
                    <a:pt x="585571" y="95681"/>
                  </a:lnTo>
                  <a:lnTo>
                    <a:pt x="593077" y="126504"/>
                  </a:lnTo>
                  <a:lnTo>
                    <a:pt x="2298" y="126504"/>
                  </a:lnTo>
                  <a:lnTo>
                    <a:pt x="0" y="136613"/>
                  </a:lnTo>
                  <a:lnTo>
                    <a:pt x="595553" y="136613"/>
                  </a:lnTo>
                  <a:lnTo>
                    <a:pt x="607606" y="136613"/>
                  </a:lnTo>
                  <a:close/>
                </a:path>
                <a:path w="754379" h="137160">
                  <a:moveTo>
                    <a:pt x="735977" y="64058"/>
                  </a:moveTo>
                  <a:lnTo>
                    <a:pt x="734250" y="53949"/>
                  </a:lnTo>
                  <a:lnTo>
                    <a:pt x="619963" y="53949"/>
                  </a:lnTo>
                  <a:lnTo>
                    <a:pt x="622554" y="64058"/>
                  </a:lnTo>
                  <a:lnTo>
                    <a:pt x="735977" y="64058"/>
                  </a:lnTo>
                  <a:close/>
                </a:path>
                <a:path w="754379" h="137160">
                  <a:moveTo>
                    <a:pt x="743724" y="95681"/>
                  </a:moveTo>
                  <a:lnTo>
                    <a:pt x="741146" y="85585"/>
                  </a:lnTo>
                  <a:lnTo>
                    <a:pt x="627710" y="85585"/>
                  </a:lnTo>
                  <a:lnTo>
                    <a:pt x="630021" y="95681"/>
                  </a:lnTo>
                  <a:lnTo>
                    <a:pt x="743724" y="95681"/>
                  </a:lnTo>
                  <a:close/>
                </a:path>
                <a:path w="754379" h="137160">
                  <a:moveTo>
                    <a:pt x="753783" y="136613"/>
                  </a:moveTo>
                  <a:lnTo>
                    <a:pt x="751192" y="126504"/>
                  </a:lnTo>
                  <a:lnTo>
                    <a:pt x="637755" y="126504"/>
                  </a:lnTo>
                  <a:lnTo>
                    <a:pt x="640067" y="136613"/>
                  </a:lnTo>
                  <a:lnTo>
                    <a:pt x="753783" y="136613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6515508" y="5068569"/>
              <a:ext cx="227965" cy="0"/>
            </a:xfrm>
            <a:custGeom>
              <a:avLst/>
              <a:gdLst/>
              <a:ahLst/>
              <a:cxnLst/>
              <a:rect l="l" t="t" r="r" b="b"/>
              <a:pathLst>
                <a:path w="227965">
                  <a:moveTo>
                    <a:pt x="0" y="0"/>
                  </a:moveTo>
                  <a:lnTo>
                    <a:pt x="227712" y="0"/>
                  </a:lnTo>
                </a:path>
              </a:pathLst>
            </a:custGeom>
            <a:ln w="22057">
              <a:solidFill>
                <a:srgbClr val="004BB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62805" y="5068568"/>
              <a:ext cx="229235" cy="0"/>
            </a:xfrm>
            <a:custGeom>
              <a:avLst/>
              <a:gdLst/>
              <a:ahLst/>
              <a:cxnLst/>
              <a:rect l="l" t="t" r="r" b="b"/>
              <a:pathLst>
                <a:path w="229235">
                  <a:moveTo>
                    <a:pt x="0" y="0"/>
                  </a:moveTo>
                  <a:lnTo>
                    <a:pt x="228862" y="0"/>
                  </a:lnTo>
                </a:path>
              </a:pathLst>
            </a:custGeom>
            <a:ln w="22058">
              <a:solidFill>
                <a:srgbClr val="004BB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99636" y="5057540"/>
              <a:ext cx="44450" cy="137160"/>
            </a:xfrm>
            <a:custGeom>
              <a:avLst/>
              <a:gdLst/>
              <a:ahLst/>
              <a:cxnLst/>
              <a:rect l="l" t="t" r="r" b="b"/>
              <a:pathLst>
                <a:path w="44450" h="137160">
                  <a:moveTo>
                    <a:pt x="43933" y="0"/>
                  </a:moveTo>
                  <a:lnTo>
                    <a:pt x="32447" y="0"/>
                  </a:lnTo>
                  <a:lnTo>
                    <a:pt x="0" y="136608"/>
                  </a:lnTo>
                  <a:lnTo>
                    <a:pt x="10624" y="136608"/>
                  </a:lnTo>
                  <a:lnTo>
                    <a:pt x="43933" y="0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6274867" y="5100596"/>
              <a:ext cx="480695" cy="0"/>
            </a:xfrm>
            <a:custGeom>
              <a:avLst/>
              <a:gdLst/>
              <a:ahLst/>
              <a:cxnLst/>
              <a:rect l="l" t="t" r="r" b="b"/>
              <a:pathLst>
                <a:path w="480695">
                  <a:moveTo>
                    <a:pt x="0" y="0"/>
                  </a:moveTo>
                  <a:lnTo>
                    <a:pt x="480122" y="0"/>
                  </a:lnTo>
                </a:path>
              </a:pathLst>
            </a:custGeom>
            <a:ln w="21784">
              <a:solidFill>
                <a:srgbClr val="004BB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6257353" y="5121605"/>
              <a:ext cx="506730" cy="62865"/>
            </a:xfrm>
            <a:custGeom>
              <a:avLst/>
              <a:gdLst/>
              <a:ahLst/>
              <a:cxnLst/>
              <a:rect l="l" t="t" r="r" b="b"/>
              <a:pathLst>
                <a:path w="506729" h="62864">
                  <a:moveTo>
                    <a:pt x="18084" y="32156"/>
                  </a:moveTo>
                  <a:lnTo>
                    <a:pt x="7454" y="32156"/>
                  </a:lnTo>
                  <a:lnTo>
                    <a:pt x="0" y="62445"/>
                  </a:lnTo>
                  <a:lnTo>
                    <a:pt x="10617" y="62445"/>
                  </a:lnTo>
                  <a:lnTo>
                    <a:pt x="18084" y="32156"/>
                  </a:lnTo>
                  <a:close/>
                </a:path>
                <a:path w="506729" h="62864">
                  <a:moveTo>
                    <a:pt x="88150" y="32156"/>
                  </a:moveTo>
                  <a:lnTo>
                    <a:pt x="76949" y="32156"/>
                  </a:lnTo>
                  <a:lnTo>
                    <a:pt x="72644" y="62445"/>
                  </a:lnTo>
                  <a:lnTo>
                    <a:pt x="83273" y="62445"/>
                  </a:lnTo>
                  <a:lnTo>
                    <a:pt x="88150" y="32156"/>
                  </a:lnTo>
                  <a:close/>
                </a:path>
                <a:path w="506729" h="62864">
                  <a:moveTo>
                    <a:pt x="372440" y="62445"/>
                  </a:moveTo>
                  <a:lnTo>
                    <a:pt x="367842" y="32156"/>
                  </a:lnTo>
                  <a:lnTo>
                    <a:pt x="356069" y="32156"/>
                  </a:lnTo>
                  <a:lnTo>
                    <a:pt x="360375" y="62445"/>
                  </a:lnTo>
                  <a:lnTo>
                    <a:pt x="372440" y="62445"/>
                  </a:lnTo>
                  <a:close/>
                </a:path>
                <a:path w="506729" h="62864">
                  <a:moveTo>
                    <a:pt x="437616" y="62445"/>
                  </a:moveTo>
                  <a:lnTo>
                    <a:pt x="431863" y="32156"/>
                  </a:lnTo>
                  <a:lnTo>
                    <a:pt x="414934" y="32156"/>
                  </a:lnTo>
                  <a:lnTo>
                    <a:pt x="420674" y="62445"/>
                  </a:lnTo>
                  <a:lnTo>
                    <a:pt x="437616" y="62445"/>
                  </a:lnTo>
                  <a:close/>
                </a:path>
                <a:path w="506729" h="62864">
                  <a:moveTo>
                    <a:pt x="504520" y="62445"/>
                  </a:moveTo>
                  <a:lnTo>
                    <a:pt x="498500" y="32156"/>
                  </a:lnTo>
                  <a:lnTo>
                    <a:pt x="485863" y="32156"/>
                  </a:lnTo>
                  <a:lnTo>
                    <a:pt x="492747" y="62445"/>
                  </a:lnTo>
                  <a:lnTo>
                    <a:pt x="504520" y="62445"/>
                  </a:lnTo>
                  <a:close/>
                </a:path>
                <a:path w="506729" h="62864">
                  <a:moveTo>
                    <a:pt x="506539" y="22047"/>
                  </a:moveTo>
                  <a:lnTo>
                    <a:pt x="502234" y="0"/>
                  </a:lnTo>
                  <a:lnTo>
                    <a:pt x="489597" y="0"/>
                  </a:lnTo>
                  <a:lnTo>
                    <a:pt x="493903" y="22047"/>
                  </a:lnTo>
                  <a:lnTo>
                    <a:pt x="506539" y="22047"/>
                  </a:lnTo>
                  <a:close/>
                </a:path>
              </a:pathLst>
            </a:custGeom>
            <a:solidFill>
              <a:srgbClr val="004BB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6282905" y="5132623"/>
              <a:ext cx="445770" cy="0"/>
            </a:xfrm>
            <a:custGeom>
              <a:avLst/>
              <a:gdLst/>
              <a:ahLst/>
              <a:cxnLst/>
              <a:rect l="l" t="t" r="r" b="b"/>
              <a:pathLst>
                <a:path w="445770">
                  <a:moveTo>
                    <a:pt x="0" y="0"/>
                  </a:moveTo>
                  <a:lnTo>
                    <a:pt x="445375" y="0"/>
                  </a:lnTo>
                </a:path>
              </a:pathLst>
            </a:custGeom>
            <a:ln w="22055">
              <a:solidFill>
                <a:srgbClr val="004BB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5980042" y="2144736"/>
              <a:ext cx="2644775" cy="1335405"/>
            </a:xfrm>
            <a:custGeom>
              <a:avLst/>
              <a:gdLst/>
              <a:ahLst/>
              <a:cxnLst/>
              <a:rect l="l" t="t" r="r" b="b"/>
              <a:pathLst>
                <a:path w="2644775" h="1335404">
                  <a:moveTo>
                    <a:pt x="0" y="1335311"/>
                  </a:moveTo>
                  <a:lnTo>
                    <a:pt x="2644764" y="1335311"/>
                  </a:lnTo>
                  <a:lnTo>
                    <a:pt x="2644764" y="0"/>
                  </a:lnTo>
                  <a:lnTo>
                    <a:pt x="0" y="0"/>
                  </a:lnTo>
                  <a:lnTo>
                    <a:pt x="0" y="1335311"/>
                  </a:lnTo>
                  <a:close/>
                </a:path>
              </a:pathLst>
            </a:custGeom>
            <a:ln w="12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6073640" y="2354331"/>
            <a:ext cx="2462530" cy="594360"/>
          </a:xfrm>
          <a:prstGeom prst="rect">
            <a:avLst/>
          </a:prstGeom>
          <a:solidFill>
            <a:srgbClr val="EAEAEA"/>
          </a:solidFill>
          <a:ln w="12702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325120" marR="170180" lvl="0" indent="-146685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High-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Speed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Backplane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or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Interconnection</a:t>
            </a:r>
            <a:r>
              <a:rPr kumimoji="0" sz="16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fabric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6059416" y="2995819"/>
            <a:ext cx="2329180" cy="470534"/>
            <a:chOff x="6059416" y="2995819"/>
            <a:chExt cx="2329180" cy="470534"/>
          </a:xfrm>
        </p:grpSpPr>
        <p:sp>
          <p:nvSpPr>
            <p:cNvPr id="129" name="object 129"/>
            <p:cNvSpPr/>
            <p:nvPr/>
          </p:nvSpPr>
          <p:spPr>
            <a:xfrm>
              <a:off x="6065767" y="3243459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6065761" y="3297516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336"/>
                  </a:moveTo>
                  <a:lnTo>
                    <a:pt x="0" y="52336"/>
                  </a:lnTo>
                  <a:lnTo>
                    <a:pt x="0" y="65036"/>
                  </a:lnTo>
                  <a:lnTo>
                    <a:pt x="226949" y="65036"/>
                  </a:lnTo>
                  <a:lnTo>
                    <a:pt x="226949" y="52336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149"/>
                  </a:moveTo>
                  <a:lnTo>
                    <a:pt x="12700" y="103149"/>
                  </a:lnTo>
                  <a:lnTo>
                    <a:pt x="12700" y="115849"/>
                  </a:lnTo>
                  <a:lnTo>
                    <a:pt x="239649" y="115849"/>
                  </a:lnTo>
                  <a:lnTo>
                    <a:pt x="239649" y="10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6354691" y="3248286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6354686" y="3302215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463"/>
                  </a:moveTo>
                  <a:lnTo>
                    <a:pt x="0" y="52463"/>
                  </a:lnTo>
                  <a:lnTo>
                    <a:pt x="0" y="65163"/>
                  </a:lnTo>
                  <a:lnTo>
                    <a:pt x="226949" y="65163"/>
                  </a:lnTo>
                  <a:lnTo>
                    <a:pt x="226949" y="52463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276"/>
                  </a:moveTo>
                  <a:lnTo>
                    <a:pt x="12700" y="103276"/>
                  </a:lnTo>
                  <a:lnTo>
                    <a:pt x="12700" y="115976"/>
                  </a:lnTo>
                  <a:lnTo>
                    <a:pt x="239649" y="115976"/>
                  </a:lnTo>
                  <a:lnTo>
                    <a:pt x="239649" y="103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64186" y="3021228"/>
              <a:ext cx="352425" cy="229235"/>
            </a:xfrm>
            <a:custGeom>
              <a:avLst/>
              <a:gdLst/>
              <a:ahLst/>
              <a:cxnLst/>
              <a:rect l="l" t="t" r="r" b="b"/>
              <a:pathLst>
                <a:path w="352425" h="229235">
                  <a:moveTo>
                    <a:pt x="76200" y="76225"/>
                  </a:moveTo>
                  <a:lnTo>
                    <a:pt x="69850" y="63512"/>
                  </a:lnTo>
                  <a:lnTo>
                    <a:pt x="38100" y="0"/>
                  </a:lnTo>
                  <a:lnTo>
                    <a:pt x="0" y="76225"/>
                  </a:lnTo>
                  <a:lnTo>
                    <a:pt x="31750" y="76225"/>
                  </a:lnTo>
                  <a:lnTo>
                    <a:pt x="31750" y="211124"/>
                  </a:lnTo>
                  <a:lnTo>
                    <a:pt x="44450" y="211124"/>
                  </a:lnTo>
                  <a:lnTo>
                    <a:pt x="44450" y="76225"/>
                  </a:lnTo>
                  <a:lnTo>
                    <a:pt x="76200" y="76225"/>
                  </a:lnTo>
                  <a:close/>
                </a:path>
                <a:path w="352425" h="229235">
                  <a:moveTo>
                    <a:pt x="352425" y="152438"/>
                  </a:moveTo>
                  <a:lnTo>
                    <a:pt x="320675" y="152438"/>
                  </a:lnTo>
                  <a:lnTo>
                    <a:pt x="320675" y="17411"/>
                  </a:lnTo>
                  <a:lnTo>
                    <a:pt x="307975" y="17411"/>
                  </a:lnTo>
                  <a:lnTo>
                    <a:pt x="307975" y="152438"/>
                  </a:lnTo>
                  <a:lnTo>
                    <a:pt x="276225" y="152438"/>
                  </a:lnTo>
                  <a:lnTo>
                    <a:pt x="314325" y="228650"/>
                  </a:lnTo>
                  <a:lnTo>
                    <a:pt x="346075" y="165138"/>
                  </a:lnTo>
                  <a:lnTo>
                    <a:pt x="352425" y="152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6065767" y="3243459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6065761" y="3297516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336"/>
                  </a:moveTo>
                  <a:lnTo>
                    <a:pt x="0" y="52336"/>
                  </a:lnTo>
                  <a:lnTo>
                    <a:pt x="0" y="65036"/>
                  </a:lnTo>
                  <a:lnTo>
                    <a:pt x="226949" y="65036"/>
                  </a:lnTo>
                  <a:lnTo>
                    <a:pt x="226949" y="52336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149"/>
                  </a:moveTo>
                  <a:lnTo>
                    <a:pt x="12700" y="103149"/>
                  </a:lnTo>
                  <a:lnTo>
                    <a:pt x="12700" y="115849"/>
                  </a:lnTo>
                  <a:lnTo>
                    <a:pt x="239649" y="115849"/>
                  </a:lnTo>
                  <a:lnTo>
                    <a:pt x="239649" y="10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6065767" y="3243459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6065761" y="3297516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336"/>
                  </a:moveTo>
                  <a:lnTo>
                    <a:pt x="0" y="52336"/>
                  </a:lnTo>
                  <a:lnTo>
                    <a:pt x="0" y="65036"/>
                  </a:lnTo>
                  <a:lnTo>
                    <a:pt x="226949" y="65036"/>
                  </a:lnTo>
                  <a:lnTo>
                    <a:pt x="226949" y="52336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149"/>
                  </a:moveTo>
                  <a:lnTo>
                    <a:pt x="12700" y="103149"/>
                  </a:lnTo>
                  <a:lnTo>
                    <a:pt x="12700" y="115849"/>
                  </a:lnTo>
                  <a:lnTo>
                    <a:pt x="239649" y="115849"/>
                  </a:lnTo>
                  <a:lnTo>
                    <a:pt x="239649" y="10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6354691" y="3248286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6354686" y="3302215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463"/>
                  </a:moveTo>
                  <a:lnTo>
                    <a:pt x="0" y="52463"/>
                  </a:lnTo>
                  <a:lnTo>
                    <a:pt x="0" y="65163"/>
                  </a:lnTo>
                  <a:lnTo>
                    <a:pt x="226949" y="65163"/>
                  </a:lnTo>
                  <a:lnTo>
                    <a:pt x="226949" y="52463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276"/>
                  </a:moveTo>
                  <a:lnTo>
                    <a:pt x="12700" y="103276"/>
                  </a:lnTo>
                  <a:lnTo>
                    <a:pt x="12700" y="115976"/>
                  </a:lnTo>
                  <a:lnTo>
                    <a:pt x="239649" y="115976"/>
                  </a:lnTo>
                  <a:lnTo>
                    <a:pt x="239649" y="103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6354691" y="3248286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6354686" y="3302215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463"/>
                  </a:moveTo>
                  <a:lnTo>
                    <a:pt x="0" y="52463"/>
                  </a:lnTo>
                  <a:lnTo>
                    <a:pt x="0" y="65163"/>
                  </a:lnTo>
                  <a:lnTo>
                    <a:pt x="226949" y="65163"/>
                  </a:lnTo>
                  <a:lnTo>
                    <a:pt x="226949" y="52463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276"/>
                  </a:moveTo>
                  <a:lnTo>
                    <a:pt x="12700" y="103276"/>
                  </a:lnTo>
                  <a:lnTo>
                    <a:pt x="12700" y="115976"/>
                  </a:lnTo>
                  <a:lnTo>
                    <a:pt x="239649" y="115976"/>
                  </a:lnTo>
                  <a:lnTo>
                    <a:pt x="239649" y="103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object 142"/>
            <p:cNvSpPr/>
            <p:nvPr/>
          </p:nvSpPr>
          <p:spPr>
            <a:xfrm>
              <a:off x="6164186" y="3021228"/>
              <a:ext cx="352425" cy="229235"/>
            </a:xfrm>
            <a:custGeom>
              <a:avLst/>
              <a:gdLst/>
              <a:ahLst/>
              <a:cxnLst/>
              <a:rect l="l" t="t" r="r" b="b"/>
              <a:pathLst>
                <a:path w="352425" h="229235">
                  <a:moveTo>
                    <a:pt x="76200" y="76225"/>
                  </a:moveTo>
                  <a:lnTo>
                    <a:pt x="69850" y="63512"/>
                  </a:lnTo>
                  <a:lnTo>
                    <a:pt x="38100" y="0"/>
                  </a:lnTo>
                  <a:lnTo>
                    <a:pt x="0" y="76225"/>
                  </a:lnTo>
                  <a:lnTo>
                    <a:pt x="31750" y="76225"/>
                  </a:lnTo>
                  <a:lnTo>
                    <a:pt x="31750" y="211124"/>
                  </a:lnTo>
                  <a:lnTo>
                    <a:pt x="44450" y="211124"/>
                  </a:lnTo>
                  <a:lnTo>
                    <a:pt x="44450" y="76225"/>
                  </a:lnTo>
                  <a:lnTo>
                    <a:pt x="76200" y="76225"/>
                  </a:lnTo>
                  <a:close/>
                </a:path>
                <a:path w="352425" h="229235">
                  <a:moveTo>
                    <a:pt x="352425" y="152438"/>
                  </a:moveTo>
                  <a:lnTo>
                    <a:pt x="320675" y="152438"/>
                  </a:lnTo>
                  <a:lnTo>
                    <a:pt x="320675" y="17411"/>
                  </a:lnTo>
                  <a:lnTo>
                    <a:pt x="307975" y="17411"/>
                  </a:lnTo>
                  <a:lnTo>
                    <a:pt x="307975" y="152438"/>
                  </a:lnTo>
                  <a:lnTo>
                    <a:pt x="276225" y="152438"/>
                  </a:lnTo>
                  <a:lnTo>
                    <a:pt x="314325" y="228650"/>
                  </a:lnTo>
                  <a:lnTo>
                    <a:pt x="346075" y="165138"/>
                  </a:lnTo>
                  <a:lnTo>
                    <a:pt x="352425" y="152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6688064" y="3233932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6688061" y="3287991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336"/>
                  </a:moveTo>
                  <a:lnTo>
                    <a:pt x="0" y="52336"/>
                  </a:lnTo>
                  <a:lnTo>
                    <a:pt x="0" y="65036"/>
                  </a:lnTo>
                  <a:lnTo>
                    <a:pt x="226949" y="65036"/>
                  </a:lnTo>
                  <a:lnTo>
                    <a:pt x="226949" y="52336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149"/>
                  </a:moveTo>
                  <a:lnTo>
                    <a:pt x="12700" y="103149"/>
                  </a:lnTo>
                  <a:lnTo>
                    <a:pt x="12700" y="115849"/>
                  </a:lnTo>
                  <a:lnTo>
                    <a:pt x="239649" y="115849"/>
                  </a:lnTo>
                  <a:lnTo>
                    <a:pt x="239649" y="10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6976988" y="3238759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6976986" y="3292690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463"/>
                  </a:moveTo>
                  <a:lnTo>
                    <a:pt x="0" y="52463"/>
                  </a:lnTo>
                  <a:lnTo>
                    <a:pt x="0" y="65163"/>
                  </a:lnTo>
                  <a:lnTo>
                    <a:pt x="226949" y="65163"/>
                  </a:lnTo>
                  <a:lnTo>
                    <a:pt x="226949" y="52463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276"/>
                  </a:moveTo>
                  <a:lnTo>
                    <a:pt x="12700" y="103276"/>
                  </a:lnTo>
                  <a:lnTo>
                    <a:pt x="12700" y="115976"/>
                  </a:lnTo>
                  <a:lnTo>
                    <a:pt x="239649" y="115976"/>
                  </a:lnTo>
                  <a:lnTo>
                    <a:pt x="239649" y="103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6786486" y="3011703"/>
              <a:ext cx="352425" cy="229235"/>
            </a:xfrm>
            <a:custGeom>
              <a:avLst/>
              <a:gdLst/>
              <a:ahLst/>
              <a:cxnLst/>
              <a:rect l="l" t="t" r="r" b="b"/>
              <a:pathLst>
                <a:path w="352425" h="229235">
                  <a:moveTo>
                    <a:pt x="76200" y="76212"/>
                  </a:moveTo>
                  <a:lnTo>
                    <a:pt x="69850" y="63512"/>
                  </a:lnTo>
                  <a:lnTo>
                    <a:pt x="38100" y="0"/>
                  </a:lnTo>
                  <a:lnTo>
                    <a:pt x="0" y="76212"/>
                  </a:lnTo>
                  <a:lnTo>
                    <a:pt x="31750" y="76212"/>
                  </a:lnTo>
                  <a:lnTo>
                    <a:pt x="31750" y="211124"/>
                  </a:lnTo>
                  <a:lnTo>
                    <a:pt x="44450" y="211124"/>
                  </a:lnTo>
                  <a:lnTo>
                    <a:pt x="44450" y="76212"/>
                  </a:lnTo>
                  <a:lnTo>
                    <a:pt x="76200" y="76212"/>
                  </a:lnTo>
                  <a:close/>
                </a:path>
                <a:path w="352425" h="229235">
                  <a:moveTo>
                    <a:pt x="352425" y="152438"/>
                  </a:moveTo>
                  <a:lnTo>
                    <a:pt x="320675" y="152438"/>
                  </a:lnTo>
                  <a:lnTo>
                    <a:pt x="320675" y="17399"/>
                  </a:lnTo>
                  <a:lnTo>
                    <a:pt x="307975" y="17399"/>
                  </a:lnTo>
                  <a:lnTo>
                    <a:pt x="307975" y="152438"/>
                  </a:lnTo>
                  <a:lnTo>
                    <a:pt x="276225" y="152438"/>
                  </a:lnTo>
                  <a:lnTo>
                    <a:pt x="314325" y="228650"/>
                  </a:lnTo>
                  <a:lnTo>
                    <a:pt x="346075" y="165138"/>
                  </a:lnTo>
                  <a:lnTo>
                    <a:pt x="352425" y="152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6688064" y="3233932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6688061" y="3287991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336"/>
                  </a:moveTo>
                  <a:lnTo>
                    <a:pt x="0" y="52336"/>
                  </a:lnTo>
                  <a:lnTo>
                    <a:pt x="0" y="65036"/>
                  </a:lnTo>
                  <a:lnTo>
                    <a:pt x="226949" y="65036"/>
                  </a:lnTo>
                  <a:lnTo>
                    <a:pt x="226949" y="52336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149"/>
                  </a:moveTo>
                  <a:lnTo>
                    <a:pt x="12700" y="103149"/>
                  </a:lnTo>
                  <a:lnTo>
                    <a:pt x="12700" y="115849"/>
                  </a:lnTo>
                  <a:lnTo>
                    <a:pt x="239649" y="115849"/>
                  </a:lnTo>
                  <a:lnTo>
                    <a:pt x="239649" y="10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88064" y="3233932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6688061" y="3287991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336"/>
                  </a:moveTo>
                  <a:lnTo>
                    <a:pt x="0" y="52336"/>
                  </a:lnTo>
                  <a:lnTo>
                    <a:pt x="0" y="65036"/>
                  </a:lnTo>
                  <a:lnTo>
                    <a:pt x="226949" y="65036"/>
                  </a:lnTo>
                  <a:lnTo>
                    <a:pt x="226949" y="52336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149"/>
                  </a:moveTo>
                  <a:lnTo>
                    <a:pt x="12700" y="103149"/>
                  </a:lnTo>
                  <a:lnTo>
                    <a:pt x="12700" y="115849"/>
                  </a:lnTo>
                  <a:lnTo>
                    <a:pt x="239649" y="115849"/>
                  </a:lnTo>
                  <a:lnTo>
                    <a:pt x="239649" y="10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6976988" y="3238759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6976986" y="3292690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463"/>
                  </a:moveTo>
                  <a:lnTo>
                    <a:pt x="0" y="52463"/>
                  </a:lnTo>
                  <a:lnTo>
                    <a:pt x="0" y="65163"/>
                  </a:lnTo>
                  <a:lnTo>
                    <a:pt x="226949" y="65163"/>
                  </a:lnTo>
                  <a:lnTo>
                    <a:pt x="226949" y="52463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276"/>
                  </a:moveTo>
                  <a:lnTo>
                    <a:pt x="12700" y="103276"/>
                  </a:lnTo>
                  <a:lnTo>
                    <a:pt x="12700" y="115976"/>
                  </a:lnTo>
                  <a:lnTo>
                    <a:pt x="239649" y="115976"/>
                  </a:lnTo>
                  <a:lnTo>
                    <a:pt x="239649" y="103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6976988" y="3238759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6976986" y="3292690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463"/>
                  </a:moveTo>
                  <a:lnTo>
                    <a:pt x="0" y="52463"/>
                  </a:lnTo>
                  <a:lnTo>
                    <a:pt x="0" y="65163"/>
                  </a:lnTo>
                  <a:lnTo>
                    <a:pt x="226949" y="65163"/>
                  </a:lnTo>
                  <a:lnTo>
                    <a:pt x="226949" y="52463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276"/>
                  </a:moveTo>
                  <a:lnTo>
                    <a:pt x="12700" y="103276"/>
                  </a:lnTo>
                  <a:lnTo>
                    <a:pt x="12700" y="115976"/>
                  </a:lnTo>
                  <a:lnTo>
                    <a:pt x="239649" y="115976"/>
                  </a:lnTo>
                  <a:lnTo>
                    <a:pt x="239649" y="103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6786486" y="3011703"/>
              <a:ext cx="352425" cy="229235"/>
            </a:xfrm>
            <a:custGeom>
              <a:avLst/>
              <a:gdLst/>
              <a:ahLst/>
              <a:cxnLst/>
              <a:rect l="l" t="t" r="r" b="b"/>
              <a:pathLst>
                <a:path w="352425" h="229235">
                  <a:moveTo>
                    <a:pt x="76200" y="76212"/>
                  </a:moveTo>
                  <a:lnTo>
                    <a:pt x="69850" y="63512"/>
                  </a:lnTo>
                  <a:lnTo>
                    <a:pt x="38100" y="0"/>
                  </a:lnTo>
                  <a:lnTo>
                    <a:pt x="0" y="76212"/>
                  </a:lnTo>
                  <a:lnTo>
                    <a:pt x="31750" y="76212"/>
                  </a:lnTo>
                  <a:lnTo>
                    <a:pt x="31750" y="211124"/>
                  </a:lnTo>
                  <a:lnTo>
                    <a:pt x="44450" y="211124"/>
                  </a:lnTo>
                  <a:lnTo>
                    <a:pt x="44450" y="76212"/>
                  </a:lnTo>
                  <a:lnTo>
                    <a:pt x="76200" y="76212"/>
                  </a:lnTo>
                  <a:close/>
                </a:path>
                <a:path w="352425" h="229235">
                  <a:moveTo>
                    <a:pt x="352425" y="152438"/>
                  </a:moveTo>
                  <a:lnTo>
                    <a:pt x="320675" y="152438"/>
                  </a:lnTo>
                  <a:lnTo>
                    <a:pt x="320675" y="17399"/>
                  </a:lnTo>
                  <a:lnTo>
                    <a:pt x="307975" y="17399"/>
                  </a:lnTo>
                  <a:lnTo>
                    <a:pt x="307975" y="152438"/>
                  </a:lnTo>
                  <a:lnTo>
                    <a:pt x="276225" y="152438"/>
                  </a:lnTo>
                  <a:lnTo>
                    <a:pt x="314325" y="228650"/>
                  </a:lnTo>
                  <a:lnTo>
                    <a:pt x="346075" y="165138"/>
                  </a:lnTo>
                  <a:lnTo>
                    <a:pt x="352425" y="152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7273786" y="3226056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7273786" y="3332442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7286486" y="3389604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075" y="0"/>
                  </a:lnTo>
                </a:path>
              </a:pathLst>
            </a:custGeom>
            <a:ln w="12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7280136" y="3279979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7562710" y="3230756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7562710" y="3337142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7575410" y="3394304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075" y="0"/>
                  </a:lnTo>
                </a:path>
              </a:pathLst>
            </a:custGeom>
            <a:ln w="12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7569060" y="3284806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7372210" y="3003702"/>
              <a:ext cx="352425" cy="229235"/>
            </a:xfrm>
            <a:custGeom>
              <a:avLst/>
              <a:gdLst/>
              <a:ahLst/>
              <a:cxnLst/>
              <a:rect l="l" t="t" r="r" b="b"/>
              <a:pathLst>
                <a:path w="352425" h="229235">
                  <a:moveTo>
                    <a:pt x="76200" y="76212"/>
                  </a:moveTo>
                  <a:lnTo>
                    <a:pt x="69850" y="63512"/>
                  </a:lnTo>
                  <a:lnTo>
                    <a:pt x="38100" y="0"/>
                  </a:lnTo>
                  <a:lnTo>
                    <a:pt x="0" y="76212"/>
                  </a:lnTo>
                  <a:lnTo>
                    <a:pt x="31750" y="76212"/>
                  </a:lnTo>
                  <a:lnTo>
                    <a:pt x="31750" y="211251"/>
                  </a:lnTo>
                  <a:lnTo>
                    <a:pt x="44450" y="211251"/>
                  </a:lnTo>
                  <a:lnTo>
                    <a:pt x="44450" y="76212"/>
                  </a:lnTo>
                  <a:lnTo>
                    <a:pt x="76200" y="76212"/>
                  </a:lnTo>
                  <a:close/>
                </a:path>
                <a:path w="352425" h="229235">
                  <a:moveTo>
                    <a:pt x="352412" y="152438"/>
                  </a:moveTo>
                  <a:lnTo>
                    <a:pt x="320662" y="152438"/>
                  </a:lnTo>
                  <a:lnTo>
                    <a:pt x="320662" y="17526"/>
                  </a:lnTo>
                  <a:lnTo>
                    <a:pt x="307962" y="17526"/>
                  </a:lnTo>
                  <a:lnTo>
                    <a:pt x="307962" y="152438"/>
                  </a:lnTo>
                  <a:lnTo>
                    <a:pt x="276212" y="152438"/>
                  </a:lnTo>
                  <a:lnTo>
                    <a:pt x="314312" y="228650"/>
                  </a:lnTo>
                  <a:lnTo>
                    <a:pt x="346062" y="165138"/>
                  </a:lnTo>
                  <a:lnTo>
                    <a:pt x="352412" y="152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7273786" y="3226056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7273786" y="3332442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7286486" y="3389604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075" y="0"/>
                  </a:lnTo>
                </a:path>
              </a:pathLst>
            </a:custGeom>
            <a:ln w="12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7280136" y="3279979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7273786" y="3226056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7273786" y="3332442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7286486" y="3389604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075" y="0"/>
                  </a:lnTo>
                </a:path>
              </a:pathLst>
            </a:custGeom>
            <a:ln w="12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7280136" y="3279979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7562710" y="3230756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7562710" y="3337142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7575410" y="3394304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075" y="0"/>
                  </a:lnTo>
                </a:path>
              </a:pathLst>
            </a:custGeom>
            <a:ln w="12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7569060" y="3284806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object 178"/>
            <p:cNvSpPr/>
            <p:nvPr/>
          </p:nvSpPr>
          <p:spPr>
            <a:xfrm>
              <a:off x="7562710" y="3230756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7562710" y="3337142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7575410" y="3394304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075" y="0"/>
                  </a:lnTo>
                </a:path>
              </a:pathLst>
            </a:custGeom>
            <a:ln w="12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7569060" y="3284806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12702"/>
                  </a:moveTo>
                  <a:lnTo>
                    <a:pt x="227075" y="12702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7372210" y="3003702"/>
              <a:ext cx="352425" cy="229235"/>
            </a:xfrm>
            <a:custGeom>
              <a:avLst/>
              <a:gdLst/>
              <a:ahLst/>
              <a:cxnLst/>
              <a:rect l="l" t="t" r="r" b="b"/>
              <a:pathLst>
                <a:path w="352425" h="229235">
                  <a:moveTo>
                    <a:pt x="76200" y="76212"/>
                  </a:moveTo>
                  <a:lnTo>
                    <a:pt x="69850" y="63512"/>
                  </a:lnTo>
                  <a:lnTo>
                    <a:pt x="38100" y="0"/>
                  </a:lnTo>
                  <a:lnTo>
                    <a:pt x="0" y="76212"/>
                  </a:lnTo>
                  <a:lnTo>
                    <a:pt x="31750" y="76212"/>
                  </a:lnTo>
                  <a:lnTo>
                    <a:pt x="31750" y="211251"/>
                  </a:lnTo>
                  <a:lnTo>
                    <a:pt x="44450" y="211251"/>
                  </a:lnTo>
                  <a:lnTo>
                    <a:pt x="44450" y="76212"/>
                  </a:lnTo>
                  <a:lnTo>
                    <a:pt x="76200" y="76212"/>
                  </a:lnTo>
                  <a:close/>
                </a:path>
                <a:path w="352425" h="229235">
                  <a:moveTo>
                    <a:pt x="352412" y="152438"/>
                  </a:moveTo>
                  <a:lnTo>
                    <a:pt x="320662" y="152438"/>
                  </a:lnTo>
                  <a:lnTo>
                    <a:pt x="320662" y="17526"/>
                  </a:lnTo>
                  <a:lnTo>
                    <a:pt x="307962" y="17526"/>
                  </a:lnTo>
                  <a:lnTo>
                    <a:pt x="307962" y="152438"/>
                  </a:lnTo>
                  <a:lnTo>
                    <a:pt x="276212" y="152438"/>
                  </a:lnTo>
                  <a:lnTo>
                    <a:pt x="314312" y="228650"/>
                  </a:lnTo>
                  <a:lnTo>
                    <a:pt x="346062" y="165138"/>
                  </a:lnTo>
                  <a:lnTo>
                    <a:pt x="352412" y="152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object 183"/>
            <p:cNvSpPr/>
            <p:nvPr/>
          </p:nvSpPr>
          <p:spPr>
            <a:xfrm>
              <a:off x="7859634" y="3218054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object 184"/>
            <p:cNvSpPr/>
            <p:nvPr/>
          </p:nvSpPr>
          <p:spPr>
            <a:xfrm>
              <a:off x="7859624" y="3272116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324"/>
                  </a:moveTo>
                  <a:lnTo>
                    <a:pt x="0" y="52324"/>
                  </a:lnTo>
                  <a:lnTo>
                    <a:pt x="0" y="65036"/>
                  </a:lnTo>
                  <a:lnTo>
                    <a:pt x="226949" y="65036"/>
                  </a:lnTo>
                  <a:lnTo>
                    <a:pt x="226949" y="52324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136"/>
                  </a:moveTo>
                  <a:lnTo>
                    <a:pt x="12700" y="103136"/>
                  </a:lnTo>
                  <a:lnTo>
                    <a:pt x="12700" y="115836"/>
                  </a:lnTo>
                  <a:lnTo>
                    <a:pt x="239649" y="115836"/>
                  </a:lnTo>
                  <a:lnTo>
                    <a:pt x="239649" y="103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48558" y="3222881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48549" y="3276815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451"/>
                  </a:moveTo>
                  <a:lnTo>
                    <a:pt x="0" y="52451"/>
                  </a:lnTo>
                  <a:lnTo>
                    <a:pt x="0" y="65163"/>
                  </a:lnTo>
                  <a:lnTo>
                    <a:pt x="226949" y="65163"/>
                  </a:lnTo>
                  <a:lnTo>
                    <a:pt x="226949" y="52451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263"/>
                  </a:moveTo>
                  <a:lnTo>
                    <a:pt x="12700" y="103263"/>
                  </a:lnTo>
                  <a:lnTo>
                    <a:pt x="12700" y="115976"/>
                  </a:lnTo>
                  <a:lnTo>
                    <a:pt x="239649" y="115976"/>
                  </a:lnTo>
                  <a:lnTo>
                    <a:pt x="239649" y="103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object 187"/>
            <p:cNvSpPr/>
            <p:nvPr/>
          </p:nvSpPr>
          <p:spPr>
            <a:xfrm>
              <a:off x="7958049" y="2995828"/>
              <a:ext cx="352425" cy="229235"/>
            </a:xfrm>
            <a:custGeom>
              <a:avLst/>
              <a:gdLst/>
              <a:ahLst/>
              <a:cxnLst/>
              <a:rect l="l" t="t" r="r" b="b"/>
              <a:pathLst>
                <a:path w="352425" h="229235">
                  <a:moveTo>
                    <a:pt x="76200" y="76212"/>
                  </a:moveTo>
                  <a:lnTo>
                    <a:pt x="69850" y="63512"/>
                  </a:lnTo>
                  <a:lnTo>
                    <a:pt x="38100" y="0"/>
                  </a:lnTo>
                  <a:lnTo>
                    <a:pt x="0" y="76212"/>
                  </a:lnTo>
                  <a:lnTo>
                    <a:pt x="31750" y="76212"/>
                  </a:lnTo>
                  <a:lnTo>
                    <a:pt x="31750" y="211112"/>
                  </a:lnTo>
                  <a:lnTo>
                    <a:pt x="44450" y="211112"/>
                  </a:lnTo>
                  <a:lnTo>
                    <a:pt x="44450" y="76212"/>
                  </a:lnTo>
                  <a:lnTo>
                    <a:pt x="76200" y="76212"/>
                  </a:lnTo>
                  <a:close/>
                </a:path>
                <a:path w="352425" h="229235">
                  <a:moveTo>
                    <a:pt x="352425" y="152425"/>
                  </a:moveTo>
                  <a:lnTo>
                    <a:pt x="320675" y="152425"/>
                  </a:lnTo>
                  <a:lnTo>
                    <a:pt x="320675" y="17399"/>
                  </a:lnTo>
                  <a:lnTo>
                    <a:pt x="307975" y="17399"/>
                  </a:lnTo>
                  <a:lnTo>
                    <a:pt x="307975" y="152425"/>
                  </a:lnTo>
                  <a:lnTo>
                    <a:pt x="276225" y="152425"/>
                  </a:lnTo>
                  <a:lnTo>
                    <a:pt x="314325" y="228650"/>
                  </a:lnTo>
                  <a:lnTo>
                    <a:pt x="346075" y="165138"/>
                  </a:lnTo>
                  <a:lnTo>
                    <a:pt x="352425" y="1524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object 188"/>
            <p:cNvSpPr/>
            <p:nvPr/>
          </p:nvSpPr>
          <p:spPr>
            <a:xfrm>
              <a:off x="7859634" y="3218054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7859624" y="3272116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324"/>
                  </a:moveTo>
                  <a:lnTo>
                    <a:pt x="0" y="52324"/>
                  </a:lnTo>
                  <a:lnTo>
                    <a:pt x="0" y="65036"/>
                  </a:lnTo>
                  <a:lnTo>
                    <a:pt x="226949" y="65036"/>
                  </a:lnTo>
                  <a:lnTo>
                    <a:pt x="226949" y="52324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136"/>
                  </a:moveTo>
                  <a:lnTo>
                    <a:pt x="12700" y="103136"/>
                  </a:lnTo>
                  <a:lnTo>
                    <a:pt x="12700" y="115836"/>
                  </a:lnTo>
                  <a:lnTo>
                    <a:pt x="239649" y="115836"/>
                  </a:lnTo>
                  <a:lnTo>
                    <a:pt x="239649" y="103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object 190"/>
            <p:cNvSpPr/>
            <p:nvPr/>
          </p:nvSpPr>
          <p:spPr>
            <a:xfrm>
              <a:off x="7859634" y="3218054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object 191"/>
            <p:cNvSpPr/>
            <p:nvPr/>
          </p:nvSpPr>
          <p:spPr>
            <a:xfrm>
              <a:off x="7859624" y="3272116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324"/>
                  </a:moveTo>
                  <a:lnTo>
                    <a:pt x="0" y="52324"/>
                  </a:lnTo>
                  <a:lnTo>
                    <a:pt x="0" y="65036"/>
                  </a:lnTo>
                  <a:lnTo>
                    <a:pt x="226949" y="65036"/>
                  </a:lnTo>
                  <a:lnTo>
                    <a:pt x="226949" y="52324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136"/>
                  </a:moveTo>
                  <a:lnTo>
                    <a:pt x="12700" y="103136"/>
                  </a:lnTo>
                  <a:lnTo>
                    <a:pt x="12700" y="115836"/>
                  </a:lnTo>
                  <a:lnTo>
                    <a:pt x="239649" y="115836"/>
                  </a:lnTo>
                  <a:lnTo>
                    <a:pt x="239649" y="103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object 192"/>
            <p:cNvSpPr/>
            <p:nvPr/>
          </p:nvSpPr>
          <p:spPr>
            <a:xfrm>
              <a:off x="8148558" y="3222881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8148549" y="3276815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451"/>
                  </a:moveTo>
                  <a:lnTo>
                    <a:pt x="0" y="52451"/>
                  </a:lnTo>
                  <a:lnTo>
                    <a:pt x="0" y="65163"/>
                  </a:lnTo>
                  <a:lnTo>
                    <a:pt x="226949" y="65163"/>
                  </a:lnTo>
                  <a:lnTo>
                    <a:pt x="226949" y="52451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263"/>
                  </a:moveTo>
                  <a:lnTo>
                    <a:pt x="12700" y="103263"/>
                  </a:lnTo>
                  <a:lnTo>
                    <a:pt x="12700" y="115976"/>
                  </a:lnTo>
                  <a:lnTo>
                    <a:pt x="239649" y="115976"/>
                  </a:lnTo>
                  <a:lnTo>
                    <a:pt x="239649" y="103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48558" y="3222881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29" h="211454">
                  <a:moveTo>
                    <a:pt x="0" y="211182"/>
                  </a:moveTo>
                  <a:lnTo>
                    <a:pt x="227011" y="211182"/>
                  </a:lnTo>
                  <a:lnTo>
                    <a:pt x="227011" y="0"/>
                  </a:lnTo>
                  <a:lnTo>
                    <a:pt x="0" y="0"/>
                  </a:lnTo>
                  <a:lnTo>
                    <a:pt x="0" y="211182"/>
                  </a:lnTo>
                  <a:close/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48549" y="3276815"/>
              <a:ext cx="240029" cy="116205"/>
            </a:xfrm>
            <a:custGeom>
              <a:avLst/>
              <a:gdLst/>
              <a:ahLst/>
              <a:cxnLst/>
              <a:rect l="l" t="t" r="r" b="b"/>
              <a:pathLst>
                <a:path w="240029" h="116204">
                  <a:moveTo>
                    <a:pt x="226949" y="52451"/>
                  </a:moveTo>
                  <a:lnTo>
                    <a:pt x="0" y="52451"/>
                  </a:lnTo>
                  <a:lnTo>
                    <a:pt x="0" y="65163"/>
                  </a:lnTo>
                  <a:lnTo>
                    <a:pt x="226949" y="65163"/>
                  </a:lnTo>
                  <a:lnTo>
                    <a:pt x="226949" y="52451"/>
                  </a:lnTo>
                  <a:close/>
                </a:path>
                <a:path w="240029" h="116204">
                  <a:moveTo>
                    <a:pt x="233299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233299" y="12700"/>
                  </a:lnTo>
                  <a:lnTo>
                    <a:pt x="233299" y="0"/>
                  </a:lnTo>
                  <a:close/>
                </a:path>
                <a:path w="240029" h="116204">
                  <a:moveTo>
                    <a:pt x="239649" y="103263"/>
                  </a:moveTo>
                  <a:lnTo>
                    <a:pt x="12700" y="103263"/>
                  </a:lnTo>
                  <a:lnTo>
                    <a:pt x="12700" y="115976"/>
                  </a:lnTo>
                  <a:lnTo>
                    <a:pt x="239649" y="115976"/>
                  </a:lnTo>
                  <a:lnTo>
                    <a:pt x="239649" y="103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object 196"/>
            <p:cNvSpPr/>
            <p:nvPr/>
          </p:nvSpPr>
          <p:spPr>
            <a:xfrm>
              <a:off x="7958049" y="2995828"/>
              <a:ext cx="352425" cy="229235"/>
            </a:xfrm>
            <a:custGeom>
              <a:avLst/>
              <a:gdLst/>
              <a:ahLst/>
              <a:cxnLst/>
              <a:rect l="l" t="t" r="r" b="b"/>
              <a:pathLst>
                <a:path w="352425" h="229235">
                  <a:moveTo>
                    <a:pt x="76200" y="76212"/>
                  </a:moveTo>
                  <a:lnTo>
                    <a:pt x="69850" y="63512"/>
                  </a:lnTo>
                  <a:lnTo>
                    <a:pt x="38100" y="0"/>
                  </a:lnTo>
                  <a:lnTo>
                    <a:pt x="0" y="76212"/>
                  </a:lnTo>
                  <a:lnTo>
                    <a:pt x="31750" y="76212"/>
                  </a:lnTo>
                  <a:lnTo>
                    <a:pt x="31750" y="211112"/>
                  </a:lnTo>
                  <a:lnTo>
                    <a:pt x="44450" y="211112"/>
                  </a:lnTo>
                  <a:lnTo>
                    <a:pt x="44450" y="76212"/>
                  </a:lnTo>
                  <a:lnTo>
                    <a:pt x="76200" y="76212"/>
                  </a:lnTo>
                  <a:close/>
                </a:path>
                <a:path w="352425" h="229235">
                  <a:moveTo>
                    <a:pt x="352425" y="152425"/>
                  </a:moveTo>
                  <a:lnTo>
                    <a:pt x="320675" y="152425"/>
                  </a:lnTo>
                  <a:lnTo>
                    <a:pt x="320675" y="17399"/>
                  </a:lnTo>
                  <a:lnTo>
                    <a:pt x="307975" y="17399"/>
                  </a:lnTo>
                  <a:lnTo>
                    <a:pt x="307975" y="152425"/>
                  </a:lnTo>
                  <a:lnTo>
                    <a:pt x="276225" y="152425"/>
                  </a:lnTo>
                  <a:lnTo>
                    <a:pt x="314325" y="228650"/>
                  </a:lnTo>
                  <a:lnTo>
                    <a:pt x="346075" y="165138"/>
                  </a:lnTo>
                  <a:lnTo>
                    <a:pt x="352425" y="1524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7" name="object 197"/>
          <p:cNvSpPr txBox="1"/>
          <p:nvPr/>
        </p:nvSpPr>
        <p:spPr>
          <a:xfrm>
            <a:off x="164083" y="2660761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(a)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198" name="object 19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6146" y="2596090"/>
            <a:ext cx="3773129" cy="2176369"/>
          </a:xfrm>
          <a:prstGeom prst="rect">
            <a:avLst/>
          </a:prstGeom>
        </p:spPr>
      </p:pic>
      <p:sp>
        <p:nvSpPr>
          <p:cNvPr id="199" name="object 199"/>
          <p:cNvSpPr txBox="1"/>
          <p:nvPr/>
        </p:nvSpPr>
        <p:spPr>
          <a:xfrm>
            <a:off x="1594478" y="2197119"/>
            <a:ext cx="1985010" cy="814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83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Single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collision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domain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3555" algn="l"/>
                <a:tab pos="817880" algn="l"/>
                <a:tab pos="1129030" algn="l"/>
                <a:tab pos="143954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r>
              <a:rPr kumimoji="0" sz="1400" b="0" i="0" u="none" strike="noStrike" kern="0" cap="none" spc="3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/>
                <a:cs typeface="Wingdings"/>
              </a:rPr>
              <a:t>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Wingdings"/>
              <a:cs typeface="Wingdings"/>
            </a:endParaRPr>
          </a:p>
        </p:txBody>
      </p:sp>
      <p:sp>
        <p:nvSpPr>
          <p:cNvPr id="200" name="object 2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01" name="object 201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107600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761" y="229361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Basic</a:t>
            </a:r>
            <a:r>
              <a:rPr spc="-60" dirty="0"/>
              <a:t> </a:t>
            </a:r>
            <a:r>
              <a:rPr dirty="0"/>
              <a:t>Ethernet</a:t>
            </a:r>
            <a:r>
              <a:rPr spc="-80" dirty="0"/>
              <a:t> </a:t>
            </a:r>
            <a:r>
              <a:rPr spc="-120" dirty="0"/>
              <a:t>Switch</a:t>
            </a:r>
            <a:r>
              <a:rPr spc="-60" dirty="0"/>
              <a:t> </a:t>
            </a:r>
            <a:r>
              <a:rPr spc="-40" dirty="0"/>
              <a:t>Architecture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5262" y="1522730"/>
            <a:ext cx="8255000" cy="4856480"/>
            <a:chOff x="445262" y="1522730"/>
            <a:chExt cx="8255000" cy="4856480"/>
          </a:xfrm>
        </p:grpSpPr>
        <p:sp>
          <p:nvSpPr>
            <p:cNvPr id="5" name="object 5"/>
            <p:cNvSpPr/>
            <p:nvPr/>
          </p:nvSpPr>
          <p:spPr>
            <a:xfrm>
              <a:off x="457962" y="1535430"/>
              <a:ext cx="8229600" cy="4831080"/>
            </a:xfrm>
            <a:custGeom>
              <a:avLst/>
              <a:gdLst/>
              <a:ahLst/>
              <a:cxnLst/>
              <a:rect l="l" t="t" r="r" b="b"/>
              <a:pathLst>
                <a:path w="8229600" h="4831080">
                  <a:moveTo>
                    <a:pt x="8229600" y="0"/>
                  </a:moveTo>
                  <a:lnTo>
                    <a:pt x="0" y="0"/>
                  </a:lnTo>
                  <a:lnTo>
                    <a:pt x="0" y="4831080"/>
                  </a:lnTo>
                  <a:lnTo>
                    <a:pt x="8229600" y="483108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3A812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57962" y="1535430"/>
              <a:ext cx="8229600" cy="4831080"/>
            </a:xfrm>
            <a:custGeom>
              <a:avLst/>
              <a:gdLst/>
              <a:ahLst/>
              <a:cxnLst/>
              <a:rect l="l" t="t" r="r" b="b"/>
              <a:pathLst>
                <a:path w="8229600" h="4831080">
                  <a:moveTo>
                    <a:pt x="0" y="4831080"/>
                  </a:moveTo>
                  <a:lnTo>
                    <a:pt x="8229600" y="483108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4831080"/>
                  </a:lnTo>
                  <a:close/>
                </a:path>
              </a:pathLst>
            </a:custGeom>
            <a:ln w="25400">
              <a:solidFill>
                <a:srgbClr val="295D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6562" y="2632710"/>
            <a:ext cx="7696200" cy="94488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3025140" marR="3021330" lvl="0" indent="0" algn="ctr" defTabSz="914400" eaLnBrk="1" fontAlgn="auto" latinLnBrk="0" hangingPunct="1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Classification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Scheduling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Switching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862" y="5896609"/>
            <a:ext cx="1244600" cy="482600"/>
            <a:chOff x="673862" y="5896609"/>
            <a:chExt cx="1244600" cy="482600"/>
          </a:xfrm>
        </p:grpSpPr>
        <p:sp>
          <p:nvSpPr>
            <p:cNvPr id="9" name="object 9"/>
            <p:cNvSpPr/>
            <p:nvPr/>
          </p:nvSpPr>
          <p:spPr>
            <a:xfrm>
              <a:off x="686562" y="5909309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12192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" y="457199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86562" y="5909309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0" y="457199"/>
                  </a:moveTo>
                  <a:lnTo>
                    <a:pt x="1219200" y="457199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1842" y="5906515"/>
            <a:ext cx="947419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Transceiver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6562" y="5223509"/>
            <a:ext cx="1219200" cy="457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0274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0810" rIns="0" bIns="0" rtlCol="0">
            <a:spAutoFit/>
          </a:bodyPr>
          <a:lstStyle/>
          <a:p>
            <a:pPr marL="120014" marR="0" lvl="0" indent="0" defTabSz="914400" eaLnBrk="1" fontAlgn="auto" latinLnBrk="0" hangingPunct="1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Egress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562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208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Ingress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7536" y="3582161"/>
            <a:ext cx="2346325" cy="2797175"/>
            <a:chOff x="867536" y="3582161"/>
            <a:chExt cx="2346325" cy="279717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536" y="5680710"/>
              <a:ext cx="95250" cy="228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536" y="4994909"/>
              <a:ext cx="95250" cy="228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536" y="3582161"/>
              <a:ext cx="9525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9536" y="5680710"/>
              <a:ext cx="95250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9536" y="3582161"/>
              <a:ext cx="9525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9536" y="4994909"/>
              <a:ext cx="95250" cy="228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9819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12192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" y="457199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9819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0" y="457199"/>
                  </a:moveTo>
                  <a:lnTo>
                    <a:pt x="1219200" y="457199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17217" y="5906515"/>
            <a:ext cx="947419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Transceiver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81961" y="5223509"/>
            <a:ext cx="1219200" cy="457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25673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1445" rIns="0" bIns="0" rtlCol="0">
            <a:spAutoFit/>
          </a:bodyPr>
          <a:lstStyle/>
          <a:p>
            <a:pPr marL="120014" marR="0" lvl="0" indent="0" defTabSz="914400" eaLnBrk="1" fontAlgn="auto" latinLnBrk="0" hangingPunct="1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Egress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81961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208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Ingress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62936" y="3582161"/>
            <a:ext cx="2346325" cy="2797175"/>
            <a:chOff x="2162936" y="3582161"/>
            <a:chExt cx="2346325" cy="279717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2936" y="5680710"/>
              <a:ext cx="95250" cy="2286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2936" y="4994909"/>
              <a:ext cx="95250" cy="2286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2936" y="3582161"/>
              <a:ext cx="95250" cy="228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936" y="5680710"/>
              <a:ext cx="95250" cy="228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936" y="3582161"/>
              <a:ext cx="9525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936" y="4994909"/>
              <a:ext cx="95250" cy="228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2773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12192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" y="457199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2773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0" y="457199"/>
                  </a:moveTo>
                  <a:lnTo>
                    <a:pt x="1219200" y="457199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412997" y="5906515"/>
            <a:ext cx="947419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Transceiver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77361" y="5223509"/>
            <a:ext cx="1219200" cy="457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1073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1445" rIns="0" bIns="0" rtlCol="0">
            <a:spAutoFit/>
          </a:bodyPr>
          <a:lstStyle/>
          <a:p>
            <a:pPr marL="120014" marR="0" lvl="0" indent="0" defTabSz="914400" eaLnBrk="1" fontAlgn="auto" latinLnBrk="0" hangingPunct="1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Egress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77361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208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Ingress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458336" y="3582161"/>
            <a:ext cx="2346325" cy="2797175"/>
            <a:chOff x="3458336" y="3582161"/>
            <a:chExt cx="2346325" cy="2797175"/>
          </a:xfrm>
        </p:grpSpPr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8336" y="5680710"/>
              <a:ext cx="95250" cy="228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8336" y="4994909"/>
              <a:ext cx="95250" cy="228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8336" y="3582161"/>
              <a:ext cx="95250" cy="2286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0336" y="5680710"/>
              <a:ext cx="95250" cy="228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0336" y="3582161"/>
              <a:ext cx="95250" cy="2286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0336" y="4994909"/>
              <a:ext cx="95250" cy="228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727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12192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" y="457199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5727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0" y="457199"/>
                  </a:moveTo>
                  <a:lnTo>
                    <a:pt x="1219200" y="457199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708652" y="5906515"/>
            <a:ext cx="947419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Transceiver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572761" y="5223509"/>
            <a:ext cx="1219200" cy="457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635" marR="0" lvl="0" indent="0" algn="ctr" defTabSz="91440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16473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1445" rIns="0" bIns="0" rtlCol="0">
            <a:spAutoFit/>
          </a:bodyPr>
          <a:lstStyle/>
          <a:p>
            <a:pPr marL="120014" marR="0" lvl="0" indent="0" defTabSz="914400" eaLnBrk="1" fontAlgn="auto" latinLnBrk="0" hangingPunct="1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Egress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72761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2715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Ingress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753736" y="3582161"/>
            <a:ext cx="3641725" cy="2797175"/>
            <a:chOff x="4753736" y="3582161"/>
            <a:chExt cx="3641725" cy="2797175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3736" y="5680710"/>
              <a:ext cx="95250" cy="2286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3736" y="4994909"/>
              <a:ext cx="95250" cy="2286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3736" y="3582161"/>
              <a:ext cx="95250" cy="2286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5736" y="5680710"/>
              <a:ext cx="95250" cy="2286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5736" y="3582161"/>
              <a:ext cx="95250" cy="2286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5736" y="4994909"/>
              <a:ext cx="95250" cy="2286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635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12192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" y="457199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71635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0" y="457199"/>
                  </a:moveTo>
                  <a:lnTo>
                    <a:pt x="1219200" y="457199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299706" y="5906515"/>
            <a:ext cx="947419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Transceiver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63561" y="5223509"/>
            <a:ext cx="1219200" cy="457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1270" marR="0" lvl="0" indent="0" algn="ctr" defTabSz="91440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907273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2080" rIns="0" bIns="0" rtlCol="0">
            <a:spAutoFit/>
          </a:bodyPr>
          <a:lstStyle/>
          <a:p>
            <a:pPr marL="120014" marR="0" lvl="0" indent="0" defTabSz="91440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Egress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163561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2715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Ingress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5855461" y="3582161"/>
            <a:ext cx="2346325" cy="2797175"/>
            <a:chOff x="5855461" y="3582161"/>
            <a:chExt cx="2346325" cy="2797175"/>
          </a:xfrm>
        </p:grpSpPr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4536" y="5680710"/>
              <a:ext cx="95250" cy="2286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4536" y="4994909"/>
              <a:ext cx="95250" cy="2286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4536" y="3582161"/>
              <a:ext cx="95250" cy="2286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6536" y="5680710"/>
              <a:ext cx="95250" cy="2286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6536" y="3582161"/>
              <a:ext cx="95250" cy="2286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6536" y="4994909"/>
              <a:ext cx="95250" cy="2286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8681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121919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199" y="457199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5868161" y="5909310"/>
              <a:ext cx="1219200" cy="457200"/>
            </a:xfrm>
            <a:custGeom>
              <a:avLst/>
              <a:gdLst/>
              <a:ahLst/>
              <a:cxnLst/>
              <a:rect l="l" t="t" r="r" b="b"/>
              <a:pathLst>
                <a:path w="1219200" h="457200">
                  <a:moveTo>
                    <a:pt x="0" y="457199"/>
                  </a:moveTo>
                  <a:lnTo>
                    <a:pt x="1219199" y="457199"/>
                  </a:lnTo>
                  <a:lnTo>
                    <a:pt x="1219199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25400">
              <a:solidFill>
                <a:srgbClr val="946E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004052" y="5906515"/>
            <a:ext cx="947419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Transceiver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868161" y="5223509"/>
            <a:ext cx="1219200" cy="457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635" marR="0" lvl="0" indent="0" algn="ctr" defTabSz="91440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611873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2080" rIns="0" bIns="0" rtlCol="0">
            <a:spAutoFit/>
          </a:bodyPr>
          <a:lstStyle/>
          <a:p>
            <a:pPr marL="120014" marR="0" lvl="0" indent="0" defTabSz="91440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Egress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868161" y="3806190"/>
            <a:ext cx="457200" cy="12192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vert270" wrap="square" lIns="0" tIns="132715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Ingress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Queue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049136" y="3582161"/>
            <a:ext cx="857250" cy="2327275"/>
            <a:chOff x="6049136" y="3582161"/>
            <a:chExt cx="857250" cy="2327275"/>
          </a:xfrm>
        </p:grpSpPr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9136" y="5680710"/>
              <a:ext cx="95250" cy="2286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9136" y="4994909"/>
              <a:ext cx="95250" cy="22860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9136" y="3582161"/>
              <a:ext cx="95250" cy="22860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1136" y="5680710"/>
              <a:ext cx="95250" cy="2286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1136" y="3582161"/>
              <a:ext cx="95250" cy="2286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1136" y="4994909"/>
              <a:ext cx="95250" cy="228600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686562" y="1748789"/>
            <a:ext cx="1905000" cy="685800"/>
          </a:xfrm>
          <a:prstGeom prst="rect">
            <a:avLst/>
          </a:prstGeom>
          <a:solidFill>
            <a:srgbClr val="CC9900"/>
          </a:solidFill>
          <a:ln w="25400">
            <a:solidFill>
              <a:srgbClr val="946E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23939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Processor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019936" y="2404110"/>
            <a:ext cx="1238250" cy="259079"/>
            <a:chOff x="1019936" y="2404110"/>
            <a:chExt cx="1238250" cy="259079"/>
          </a:xfrm>
        </p:grpSpPr>
        <p:pic>
          <p:nvPicPr>
            <p:cNvPr id="89" name="object 8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936" y="2404110"/>
              <a:ext cx="95250" cy="2286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2936" y="2434590"/>
              <a:ext cx="95250" cy="228600"/>
            </a:xfrm>
            <a:prstGeom prst="rect">
              <a:avLst/>
            </a:prstGeom>
          </p:spPr>
        </p:pic>
      </p:grp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183185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  <a:r>
              <a:rPr spc="105" dirty="0"/>
              <a:t> </a:t>
            </a:r>
            <a:r>
              <a:rPr spc="-120" dirty="0"/>
              <a:t>Switch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89659"/>
            <a:ext cx="7850505" cy="33178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ts val="259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improve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performance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system,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107314" lvl="0" indent="-342900" defTabSz="914400" eaLnBrk="1" fontAlgn="auto" latinLnBrk="0" hangingPunct="1">
              <a:lnSpc>
                <a:spcPts val="259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receives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stores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ingress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buffers.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78485" lvl="0" indent="-342900" defTabSz="914400" eaLnBrk="1" fontAlgn="auto" latinLnBrk="0" hangingPunct="1">
              <a:lnSpc>
                <a:spcPts val="2590"/>
              </a:lnSpc>
              <a:spcBef>
                <a:spcPts val="585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Central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fabric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reads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ingress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buffers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forwards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egress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output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buffers.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393065" lvl="0" indent="-342900" defTabSz="914400" eaLnBrk="1" fontAlgn="auto" latinLnBrk="0" hangingPunct="1">
              <a:lnSpc>
                <a:spcPts val="2590"/>
              </a:lnSpc>
              <a:spcBef>
                <a:spcPts val="62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Depending on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traffic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pattern,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buffers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filled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which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results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drop.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912178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spc="-210" dirty="0"/>
              <a:t> </a:t>
            </a:r>
            <a:r>
              <a:rPr spc="-10" dirty="0"/>
              <a:t>Ethernet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7959090" cy="205676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Speed: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Mbps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multi-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drop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modes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operation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HUB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Mode: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hub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 domain.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CSMA/CD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used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Mode: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buffered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switched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hub/switch.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CSMA/CD.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(100BaseFx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works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944069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761" y="229361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spc="-210" dirty="0"/>
              <a:t> </a:t>
            </a:r>
            <a:r>
              <a:rPr spc="-10" dirty="0"/>
              <a:t>Ethernet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262" y="1564135"/>
            <a:ext cx="8255000" cy="461962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45134" marR="0" lvl="0" indent="-342265" algn="just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445134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Types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Media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73430" marR="0" lvl="1" indent="-325755" algn="just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343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Twisted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Pair: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Most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125855" marR="404495" lvl="2" indent="-352425" algn="just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12585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BaseTX: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Operates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full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duplex mode.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UTP5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wires,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reception.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4B/5B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encoding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125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MHz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clock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Mbps.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73430" marR="0" lvl="1" indent="-325755" algn="just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77343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Optics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125855" marR="162560" lvl="2" indent="-35242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12585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100BaseFX: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Operates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full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duplex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mode.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strands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of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multimode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Mbps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directions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2km.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125855" marR="316230" lvl="2" indent="-35242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12585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100BASE-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SX: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 Mbit/s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multi-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fiber.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Maximum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300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meters.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125855" marR="0" lvl="2" indent="-3517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12585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100BASE-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BX10: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Mbit/s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bidirectionally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12585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strand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 optical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125855" marR="0" lvl="2" indent="-3517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125855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100BASE-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LX10: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100 Mbit/s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km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over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pair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5855" algn="l"/>
                <a:tab pos="8241665" algn="l"/>
              </a:tabLst>
              <a:defRPr/>
            </a:pP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	</a:t>
            </a:r>
            <a:r>
              <a:rPr kumimoji="0" sz="1800" b="0" i="0" u="sng" strike="noStrike" kern="0" cap="none" spc="-1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single-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mode</a:t>
            </a:r>
            <a:r>
              <a:rPr kumimoji="0" sz="1800" b="0" i="0" u="sng" strike="noStrike" kern="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fibers,</a:t>
            </a:r>
            <a:r>
              <a:rPr kumimoji="0" sz="1800" b="0" i="0" u="sng" strike="noStrike" kern="0" cap="none" spc="-1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using</a:t>
            </a:r>
            <a:r>
              <a:rPr kumimoji="0" sz="1800" b="0" i="0" u="sng" strike="noStrike" kern="0" cap="none" spc="-1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1310</a:t>
            </a:r>
            <a:r>
              <a:rPr kumimoji="0" sz="1800" b="0" i="0" u="sng" strike="noStrike" kern="0" cap="none" spc="-1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wavelength,</a:t>
            </a:r>
            <a:r>
              <a:rPr kumimoji="0" sz="1800" b="0" i="0" u="sng" strike="noStrike" kern="0" cap="none" spc="3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kumimoji="0" sz="1800" b="0" i="0" u="sng" strike="noStrike" kern="0" cap="none" spc="-2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full-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duplex</a:t>
            </a:r>
            <a:r>
              <a:rPr kumimoji="0" sz="1800" b="0" i="0" u="sng" strike="noStrike" kern="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kumimoji="0" sz="1800" b="0" i="0" u="sng" strike="noStrike" kern="0" cap="none" spc="-1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only.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	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704427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Gigabit</a:t>
            </a:r>
            <a:r>
              <a:rPr spc="-155" dirty="0"/>
              <a:t> </a:t>
            </a:r>
            <a:r>
              <a:rPr spc="-10" dirty="0"/>
              <a:t>Ethernet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7904480" cy="355155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Speed: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Gbps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Full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duplex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mode: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independently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switch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interfaces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1000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base-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Various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optical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Supports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multimode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120km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1000base-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Various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15320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10</a:t>
            </a:r>
            <a:r>
              <a:rPr spc="-185" dirty="0"/>
              <a:t> </a:t>
            </a:r>
            <a:r>
              <a:rPr spc="-50" dirty="0"/>
              <a:t>Gigabit</a:t>
            </a:r>
            <a:r>
              <a:rPr spc="-195" dirty="0"/>
              <a:t> </a:t>
            </a:r>
            <a:r>
              <a:rPr spc="-10" dirty="0"/>
              <a:t>Ethernet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6871970" cy="35026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Speed: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Gbps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interfaces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backplane: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backplane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cards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Coaxial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cable,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Twin-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axial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twisted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pairs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optic based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80km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76721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25</a:t>
            </a:r>
            <a:r>
              <a:rPr spc="-185" dirty="0"/>
              <a:t> </a:t>
            </a:r>
            <a:r>
              <a:rPr spc="-50" dirty="0"/>
              <a:t>Gigabit</a:t>
            </a:r>
            <a:r>
              <a:rPr spc="-195" dirty="0"/>
              <a:t> </a:t>
            </a:r>
            <a:r>
              <a:rPr spc="-10" dirty="0"/>
              <a:t>Ethernet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6871970" cy="35026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Speed: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25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Gbps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interfaces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backplane: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backplane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cards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Twin-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axial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Twisted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pair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30m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optic based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30km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using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CWDM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383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628840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Network</a:t>
            </a:r>
            <a:r>
              <a:rPr spc="-25" dirty="0"/>
              <a:t> </a:t>
            </a:r>
            <a:r>
              <a:rPr spc="-10" dirty="0"/>
              <a:t>Operation </a:t>
            </a:r>
            <a:r>
              <a:rPr spc="-90" dirty="0"/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66212"/>
            <a:ext cx="7714615" cy="11226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Functionality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most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networks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organized</a:t>
            </a:r>
            <a:r>
              <a:rPr sz="2000" spc="8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 series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layers</a:t>
            </a:r>
            <a:endParaRPr sz="2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Each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layer</a:t>
            </a:r>
            <a:r>
              <a:rPr sz="2000" spc="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implemented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by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entity</a:t>
            </a:r>
            <a:endParaRPr sz="2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Peers: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two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communicating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entities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(within</a:t>
            </a:r>
            <a:r>
              <a:rPr sz="2000" spc="9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</a:t>
            </a:r>
            <a:r>
              <a:rPr sz="2000" spc="5" dirty="0">
                <a:latin typeface="Arial MT"/>
                <a:cs typeface="Arial MT"/>
              </a:rPr>
              <a:t>same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layer)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144" y="2810255"/>
            <a:ext cx="4373880" cy="38892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29</a:t>
            </a:fld>
            <a:endParaRPr spc="-40" dirty="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40</a:t>
            </a:r>
            <a:r>
              <a:rPr spc="-185" dirty="0"/>
              <a:t> </a:t>
            </a:r>
            <a:r>
              <a:rPr spc="-50" dirty="0"/>
              <a:t>Gigabit</a:t>
            </a:r>
            <a:r>
              <a:rPr spc="-195" dirty="0"/>
              <a:t> </a:t>
            </a:r>
            <a:r>
              <a:rPr spc="-10" dirty="0"/>
              <a:t>Ethernet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6871970" cy="35026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Speed: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40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Gbps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interfaces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backplane: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backplane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cards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Twin-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axial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7m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Twisted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pair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30m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optic based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150m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40km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308447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100</a:t>
            </a:r>
            <a:r>
              <a:rPr spc="-150" dirty="0"/>
              <a:t> </a:t>
            </a:r>
            <a:r>
              <a:rPr spc="-50" dirty="0"/>
              <a:t>Gigabit</a:t>
            </a:r>
            <a:r>
              <a:rPr spc="-155" dirty="0"/>
              <a:t> </a:t>
            </a:r>
            <a:r>
              <a:rPr spc="-10" dirty="0"/>
              <a:t>Ethernet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6871970" cy="35026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Speed: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Gbps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interfaces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backplane: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backplane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cards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Twin-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axial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7m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optic based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125m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Distance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80km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96707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Terabit</a:t>
            </a:r>
            <a:r>
              <a:rPr spc="-225" dirty="0"/>
              <a:t> </a:t>
            </a:r>
            <a:r>
              <a:rPr spc="-10" dirty="0"/>
              <a:t>Ethernet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7847330" cy="3601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Terabit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TbE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above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100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Gigabit Ethernet.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Media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Speed: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200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Gbps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400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Gbps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interfaces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backplane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Copper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Twin-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Axial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Fiber-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optic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cables: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Single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Multi-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Chip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Chip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under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development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800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Gbps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1.6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Tbps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504438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672" y="1447800"/>
            <a:ext cx="6674679" cy="47030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  <a:r>
              <a:rPr spc="-65" dirty="0"/>
              <a:t> </a:t>
            </a:r>
            <a:r>
              <a:rPr spc="-50" dirty="0"/>
              <a:t>Standard</a:t>
            </a:r>
            <a:r>
              <a:rPr spc="-25" dirty="0"/>
              <a:t> </a:t>
            </a:r>
            <a:r>
              <a:rPr spc="-10" dirty="0"/>
              <a:t>Trend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82388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51180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  <a:r>
              <a:rPr spc="-85" dirty="0"/>
              <a:t> </a:t>
            </a:r>
            <a:r>
              <a:rPr spc="-70" dirty="0"/>
              <a:t>Speed</a:t>
            </a:r>
            <a:r>
              <a:rPr spc="-6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85" dirty="0"/>
              <a:t>Reach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905255"/>
            <a:ext cx="6248400" cy="56448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653533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6" y="76200"/>
            <a:ext cx="8993124" cy="6248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366814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5779" y="4267198"/>
            <a:ext cx="4751832" cy="2514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7181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Logical</a:t>
            </a:r>
            <a:r>
              <a:rPr spc="-130" dirty="0"/>
              <a:t> </a:t>
            </a:r>
            <a:r>
              <a:rPr spc="-80" dirty="0"/>
              <a:t>Link</a:t>
            </a:r>
            <a:r>
              <a:rPr spc="-180" dirty="0"/>
              <a:t> </a:t>
            </a:r>
            <a:r>
              <a:rPr spc="-30" dirty="0"/>
              <a:t>Control:</a:t>
            </a:r>
            <a:r>
              <a:rPr spc="-170" dirty="0"/>
              <a:t> </a:t>
            </a:r>
            <a:r>
              <a:rPr spc="-100" dirty="0"/>
              <a:t>802.2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26235"/>
            <a:ext cx="3856990" cy="390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some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applications,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error-controlled,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flow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controlled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desired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consists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parts: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LLC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logical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multiple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105410" lvl="0" indent="-342900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LLC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implements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functionality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discussed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section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like: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Flow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2401" y="1564135"/>
            <a:ext cx="3588385" cy="260032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LLC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offers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three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Unreliable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datagram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Acknowledged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datagram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Reliable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connection-oriented service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LLC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header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HDLC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8519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95402"/>
            <a:ext cx="54622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2735" algn="l"/>
              </a:tabLst>
            </a:pPr>
            <a:r>
              <a:rPr spc="-10" dirty="0"/>
              <a:t>Global</a:t>
            </a:r>
            <a:r>
              <a:rPr dirty="0"/>
              <a:t>	</a:t>
            </a:r>
            <a:r>
              <a:rPr spc="-135" dirty="0"/>
              <a:t>Wireless</a:t>
            </a:r>
            <a:r>
              <a:rPr spc="-95" dirty="0"/>
              <a:t> </a:t>
            </a:r>
            <a:r>
              <a:rPr spc="-60" dirty="0"/>
              <a:t>Standards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372" y="1667255"/>
            <a:ext cx="7967472" cy="4419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20670" y="5174996"/>
            <a:ext cx="1165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802.15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985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Bluetooth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4157" y="1964182"/>
            <a:ext cx="73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2411" y="3128264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5685" y="4052442"/>
            <a:ext cx="650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9877" y="5005196"/>
            <a:ext cx="645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3182" y="5172913"/>
            <a:ext cx="95059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marR="0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ETSI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HiperPAN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92501" y="4184141"/>
            <a:ext cx="12700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WirelessLAN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2734" y="4182617"/>
            <a:ext cx="95376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marR="0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ETSI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HiperLAN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56002" y="3328161"/>
            <a:ext cx="13144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802.16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WirelessMAN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1634" y="3328161"/>
            <a:ext cx="17183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9539" marR="5080" lvl="0" indent="-11747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ETSI</a:t>
            </a:r>
            <a:r>
              <a:rPr kumimoji="0" sz="1600" b="1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HiperMAN</a:t>
            </a:r>
            <a:r>
              <a:rPr kumimoji="0" sz="16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&amp;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HIPERACCESS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5016" y="2548508"/>
            <a:ext cx="1165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802.20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334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(proposed)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3276" y="2546985"/>
            <a:ext cx="12293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5595" marR="5080" lvl="0" indent="-30353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3GPP,</a:t>
            </a:r>
            <a:r>
              <a:rPr kumimoji="0" sz="1600" b="1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EDGE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(GSM)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9176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913504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Wireless</a:t>
            </a:r>
            <a:r>
              <a:rPr spc="-95" dirty="0"/>
              <a:t> </a:t>
            </a:r>
            <a:r>
              <a:rPr spc="-30" dirty="0"/>
              <a:t>Platforms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0228" y="1793748"/>
            <a:ext cx="560831" cy="7741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0977" y="2515057"/>
            <a:ext cx="2859405" cy="1004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cs typeface="Arial"/>
              </a:rPr>
              <a:t>Fixed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Licensed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Unlicensed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E1/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T1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&amp;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DSL</a:t>
            </a:r>
            <a:r>
              <a:rPr kumimoji="0" sz="1800" b="1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level</a:t>
            </a:r>
            <a:r>
              <a:rPr kumimoji="0" sz="1800" b="1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8320" y="2515057"/>
            <a:ext cx="1447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cs typeface="Arial"/>
              </a:rPr>
              <a:t>Portable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6144" y="2515057"/>
            <a:ext cx="114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cs typeface="Arial"/>
              </a:rPr>
              <a:t>Mobile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8153" y="2944825"/>
            <a:ext cx="5493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7620" algn="l"/>
              </a:tabLst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Licensed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Unlicensed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Licensed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Consumer</a:t>
            </a:r>
            <a:r>
              <a:rPr kumimoji="0" sz="1800" b="1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DSL</a:t>
            </a:r>
            <a:r>
              <a:rPr kumimoji="0" sz="18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level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r>
              <a:rPr kumimoji="0" sz="1800" b="1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Wideband</a:t>
            </a:r>
            <a:r>
              <a:rPr kumimoji="0" sz="1800" b="1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8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5380" y="5691022"/>
            <a:ext cx="9994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802.16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HiperMAN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262" y="4559046"/>
            <a:ext cx="1365885" cy="67818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16839" marR="0" lvl="0" indent="0" defTabSz="91440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Enterprise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10489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Backhaul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6863" y="5208270"/>
            <a:ext cx="114300" cy="481965"/>
          </a:xfrm>
          <a:custGeom>
            <a:avLst/>
            <a:gdLst/>
            <a:ahLst/>
            <a:cxnLst/>
            <a:rect l="l" t="t" r="r" b="b"/>
            <a:pathLst>
              <a:path w="114300" h="481964">
                <a:moveTo>
                  <a:pt x="38100" y="367283"/>
                </a:moveTo>
                <a:lnTo>
                  <a:pt x="0" y="367283"/>
                </a:lnTo>
                <a:lnTo>
                  <a:pt x="57150" y="481583"/>
                </a:lnTo>
                <a:lnTo>
                  <a:pt x="104775" y="386333"/>
                </a:lnTo>
                <a:lnTo>
                  <a:pt x="38100" y="386333"/>
                </a:lnTo>
                <a:lnTo>
                  <a:pt x="38100" y="367283"/>
                </a:lnTo>
                <a:close/>
              </a:path>
              <a:path w="114300" h="481964">
                <a:moveTo>
                  <a:pt x="76200" y="0"/>
                </a:moveTo>
                <a:lnTo>
                  <a:pt x="38100" y="0"/>
                </a:lnTo>
                <a:lnTo>
                  <a:pt x="38100" y="386333"/>
                </a:lnTo>
                <a:lnTo>
                  <a:pt x="76200" y="386333"/>
                </a:lnTo>
                <a:lnTo>
                  <a:pt x="76200" y="0"/>
                </a:lnTo>
                <a:close/>
              </a:path>
              <a:path w="114300" h="481964">
                <a:moveTo>
                  <a:pt x="114300" y="367283"/>
                </a:moveTo>
                <a:lnTo>
                  <a:pt x="76200" y="367283"/>
                </a:lnTo>
                <a:lnTo>
                  <a:pt x="76200" y="386333"/>
                </a:lnTo>
                <a:lnTo>
                  <a:pt x="104775" y="386333"/>
                </a:lnTo>
                <a:lnTo>
                  <a:pt x="114300" y="367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872" y="5691022"/>
            <a:ext cx="10007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802.16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HiperMAN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0210" y="4559046"/>
            <a:ext cx="1442085" cy="67818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339725" marR="102870" lvl="0" indent="-230504" defTabSz="91440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Residential access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43911" y="5208270"/>
            <a:ext cx="114300" cy="481965"/>
          </a:xfrm>
          <a:custGeom>
            <a:avLst/>
            <a:gdLst/>
            <a:ahLst/>
            <a:cxnLst/>
            <a:rect l="l" t="t" r="r" b="b"/>
            <a:pathLst>
              <a:path w="114300" h="481964">
                <a:moveTo>
                  <a:pt x="38100" y="367283"/>
                </a:moveTo>
                <a:lnTo>
                  <a:pt x="0" y="367283"/>
                </a:lnTo>
                <a:lnTo>
                  <a:pt x="57150" y="481583"/>
                </a:lnTo>
                <a:lnTo>
                  <a:pt x="104775" y="386333"/>
                </a:lnTo>
                <a:lnTo>
                  <a:pt x="38100" y="386333"/>
                </a:lnTo>
                <a:lnTo>
                  <a:pt x="38100" y="367283"/>
                </a:lnTo>
                <a:close/>
              </a:path>
              <a:path w="114300" h="481964">
                <a:moveTo>
                  <a:pt x="76200" y="0"/>
                </a:moveTo>
                <a:lnTo>
                  <a:pt x="38100" y="0"/>
                </a:lnTo>
                <a:lnTo>
                  <a:pt x="38100" y="386333"/>
                </a:lnTo>
                <a:lnTo>
                  <a:pt x="76200" y="386333"/>
                </a:lnTo>
                <a:lnTo>
                  <a:pt x="76200" y="0"/>
                </a:lnTo>
                <a:close/>
              </a:path>
              <a:path w="114300" h="481964">
                <a:moveTo>
                  <a:pt x="114300" y="367283"/>
                </a:moveTo>
                <a:lnTo>
                  <a:pt x="76200" y="367283"/>
                </a:lnTo>
                <a:lnTo>
                  <a:pt x="76200" y="386333"/>
                </a:lnTo>
                <a:lnTo>
                  <a:pt x="104775" y="386333"/>
                </a:lnTo>
                <a:lnTo>
                  <a:pt x="114300" y="367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3009" y="4559046"/>
            <a:ext cx="1353820" cy="67818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94310" marR="0" lvl="0" indent="0" defTabSz="91440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Nomadic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3645" y="4559046"/>
            <a:ext cx="1313815" cy="67818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09855" marR="104139" lvl="0" indent="95885" defTabSz="91440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Cellular Wideband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03769" y="5691022"/>
            <a:ext cx="8521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2.5G,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73340" y="5208270"/>
            <a:ext cx="114300" cy="481965"/>
          </a:xfrm>
          <a:custGeom>
            <a:avLst/>
            <a:gdLst/>
            <a:ahLst/>
            <a:cxnLst/>
            <a:rect l="l" t="t" r="r" b="b"/>
            <a:pathLst>
              <a:path w="114300" h="481964">
                <a:moveTo>
                  <a:pt x="38100" y="367283"/>
                </a:moveTo>
                <a:lnTo>
                  <a:pt x="0" y="367283"/>
                </a:lnTo>
                <a:lnTo>
                  <a:pt x="57150" y="481583"/>
                </a:lnTo>
                <a:lnTo>
                  <a:pt x="104775" y="386333"/>
                </a:lnTo>
                <a:lnTo>
                  <a:pt x="38100" y="386333"/>
                </a:lnTo>
                <a:lnTo>
                  <a:pt x="38100" y="367283"/>
                </a:lnTo>
                <a:close/>
              </a:path>
              <a:path w="114300" h="481964">
                <a:moveTo>
                  <a:pt x="76200" y="0"/>
                </a:moveTo>
                <a:lnTo>
                  <a:pt x="38100" y="0"/>
                </a:lnTo>
                <a:lnTo>
                  <a:pt x="38100" y="386333"/>
                </a:lnTo>
                <a:lnTo>
                  <a:pt x="76200" y="386333"/>
                </a:lnTo>
                <a:lnTo>
                  <a:pt x="76200" y="0"/>
                </a:lnTo>
                <a:close/>
              </a:path>
              <a:path w="114300" h="481964">
                <a:moveTo>
                  <a:pt x="114300" y="367283"/>
                </a:moveTo>
                <a:lnTo>
                  <a:pt x="76200" y="367283"/>
                </a:lnTo>
                <a:lnTo>
                  <a:pt x="76200" y="386333"/>
                </a:lnTo>
                <a:lnTo>
                  <a:pt x="104775" y="386333"/>
                </a:lnTo>
                <a:lnTo>
                  <a:pt x="114300" y="367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23665" y="4559046"/>
            <a:ext cx="1466215" cy="67818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01955" marR="104139" lvl="0" indent="-292735" defTabSz="91440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Destination based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87367" y="5208270"/>
            <a:ext cx="114300" cy="443865"/>
          </a:xfrm>
          <a:custGeom>
            <a:avLst/>
            <a:gdLst/>
            <a:ahLst/>
            <a:cxnLst/>
            <a:rect l="l" t="t" r="r" b="b"/>
            <a:pathLst>
              <a:path w="114300" h="443864">
                <a:moveTo>
                  <a:pt x="38100" y="329183"/>
                </a:moveTo>
                <a:lnTo>
                  <a:pt x="0" y="329183"/>
                </a:lnTo>
                <a:lnTo>
                  <a:pt x="57150" y="443483"/>
                </a:lnTo>
                <a:lnTo>
                  <a:pt x="104775" y="348233"/>
                </a:lnTo>
                <a:lnTo>
                  <a:pt x="38100" y="348233"/>
                </a:lnTo>
                <a:lnTo>
                  <a:pt x="38100" y="329183"/>
                </a:lnTo>
                <a:close/>
              </a:path>
              <a:path w="114300" h="443864">
                <a:moveTo>
                  <a:pt x="76200" y="0"/>
                </a:moveTo>
                <a:lnTo>
                  <a:pt x="38100" y="0"/>
                </a:lnTo>
                <a:lnTo>
                  <a:pt x="38100" y="348233"/>
                </a:lnTo>
                <a:lnTo>
                  <a:pt x="76200" y="348233"/>
                </a:lnTo>
                <a:lnTo>
                  <a:pt x="76200" y="0"/>
                </a:lnTo>
                <a:close/>
              </a:path>
              <a:path w="114300" h="443864">
                <a:moveTo>
                  <a:pt x="114300" y="329183"/>
                </a:moveTo>
                <a:lnTo>
                  <a:pt x="76200" y="329183"/>
                </a:lnTo>
                <a:lnTo>
                  <a:pt x="76200" y="348233"/>
                </a:lnTo>
                <a:lnTo>
                  <a:pt x="104775" y="348233"/>
                </a:lnTo>
                <a:lnTo>
                  <a:pt x="114300" y="3291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22928" y="5691022"/>
            <a:ext cx="102996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</a:t>
            </a:r>
            <a:r>
              <a:rPr kumimoji="0" sz="16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933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Spots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3767" y="5220461"/>
            <a:ext cx="114300" cy="419100"/>
          </a:xfrm>
          <a:custGeom>
            <a:avLst/>
            <a:gdLst/>
            <a:ahLst/>
            <a:cxnLst/>
            <a:rect l="l" t="t" r="r" b="b"/>
            <a:pathLst>
              <a:path w="114300" h="419100">
                <a:moveTo>
                  <a:pt x="38100" y="304800"/>
                </a:moveTo>
                <a:lnTo>
                  <a:pt x="0" y="304800"/>
                </a:lnTo>
                <a:lnTo>
                  <a:pt x="57150" y="419100"/>
                </a:lnTo>
                <a:lnTo>
                  <a:pt x="104775" y="323850"/>
                </a:lnTo>
                <a:lnTo>
                  <a:pt x="38100" y="323850"/>
                </a:lnTo>
                <a:lnTo>
                  <a:pt x="38100" y="304800"/>
                </a:lnTo>
                <a:close/>
              </a:path>
              <a:path w="114300" h="419100">
                <a:moveTo>
                  <a:pt x="76200" y="0"/>
                </a:moveTo>
                <a:lnTo>
                  <a:pt x="38100" y="0"/>
                </a:lnTo>
                <a:lnTo>
                  <a:pt x="38100" y="323850"/>
                </a:lnTo>
                <a:lnTo>
                  <a:pt x="76200" y="323850"/>
                </a:lnTo>
                <a:lnTo>
                  <a:pt x="76200" y="0"/>
                </a:lnTo>
                <a:close/>
              </a:path>
              <a:path w="114300" h="419100">
                <a:moveTo>
                  <a:pt x="114300" y="304800"/>
                </a:moveTo>
                <a:lnTo>
                  <a:pt x="76200" y="304800"/>
                </a:lnTo>
                <a:lnTo>
                  <a:pt x="76200" y="323850"/>
                </a:lnTo>
                <a:lnTo>
                  <a:pt x="104775" y="323850"/>
                </a:lnTo>
                <a:lnTo>
                  <a:pt x="1143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41060" y="5665114"/>
            <a:ext cx="759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802.16e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07180" y="3528694"/>
            <a:ext cx="1563370" cy="949325"/>
          </a:xfrm>
          <a:custGeom>
            <a:avLst/>
            <a:gdLst/>
            <a:ahLst/>
            <a:cxnLst/>
            <a:rect l="l" t="t" r="r" b="b"/>
            <a:pathLst>
              <a:path w="1563370" h="949325">
                <a:moveTo>
                  <a:pt x="761873" y="49530"/>
                </a:moveTo>
                <a:lnTo>
                  <a:pt x="732409" y="25412"/>
                </a:lnTo>
                <a:lnTo>
                  <a:pt x="57696" y="848575"/>
                </a:lnTo>
                <a:lnTo>
                  <a:pt x="28194" y="824357"/>
                </a:lnTo>
                <a:lnTo>
                  <a:pt x="0" y="949071"/>
                </a:lnTo>
                <a:lnTo>
                  <a:pt x="116586" y="896874"/>
                </a:lnTo>
                <a:lnTo>
                  <a:pt x="105130" y="887476"/>
                </a:lnTo>
                <a:lnTo>
                  <a:pt x="87147" y="872731"/>
                </a:lnTo>
                <a:lnTo>
                  <a:pt x="761873" y="49530"/>
                </a:lnTo>
                <a:close/>
              </a:path>
              <a:path w="1563370" h="949325">
                <a:moveTo>
                  <a:pt x="1563116" y="923671"/>
                </a:moveTo>
                <a:lnTo>
                  <a:pt x="1549120" y="862076"/>
                </a:lnTo>
                <a:lnTo>
                  <a:pt x="1534795" y="798957"/>
                </a:lnTo>
                <a:lnTo>
                  <a:pt x="1505280" y="823175"/>
                </a:lnTo>
                <a:lnTo>
                  <a:pt x="830707" y="0"/>
                </a:lnTo>
                <a:lnTo>
                  <a:pt x="801243" y="24130"/>
                </a:lnTo>
                <a:lnTo>
                  <a:pt x="1475841" y="847331"/>
                </a:lnTo>
                <a:lnTo>
                  <a:pt x="1446403" y="871474"/>
                </a:lnTo>
                <a:lnTo>
                  <a:pt x="1563116" y="923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60" y="1377696"/>
            <a:ext cx="889508" cy="114096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259329" y="1607819"/>
            <a:ext cx="817244" cy="1247775"/>
            <a:chOff x="2259329" y="1607819"/>
            <a:chExt cx="817244" cy="124777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9410" y="1670303"/>
              <a:ext cx="756783" cy="11849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9329" y="1607819"/>
              <a:ext cx="753592" cy="118414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7673340" y="3601973"/>
            <a:ext cx="114300" cy="832485"/>
          </a:xfrm>
          <a:custGeom>
            <a:avLst/>
            <a:gdLst/>
            <a:ahLst/>
            <a:cxnLst/>
            <a:rect l="l" t="t" r="r" b="b"/>
            <a:pathLst>
              <a:path w="114300" h="832485">
                <a:moveTo>
                  <a:pt x="38100" y="717803"/>
                </a:moveTo>
                <a:lnTo>
                  <a:pt x="0" y="717803"/>
                </a:lnTo>
                <a:lnTo>
                  <a:pt x="57150" y="832103"/>
                </a:lnTo>
                <a:lnTo>
                  <a:pt x="104775" y="736853"/>
                </a:lnTo>
                <a:lnTo>
                  <a:pt x="38100" y="736853"/>
                </a:lnTo>
                <a:lnTo>
                  <a:pt x="38100" y="717803"/>
                </a:lnTo>
                <a:close/>
              </a:path>
              <a:path w="114300" h="832485">
                <a:moveTo>
                  <a:pt x="76200" y="0"/>
                </a:moveTo>
                <a:lnTo>
                  <a:pt x="38100" y="0"/>
                </a:lnTo>
                <a:lnTo>
                  <a:pt x="38100" y="736853"/>
                </a:lnTo>
                <a:lnTo>
                  <a:pt x="76200" y="736853"/>
                </a:lnTo>
                <a:lnTo>
                  <a:pt x="76200" y="0"/>
                </a:lnTo>
                <a:close/>
              </a:path>
              <a:path w="114300" h="832485">
                <a:moveTo>
                  <a:pt x="114300" y="717803"/>
                </a:moveTo>
                <a:lnTo>
                  <a:pt x="76200" y="717803"/>
                </a:lnTo>
                <a:lnTo>
                  <a:pt x="76200" y="736853"/>
                </a:lnTo>
                <a:lnTo>
                  <a:pt x="104775" y="736853"/>
                </a:lnTo>
                <a:lnTo>
                  <a:pt x="114300" y="717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800600" y="1371600"/>
            <a:ext cx="1990725" cy="1013460"/>
            <a:chOff x="4800600" y="1371600"/>
            <a:chExt cx="1990725" cy="1013460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0681" y="1432532"/>
              <a:ext cx="1434900" cy="8817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0600" y="1371600"/>
              <a:ext cx="1543812" cy="10134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3955" y="1711452"/>
              <a:ext cx="1046988" cy="4221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5421" y="1463078"/>
              <a:ext cx="793927" cy="742022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817841" y="3557282"/>
            <a:ext cx="1563370" cy="949325"/>
          </a:xfrm>
          <a:custGeom>
            <a:avLst/>
            <a:gdLst/>
            <a:ahLst/>
            <a:cxnLst/>
            <a:rect l="l" t="t" r="r" b="b"/>
            <a:pathLst>
              <a:path w="1563370" h="949325">
                <a:moveTo>
                  <a:pt x="761911" y="49517"/>
                </a:moveTo>
                <a:lnTo>
                  <a:pt x="732447" y="25400"/>
                </a:lnTo>
                <a:lnTo>
                  <a:pt x="57759" y="848550"/>
                </a:lnTo>
                <a:lnTo>
                  <a:pt x="28257" y="824344"/>
                </a:lnTo>
                <a:lnTo>
                  <a:pt x="0" y="949058"/>
                </a:lnTo>
                <a:lnTo>
                  <a:pt x="116649" y="896861"/>
                </a:lnTo>
                <a:lnTo>
                  <a:pt x="105194" y="887463"/>
                </a:lnTo>
                <a:lnTo>
                  <a:pt x="87198" y="872705"/>
                </a:lnTo>
                <a:lnTo>
                  <a:pt x="761911" y="49517"/>
                </a:lnTo>
                <a:close/>
              </a:path>
              <a:path w="1563370" h="949325">
                <a:moveTo>
                  <a:pt x="1563154" y="923658"/>
                </a:moveTo>
                <a:lnTo>
                  <a:pt x="1549158" y="862063"/>
                </a:lnTo>
                <a:lnTo>
                  <a:pt x="1534833" y="798944"/>
                </a:lnTo>
                <a:lnTo>
                  <a:pt x="1505318" y="823163"/>
                </a:lnTo>
                <a:lnTo>
                  <a:pt x="830745" y="0"/>
                </a:lnTo>
                <a:lnTo>
                  <a:pt x="801281" y="24117"/>
                </a:lnTo>
                <a:lnTo>
                  <a:pt x="1475879" y="847318"/>
                </a:lnTo>
                <a:lnTo>
                  <a:pt x="1446441" y="871461"/>
                </a:lnTo>
                <a:lnTo>
                  <a:pt x="1563154" y="923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89942" y="1273806"/>
            <a:ext cx="760242" cy="75902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98520" y="1371600"/>
            <a:ext cx="1280159" cy="1143000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285798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5029200"/>
            <a:ext cx="5410200" cy="13746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Wireless</a:t>
            </a:r>
            <a:r>
              <a:rPr spc="-130" dirty="0"/>
              <a:t> </a:t>
            </a:r>
            <a:r>
              <a:rPr dirty="0"/>
              <a:t>LAN</a:t>
            </a:r>
            <a:r>
              <a:rPr spc="-140" dirty="0"/>
              <a:t> </a:t>
            </a:r>
            <a:r>
              <a:rPr spc="-10" dirty="0"/>
              <a:t>Protocols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58569"/>
            <a:ext cx="7830184" cy="33439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r>
              <a:rPr kumimoji="0" sz="22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protocols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2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inherently</a:t>
            </a:r>
            <a:r>
              <a:rPr kumimoji="0" sz="2200" b="0" i="1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multiple</a:t>
            </a:r>
            <a:r>
              <a:rPr kumimoji="0" sz="2200" b="0" i="1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2200" b="0" i="1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!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sensing</a:t>
            </a:r>
            <a:r>
              <a:rPr kumimoji="0" sz="2200" b="1" i="1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?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What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matters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Rx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Hidden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problem: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A.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both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target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B,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Exposed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22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problem: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A.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senses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medium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concludes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activity.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So,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does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D.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susceptible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conversation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80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33699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Text</a:t>
            </a:r>
            <a:r>
              <a:rPr spc="-75" dirty="0"/>
              <a:t> </a:t>
            </a:r>
            <a:r>
              <a:rPr spc="-90" dirty="0"/>
              <a:t>References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906189" y="6668560"/>
            <a:ext cx="16838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8490204" y="6471075"/>
            <a:ext cx="14795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3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44805">
              <a:lnSpc>
                <a:spcPct val="100000"/>
              </a:lnSpc>
              <a:spcBef>
                <a:spcPts val="70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70840" algn="l"/>
                <a:tab pos="371475" algn="l"/>
              </a:tabLst>
            </a:pPr>
            <a:r>
              <a:rPr spc="-5" dirty="0"/>
              <a:t>Required</a:t>
            </a:r>
            <a:r>
              <a:rPr spc="-25" dirty="0"/>
              <a:t> </a:t>
            </a:r>
            <a:r>
              <a:rPr dirty="0"/>
              <a:t>Textbook</a:t>
            </a:r>
          </a:p>
          <a:p>
            <a:pPr marL="696595" lvl="1" indent="-326390">
              <a:lnSpc>
                <a:spcPct val="100000"/>
              </a:lnSpc>
              <a:spcBef>
                <a:spcPts val="45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96595" algn="l"/>
                <a:tab pos="697230" algn="l"/>
              </a:tabLst>
            </a:pPr>
            <a:r>
              <a:rPr sz="1800" dirty="0">
                <a:latin typeface="Arial MT"/>
                <a:cs typeface="Arial MT"/>
              </a:rPr>
              <a:t>Andrew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Tanenbaum.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Computer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Sixth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Edition,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Prentice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Hall</a:t>
            </a:r>
            <a:endParaRPr sz="1800">
              <a:latin typeface="Arial MT"/>
              <a:cs typeface="Arial MT"/>
            </a:endParaRPr>
          </a:p>
          <a:p>
            <a:pPr marL="370205" indent="-344805">
              <a:lnSpc>
                <a:spcPct val="100000"/>
              </a:lnSpc>
              <a:spcBef>
                <a:spcPts val="555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70840" algn="l"/>
                <a:tab pos="371475" algn="l"/>
              </a:tabLst>
            </a:pPr>
            <a:r>
              <a:rPr dirty="0"/>
              <a:t>Additional</a:t>
            </a:r>
            <a:r>
              <a:rPr spc="-30" dirty="0"/>
              <a:t> </a:t>
            </a:r>
            <a:r>
              <a:rPr spc="-5" dirty="0"/>
              <a:t>textbooks</a:t>
            </a:r>
            <a:r>
              <a:rPr spc="-4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References</a:t>
            </a:r>
          </a:p>
          <a:p>
            <a:pPr marL="696595" lvl="1" indent="-326390">
              <a:lnSpc>
                <a:spcPct val="100000"/>
              </a:lnSpc>
              <a:spcBef>
                <a:spcPts val="45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96595" algn="l"/>
                <a:tab pos="697230" algn="l"/>
              </a:tabLst>
            </a:pPr>
            <a:r>
              <a:rPr sz="1800" dirty="0">
                <a:latin typeface="Arial MT"/>
                <a:cs typeface="Arial MT"/>
              </a:rPr>
              <a:t>A.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Leon-Garcia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 I.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Widjaja,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Communication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McGraw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Hill</a:t>
            </a:r>
            <a:endParaRPr sz="1800">
              <a:latin typeface="Arial MT"/>
              <a:cs typeface="Arial MT"/>
            </a:endParaRPr>
          </a:p>
          <a:p>
            <a:pPr marL="696595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96595" algn="l"/>
                <a:tab pos="697230" algn="l"/>
              </a:tabLst>
            </a:pPr>
            <a:r>
              <a:rPr sz="1800" spc="35" dirty="0">
                <a:latin typeface="Arial MT"/>
                <a:cs typeface="Arial MT"/>
              </a:rPr>
              <a:t>W.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Stallings.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 and Computer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Communications.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Prentice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Hall.</a:t>
            </a:r>
            <a:endParaRPr sz="1800">
              <a:latin typeface="Arial MT"/>
              <a:cs typeface="Arial MT"/>
            </a:endParaRPr>
          </a:p>
          <a:p>
            <a:pPr marL="696595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96595" algn="l"/>
                <a:tab pos="697230" algn="l"/>
              </a:tabLst>
            </a:pPr>
            <a:r>
              <a:rPr sz="1800" spc="5" dirty="0">
                <a:latin typeface="Arial MT"/>
                <a:cs typeface="Arial MT"/>
              </a:rPr>
              <a:t>J.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Walrand.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Communication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First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Course.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Aksen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Associates.</a:t>
            </a:r>
            <a:endParaRPr sz="1800">
              <a:latin typeface="Arial MT"/>
              <a:cs typeface="Arial MT"/>
            </a:endParaRPr>
          </a:p>
          <a:p>
            <a:pPr marL="696595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96595" algn="l"/>
                <a:tab pos="697230" algn="l"/>
              </a:tabLst>
            </a:pPr>
            <a:r>
              <a:rPr sz="1800" dirty="0">
                <a:latin typeface="Arial MT"/>
                <a:cs typeface="Arial MT"/>
              </a:rPr>
              <a:t>D.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Comer.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Internetworking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TCP/IP,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Volume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Prentice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Hall.</a:t>
            </a:r>
            <a:endParaRPr sz="1800">
              <a:latin typeface="Arial MT"/>
              <a:cs typeface="Arial MT"/>
            </a:endParaRPr>
          </a:p>
          <a:p>
            <a:pPr marL="696595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96595" algn="l"/>
                <a:tab pos="697230" algn="l"/>
              </a:tabLst>
            </a:pPr>
            <a:r>
              <a:rPr sz="1800" spc="35" dirty="0">
                <a:latin typeface="Arial MT"/>
                <a:cs typeface="Arial MT"/>
              </a:rPr>
              <a:t>W.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Stevens.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TCP/IP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Illustrated: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The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Protocols,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Vol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Addison-Wesley.</a:t>
            </a:r>
            <a:endParaRPr sz="1800">
              <a:latin typeface="Arial MT"/>
              <a:cs typeface="Arial MT"/>
            </a:endParaRPr>
          </a:p>
          <a:p>
            <a:pPr marL="696595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96595" algn="l"/>
                <a:tab pos="697230" algn="l"/>
              </a:tabLst>
            </a:pPr>
            <a:r>
              <a:rPr sz="1800" dirty="0">
                <a:latin typeface="Arial MT"/>
                <a:cs typeface="Arial MT"/>
              </a:rPr>
              <a:t>D.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Comer.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Computer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Networks</a:t>
            </a:r>
            <a:r>
              <a:rPr sz="1800" dirty="0">
                <a:latin typeface="Arial MT"/>
                <a:cs typeface="Arial MT"/>
              </a:rPr>
              <a:t> and Internets.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Prentice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Hall.</a:t>
            </a:r>
            <a:endParaRPr sz="1800">
              <a:latin typeface="Arial MT"/>
              <a:cs typeface="Arial MT"/>
            </a:endParaRPr>
          </a:p>
          <a:p>
            <a:pPr marL="696595" marR="374015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96595" algn="l"/>
                <a:tab pos="697230" algn="l"/>
              </a:tabLst>
            </a:pPr>
            <a:r>
              <a:rPr sz="1800" dirty="0">
                <a:latin typeface="Arial MT"/>
                <a:cs typeface="Arial MT"/>
              </a:rPr>
              <a:t>L.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Peterson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B.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Davie.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Computer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Approach.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Morgan</a:t>
            </a:r>
            <a:r>
              <a:rPr sz="1800" dirty="0">
                <a:latin typeface="Arial MT"/>
                <a:cs typeface="Arial MT"/>
              </a:rPr>
              <a:t> Kaufman.</a:t>
            </a:r>
            <a:endParaRPr sz="1800">
              <a:latin typeface="Arial MT"/>
              <a:cs typeface="Arial MT"/>
            </a:endParaRPr>
          </a:p>
          <a:p>
            <a:pPr marL="370205" indent="-344805">
              <a:lnSpc>
                <a:spcPct val="100000"/>
              </a:lnSpc>
              <a:spcBef>
                <a:spcPts val="515"/>
              </a:spcBef>
              <a:buClr>
                <a:srgbClr val="CC9900"/>
              </a:buClr>
              <a:buSzPct val="65909"/>
              <a:buFont typeface="Wingdings"/>
              <a:buChar char=""/>
              <a:tabLst>
                <a:tab pos="370840" algn="l"/>
                <a:tab pos="371475" algn="l"/>
              </a:tabLst>
            </a:pPr>
            <a:r>
              <a:rPr sz="2200" dirty="0"/>
              <a:t>Some</a:t>
            </a:r>
            <a:r>
              <a:rPr sz="2200" spc="-10" dirty="0"/>
              <a:t> </a:t>
            </a:r>
            <a:r>
              <a:rPr sz="2200" dirty="0"/>
              <a:t>of</a:t>
            </a:r>
            <a:r>
              <a:rPr sz="2200" spc="-5" dirty="0"/>
              <a:t> </a:t>
            </a:r>
            <a:r>
              <a:rPr sz="2200" spc="5" dirty="0"/>
              <a:t>the</a:t>
            </a:r>
            <a:r>
              <a:rPr sz="2200" spc="-15" dirty="0"/>
              <a:t> </a:t>
            </a:r>
            <a:r>
              <a:rPr sz="2200" dirty="0"/>
              <a:t>course</a:t>
            </a:r>
            <a:r>
              <a:rPr sz="2200" spc="-15" dirty="0"/>
              <a:t> </a:t>
            </a:r>
            <a:r>
              <a:rPr sz="2200" dirty="0"/>
              <a:t>material</a:t>
            </a:r>
            <a:r>
              <a:rPr sz="2200" spc="-20" dirty="0"/>
              <a:t> </a:t>
            </a:r>
            <a:r>
              <a:rPr sz="2200" dirty="0"/>
              <a:t>are</a:t>
            </a:r>
            <a:r>
              <a:rPr sz="2200" spc="20" dirty="0"/>
              <a:t> </a:t>
            </a:r>
            <a:r>
              <a:rPr sz="2200" dirty="0"/>
              <a:t>presented</a:t>
            </a:r>
            <a:r>
              <a:rPr sz="2200" spc="-15" dirty="0"/>
              <a:t> </a:t>
            </a:r>
            <a:r>
              <a:rPr sz="2200" spc="10" dirty="0"/>
              <a:t>from</a:t>
            </a:r>
            <a:r>
              <a:rPr sz="2200" spc="-50" dirty="0"/>
              <a:t> </a:t>
            </a:r>
            <a:r>
              <a:rPr sz="2200" dirty="0"/>
              <a:t>other sources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628840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Network</a:t>
            </a:r>
            <a:r>
              <a:rPr spc="-25" dirty="0"/>
              <a:t> </a:t>
            </a:r>
            <a:r>
              <a:rPr spc="-10" dirty="0"/>
              <a:t>Operation </a:t>
            </a:r>
            <a:r>
              <a:rPr spc="-90" dirty="0"/>
              <a:t>Principles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295400"/>
            <a:ext cx="6096000" cy="54041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30</a:t>
            </a:fld>
            <a:endParaRPr spc="-40" dirty="0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Wireless</a:t>
            </a:r>
            <a:r>
              <a:rPr spc="-130" dirty="0"/>
              <a:t> </a:t>
            </a:r>
            <a:r>
              <a:rPr dirty="0"/>
              <a:t>LAN</a:t>
            </a:r>
            <a:r>
              <a:rPr spc="-140" dirty="0"/>
              <a:t> </a:t>
            </a:r>
            <a:r>
              <a:rPr spc="-10"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6698"/>
            <a:ext cx="6323330" cy="141986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MACA: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Multiple</a:t>
            </a:r>
            <a:r>
              <a:rPr kumimoji="0" sz="2000" b="1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2000" b="1" i="1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2000" b="1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</a:t>
            </a:r>
            <a:r>
              <a:rPr kumimoji="0" sz="2000" b="1" i="1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Avoidance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Sender: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RTS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(request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Receiver: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CTS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(clear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RTS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CTS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contain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message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078" y="3242422"/>
            <a:ext cx="6127345" cy="27471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478514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Wireless</a:t>
            </a:r>
            <a:r>
              <a:rPr spc="-130" dirty="0"/>
              <a:t> </a:t>
            </a:r>
            <a:r>
              <a:rPr dirty="0"/>
              <a:t>LAN</a:t>
            </a:r>
            <a:r>
              <a:rPr spc="-140" dirty="0"/>
              <a:t> </a:t>
            </a:r>
            <a:r>
              <a:rPr spc="-10"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6698"/>
            <a:ext cx="7908925" cy="13646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Key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observations: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hearing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RTS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keep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silent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during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phase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Any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hearing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CTS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keep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silent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during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message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397" y="3203347"/>
            <a:ext cx="6212137" cy="27843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10332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16293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Wireless</a:t>
            </a:r>
            <a:r>
              <a:rPr spc="-95" dirty="0"/>
              <a:t> </a:t>
            </a:r>
            <a:r>
              <a:rPr spc="-30" dirty="0"/>
              <a:t>LANs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dirty="0"/>
              <a:t>Wireless</a:t>
            </a:r>
            <a:r>
              <a:rPr spc="-55" dirty="0"/>
              <a:t> </a:t>
            </a:r>
            <a:r>
              <a:rPr dirty="0"/>
              <a:t>LANs</a:t>
            </a:r>
            <a:r>
              <a:rPr spc="-10" dirty="0"/>
              <a:t> </a:t>
            </a:r>
            <a:r>
              <a:rPr dirty="0"/>
              <a:t>are</a:t>
            </a:r>
            <a:r>
              <a:rPr spc="-40" dirty="0"/>
              <a:t> </a:t>
            </a:r>
            <a:r>
              <a:rPr dirty="0"/>
              <a:t>becoming</a:t>
            </a:r>
            <a:r>
              <a:rPr spc="-40" dirty="0"/>
              <a:t> </a:t>
            </a:r>
            <a:r>
              <a:rPr dirty="0"/>
              <a:t>increasingly</a:t>
            </a:r>
            <a:r>
              <a:rPr spc="-55" dirty="0"/>
              <a:t> </a:t>
            </a:r>
            <a:r>
              <a:rPr dirty="0"/>
              <a:t>popular</a:t>
            </a:r>
            <a:r>
              <a:rPr spc="-35" dirty="0"/>
              <a:t> </a:t>
            </a:r>
            <a:r>
              <a:rPr dirty="0"/>
              <a:t>due</a:t>
            </a:r>
            <a:r>
              <a:rPr spc="-25" dirty="0"/>
              <a:t> to:</a:t>
            </a: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Ease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installation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Support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mobility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Easy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connection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back-</a:t>
            </a:r>
            <a:r>
              <a:rPr sz="1800" dirty="0">
                <a:latin typeface="Arial"/>
                <a:cs typeface="Arial"/>
              </a:rPr>
              <a:t>bone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places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like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airports,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shopping</a:t>
            </a:r>
            <a:endParaRPr sz="1800">
              <a:latin typeface="Arial"/>
              <a:cs typeface="Arial"/>
            </a:endParaRPr>
          </a:p>
          <a:p>
            <a:pPr marL="683260">
              <a:lnSpc>
                <a:spcPct val="100000"/>
              </a:lnSpc>
            </a:pPr>
            <a:r>
              <a:rPr sz="1800" dirty="0"/>
              <a:t>centers,</a:t>
            </a:r>
            <a:r>
              <a:rPr sz="1800" spc="-40" dirty="0"/>
              <a:t> </a:t>
            </a:r>
            <a:r>
              <a:rPr sz="1800" dirty="0"/>
              <a:t>conference</a:t>
            </a:r>
            <a:r>
              <a:rPr sz="1800" spc="-35" dirty="0"/>
              <a:t> </a:t>
            </a:r>
            <a:r>
              <a:rPr sz="1800" dirty="0"/>
              <a:t>rooms,</a:t>
            </a:r>
            <a:r>
              <a:rPr sz="1800" spc="-35" dirty="0"/>
              <a:t> </a:t>
            </a:r>
            <a:r>
              <a:rPr sz="1800" spc="-25" dirty="0"/>
              <a:t>etc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3297935"/>
            <a:ext cx="3886200" cy="34975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490824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Wireless</a:t>
            </a:r>
            <a:r>
              <a:rPr spc="-95" dirty="0"/>
              <a:t> </a:t>
            </a:r>
            <a:r>
              <a:rPr spc="-25" dirty="0"/>
              <a:t>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4135"/>
            <a:ext cx="6764655" cy="1052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Key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Architectures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Infrastructure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Mode: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Point/Base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Hoc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Mode: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demand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networking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without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infrastructure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2743200"/>
            <a:ext cx="8782972" cy="3276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54781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316293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Wireless</a:t>
            </a:r>
            <a:r>
              <a:rPr spc="-95" dirty="0"/>
              <a:t> </a:t>
            </a:r>
            <a:r>
              <a:rPr spc="-30" dirty="0"/>
              <a:t>LANs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6986270" cy="10312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Several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been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developed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last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decade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 the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hottest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areas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telecommunication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list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keeps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growing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every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year!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280581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IEEE</a:t>
            </a:r>
            <a:r>
              <a:rPr spc="-75" dirty="0"/>
              <a:t> </a:t>
            </a:r>
            <a:r>
              <a:rPr spc="-105" dirty="0"/>
              <a:t>802.11</a:t>
            </a:r>
            <a:r>
              <a:rPr spc="-55" dirty="0"/>
              <a:t> </a:t>
            </a:r>
            <a:r>
              <a:rPr spc="-75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262" y="1652040"/>
            <a:ext cx="6018042" cy="44375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06266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IEEE</a:t>
            </a:r>
            <a:r>
              <a:rPr spc="-105" dirty="0"/>
              <a:t> 802.11</a:t>
            </a:r>
            <a:r>
              <a:rPr spc="-85" dirty="0"/>
              <a:t> </a:t>
            </a:r>
            <a:r>
              <a:rPr dirty="0"/>
              <a:t>PHY</a:t>
            </a:r>
            <a:r>
              <a:rPr spc="-125" dirty="0"/>
              <a:t> </a:t>
            </a:r>
            <a:r>
              <a:rPr spc="-130" dirty="0"/>
              <a:t>Review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9282"/>
            <a:ext cx="3626485" cy="3695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52120" lvl="0" indent="-34290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802.11a</a:t>
            </a:r>
            <a:r>
              <a:rPr kumimoji="0" sz="16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Orthogonal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Frequency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Division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Multiplexing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(OFDM)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Variable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54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Mbps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GHz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ISM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498475" lvl="1" indent="-32702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Much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immune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 variations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164465" lvl="1" indent="-32702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Short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range,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mostly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indoor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802.11b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Direct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Sequence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Spread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Spectrum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(HR-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DSSS)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19430" lvl="1" indent="-32702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Variable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11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Mbps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(1,2,5.5,11)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2.4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GHz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ISM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73215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Longer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range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802.11a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(Can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 	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inter-office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LAN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7575" y="2433954"/>
            <a:ext cx="1101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0" lvl="0" indent="-34290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575" y="1581815"/>
            <a:ext cx="3112135" cy="295021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marR="0" lvl="0" indent="-342900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802.11g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(OFDM)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Variable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54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Mbps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2.4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GHz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band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Clr>
                <a:srgbClr val="3A812E"/>
              </a:buClr>
              <a:buSzTx/>
              <a:buFont typeface="Wingdings"/>
              <a:buChar char=""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OFDM/DSSS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Modulation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540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Mbps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2.4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5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GHz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bands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-34290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802.11ac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(5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GHz)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MIMO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OFDM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860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Mbps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stream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</a:t>
            </a:r>
            <a:r>
              <a:rPr kumimoji="0" sz="1400" b="0" i="0" u="none" strike="noStrike" kern="0" cap="none" spc="3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MIMO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streams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2119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741676"/>
            <a:ext cx="6629400" cy="37307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Basics</a:t>
            </a:r>
            <a:r>
              <a:rPr spc="-5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20" dirty="0"/>
              <a:t>OFDMA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0255" y="862583"/>
            <a:ext cx="3511729" cy="1761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99084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OFDMA</a:t>
            </a:r>
            <a:r>
              <a:rPr spc="-100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spc="-114" dirty="0"/>
              <a:t>802.11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1" y="1790794"/>
            <a:ext cx="8048033" cy="41771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03166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OFDMA</a:t>
            </a:r>
            <a:r>
              <a:rPr spc="-100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spc="-114" dirty="0"/>
              <a:t>802.11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589" y="2375843"/>
            <a:ext cx="8587122" cy="29334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193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3830954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Network</a:t>
            </a:r>
            <a:r>
              <a:rPr spc="-55" dirty="0"/>
              <a:t> </a:t>
            </a:r>
            <a:r>
              <a:rPr spc="-100" dirty="0"/>
              <a:t>Software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844" y="1292174"/>
            <a:ext cx="7597140" cy="14884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6870" marR="272415" indent="-344805">
              <a:lnSpc>
                <a:spcPts val="2160"/>
              </a:lnSpc>
              <a:spcBef>
                <a:spcPts val="36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Protocol: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agreement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rules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procedures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between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two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communicating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parties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how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communications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is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proceed.</a:t>
            </a:r>
            <a:endParaRPr sz="2000">
              <a:latin typeface="Arial MT"/>
              <a:cs typeface="Arial MT"/>
            </a:endParaRPr>
          </a:p>
          <a:p>
            <a:pPr marL="356870" marR="5080" indent="-344805">
              <a:lnSpc>
                <a:spcPts val="216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Service: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primitives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(operations)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that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layer</a:t>
            </a:r>
            <a:r>
              <a:rPr sz="2000" spc="9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provides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above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layer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9094" y="3399596"/>
            <a:ext cx="6069200" cy="24669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31</a:t>
            </a:fld>
            <a:endParaRPr spc="-40" dirty="0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4051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Overview</a:t>
            </a:r>
            <a:r>
              <a:rPr spc="-9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110" dirty="0"/>
              <a:t>802.11</a:t>
            </a:r>
            <a:r>
              <a:rPr spc="-80" dirty="0"/>
              <a:t> </a:t>
            </a:r>
            <a:r>
              <a:rPr spc="-110" dirty="0"/>
              <a:t>MAC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72895"/>
            <a:ext cx="7975600" cy="12700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(a,b,g)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networks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supports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operation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Distributed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Coordination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Function: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Hoc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connections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Point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Coordination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Function: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nodes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point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270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4051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Overview</a:t>
            </a:r>
            <a:r>
              <a:rPr spc="-9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110" dirty="0"/>
              <a:t>802.11</a:t>
            </a:r>
            <a:r>
              <a:rPr spc="-80" dirty="0"/>
              <a:t> </a:t>
            </a:r>
            <a:r>
              <a:rPr spc="-110" dirty="0"/>
              <a:t>MAC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1938"/>
            <a:ext cx="7912100" cy="20554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PCF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broadcasts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beacon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contains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frequency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hopping,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synch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some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information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periodically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sign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receiving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Once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registers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user,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assign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necessary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resources.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139065" lvl="1" indent="-32702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manage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activity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putting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them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sleep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save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battery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power.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wakes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them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needed.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" y="3829811"/>
            <a:ext cx="8918448" cy="19324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47887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4051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Overview</a:t>
            </a:r>
            <a:r>
              <a:rPr spc="-9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110" dirty="0"/>
              <a:t>802.11</a:t>
            </a:r>
            <a:r>
              <a:rPr spc="-80" dirty="0"/>
              <a:t> </a:t>
            </a:r>
            <a:r>
              <a:rPr spc="-110" dirty="0"/>
              <a:t>MAC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1038"/>
            <a:ext cx="7618730" cy="1723389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DCF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employs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CSMA/Ca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methods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transmitting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soon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idle.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collision,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(exponential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off)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try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again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MACAW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using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RTC/CTS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Note: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RTS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CTS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contain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thereby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setting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waiting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(Not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Available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Vector) in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276" y="3712995"/>
            <a:ext cx="7023440" cy="23029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20856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372" y="3535679"/>
            <a:ext cx="7001256" cy="2778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4051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Overview</a:t>
            </a:r>
            <a:r>
              <a:rPr spc="-9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110" dirty="0"/>
              <a:t>802.11</a:t>
            </a:r>
            <a:r>
              <a:rPr spc="-80" dirty="0"/>
              <a:t> </a:t>
            </a:r>
            <a:r>
              <a:rPr spc="-110" dirty="0"/>
              <a:t>MAC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72895"/>
            <a:ext cx="7742555" cy="18910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 frame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much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higher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chance 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short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BER=1e-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4,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Probability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error is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70%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length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12kbit.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389255" lvl="0" indent="-34290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Once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acquired,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burst of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short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 can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also be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sent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increase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throughput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Stop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 Wait 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fragment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82232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4051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Overview</a:t>
            </a:r>
            <a:r>
              <a:rPr spc="-9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110" dirty="0"/>
              <a:t>802.11</a:t>
            </a:r>
            <a:r>
              <a:rPr spc="-80" dirty="0"/>
              <a:t> </a:t>
            </a:r>
            <a:r>
              <a:rPr spc="-110" dirty="0"/>
              <a:t>MAC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674" rIns="0" bIns="0" rtlCol="0">
            <a:spAutoFit/>
          </a:bodyPr>
          <a:lstStyle/>
          <a:p>
            <a:pPr marL="355600" marR="717550" indent="-342900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dirty="0"/>
              <a:t>All</a:t>
            </a:r>
            <a:r>
              <a:rPr spc="-15" dirty="0"/>
              <a:t> </a:t>
            </a:r>
            <a:r>
              <a:rPr dirty="0"/>
              <a:t>stations</a:t>
            </a:r>
            <a:r>
              <a:rPr spc="-35" dirty="0"/>
              <a:t> </a:t>
            </a:r>
            <a:r>
              <a:rPr dirty="0"/>
              <a:t>should</a:t>
            </a:r>
            <a:r>
              <a:rPr spc="-20" dirty="0"/>
              <a:t> </a:t>
            </a:r>
            <a:r>
              <a:rPr dirty="0"/>
              <a:t>remain</a:t>
            </a:r>
            <a:r>
              <a:rPr spc="-40" dirty="0"/>
              <a:t> </a:t>
            </a:r>
            <a:r>
              <a:rPr dirty="0"/>
              <a:t>quiet</a:t>
            </a:r>
            <a:r>
              <a:rPr spc="-3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certain</a:t>
            </a:r>
            <a:r>
              <a:rPr spc="-40" dirty="0"/>
              <a:t> </a:t>
            </a:r>
            <a:r>
              <a:rPr dirty="0"/>
              <a:t>period</a:t>
            </a:r>
            <a:r>
              <a:rPr spc="-30" dirty="0"/>
              <a:t> </a:t>
            </a:r>
            <a:r>
              <a:rPr dirty="0"/>
              <a:t>after</a:t>
            </a:r>
            <a:r>
              <a:rPr spc="-20" dirty="0"/>
              <a:t> </a:t>
            </a:r>
            <a:r>
              <a:rPr spc="-50" dirty="0"/>
              <a:t>a </a:t>
            </a:r>
            <a:r>
              <a:rPr dirty="0"/>
              <a:t>transmission</a:t>
            </a:r>
            <a:r>
              <a:rPr spc="-40" dirty="0"/>
              <a:t> </a:t>
            </a:r>
            <a:r>
              <a:rPr dirty="0"/>
              <a:t>has</a:t>
            </a:r>
            <a:r>
              <a:rPr spc="-15" dirty="0"/>
              <a:t> </a:t>
            </a:r>
            <a:r>
              <a:rPr dirty="0"/>
              <a:t>been</a:t>
            </a:r>
            <a:r>
              <a:rPr spc="-15" dirty="0"/>
              <a:t> </a:t>
            </a:r>
            <a:r>
              <a:rPr dirty="0"/>
              <a:t>completed</a:t>
            </a:r>
            <a:r>
              <a:rPr spc="-35" dirty="0"/>
              <a:t> </a:t>
            </a:r>
            <a:r>
              <a:rPr dirty="0"/>
              <a:t>(Inter</a:t>
            </a:r>
            <a:r>
              <a:rPr spc="-35" dirty="0"/>
              <a:t> </a:t>
            </a:r>
            <a:r>
              <a:rPr dirty="0"/>
              <a:t>Frame</a:t>
            </a:r>
            <a:r>
              <a:rPr spc="-10" dirty="0"/>
              <a:t> </a:t>
            </a:r>
            <a:r>
              <a:rPr dirty="0"/>
              <a:t>Space</a:t>
            </a:r>
            <a:r>
              <a:rPr spc="-30" dirty="0"/>
              <a:t> </a:t>
            </a:r>
            <a:r>
              <a:rPr dirty="0"/>
              <a:t>(IFS))</a:t>
            </a:r>
            <a:r>
              <a:rPr spc="-15" dirty="0"/>
              <a:t> </a:t>
            </a:r>
            <a:r>
              <a:rPr spc="-50" dirty="0"/>
              <a:t>.</a:t>
            </a: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Short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Interframe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Spacing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(SIFS):</a:t>
            </a:r>
            <a:endParaRPr sz="1800">
              <a:latin typeface="Arial"/>
              <a:cs typeface="Arial"/>
            </a:endParaRPr>
          </a:p>
          <a:p>
            <a:pPr marL="1035050" lvl="2" indent="-351790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"/>
                <a:cs typeface="Arial"/>
              </a:rPr>
              <a:t>High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priority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frames (ACK,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CTS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fragment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burst)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only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wait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SIFS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duration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Arbitration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Interframe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Space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(AIFS)</a:t>
            </a:r>
            <a:endParaRPr sz="1800">
              <a:latin typeface="Arial"/>
              <a:cs typeface="Arial"/>
            </a:endParaRPr>
          </a:p>
          <a:p>
            <a:pPr marL="1035050" marR="65405" lvl="2" indent="-352425">
              <a:lnSpc>
                <a:spcPct val="100000"/>
              </a:lnSpc>
              <a:spcBef>
                <a:spcPts val="39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"/>
                <a:cs typeface="Arial"/>
              </a:rPr>
              <a:t>Base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priority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traffic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during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AIFS1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low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priority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traffic </a:t>
            </a:r>
            <a:r>
              <a:rPr sz="1600" dirty="0">
                <a:latin typeface="Arial"/>
                <a:cs typeface="Arial"/>
              </a:rPr>
              <a:t>during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AIFS4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DCF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Interframe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spacing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(DIFS)</a:t>
            </a:r>
            <a:endParaRPr sz="1800">
              <a:latin typeface="Arial"/>
              <a:cs typeface="Arial"/>
            </a:endParaRPr>
          </a:p>
          <a:p>
            <a:pPr marL="1035050" marR="5080" lvl="2" indent="-352425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"/>
                <a:cs typeface="Arial"/>
              </a:rPr>
              <a:t>Any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attempt 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acquire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channel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new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frame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after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medium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been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idle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DIFS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Extended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Interframe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spacing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(EIFS)</a:t>
            </a:r>
            <a:endParaRPr sz="1800">
              <a:latin typeface="Arial"/>
              <a:cs typeface="Arial"/>
            </a:endParaRPr>
          </a:p>
          <a:p>
            <a:pPr marL="1035050" lvl="2" indent="-351790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report 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bad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unknown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frame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during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708485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4051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Overview</a:t>
            </a:r>
            <a:r>
              <a:rPr spc="-9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110" dirty="0"/>
              <a:t>802.11</a:t>
            </a:r>
            <a:r>
              <a:rPr spc="-80" dirty="0"/>
              <a:t> </a:t>
            </a:r>
            <a:r>
              <a:rPr spc="-110" dirty="0"/>
              <a:t>MAC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195" y="3183731"/>
            <a:ext cx="8117639" cy="26603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311434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4051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Overview</a:t>
            </a:r>
            <a:r>
              <a:rPr spc="-9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110" dirty="0"/>
              <a:t>802.11</a:t>
            </a:r>
            <a:r>
              <a:rPr spc="-80" dirty="0"/>
              <a:t> </a:t>
            </a:r>
            <a:r>
              <a:rPr spc="-110" dirty="0"/>
              <a:t>MAC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4833" y="1593850"/>
            <a:ext cx="7238365" cy="427355"/>
            <a:chOff x="1084833" y="1593850"/>
            <a:chExt cx="7238365" cy="427355"/>
          </a:xfrm>
        </p:grpSpPr>
        <p:sp>
          <p:nvSpPr>
            <p:cNvPr id="4" name="object 4"/>
            <p:cNvSpPr/>
            <p:nvPr/>
          </p:nvSpPr>
          <p:spPr>
            <a:xfrm>
              <a:off x="1091183" y="2011680"/>
              <a:ext cx="7225665" cy="0"/>
            </a:xfrm>
            <a:custGeom>
              <a:avLst/>
              <a:gdLst/>
              <a:ahLst/>
              <a:cxnLst/>
              <a:rect l="l" t="t" r="r" b="b"/>
              <a:pathLst>
                <a:path w="7225665">
                  <a:moveTo>
                    <a:pt x="0" y="0"/>
                  </a:moveTo>
                  <a:lnTo>
                    <a:pt x="722528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335779" y="1600200"/>
              <a:ext cx="1295400" cy="414655"/>
            </a:xfrm>
            <a:custGeom>
              <a:avLst/>
              <a:gdLst/>
              <a:ahLst/>
              <a:cxnLst/>
              <a:rect l="l" t="t" r="r" b="b"/>
              <a:pathLst>
                <a:path w="1295400" h="414655">
                  <a:moveTo>
                    <a:pt x="0" y="414527"/>
                  </a:moveTo>
                  <a:lnTo>
                    <a:pt x="1295400" y="414527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41452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35779" y="1600200"/>
            <a:ext cx="1295400" cy="414655"/>
          </a:xfrm>
          <a:prstGeom prst="rect">
            <a:avLst/>
          </a:prstGeom>
          <a:solidFill>
            <a:srgbClr val="5F5F5F"/>
          </a:solidFill>
        </p:spPr>
        <p:txBody>
          <a:bodyPr vert="horz" wrap="square" lIns="0" tIns="87630" rIns="0" bIns="0" rtlCol="0">
            <a:spAutoFit/>
          </a:bodyPr>
          <a:lstStyle/>
          <a:p>
            <a:pPr marL="493395" marR="0" lvl="0" indent="0" defTabSz="914400" eaLnBrk="1" fontAlgn="auto" latinLnBrk="0" hangingPunct="1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24829" y="1365250"/>
            <a:ext cx="463550" cy="1231900"/>
            <a:chOff x="5624829" y="1365250"/>
            <a:chExt cx="463550" cy="1231900"/>
          </a:xfrm>
        </p:grpSpPr>
        <p:sp>
          <p:nvSpPr>
            <p:cNvPr id="8" name="object 8"/>
            <p:cNvSpPr/>
            <p:nvPr/>
          </p:nvSpPr>
          <p:spPr>
            <a:xfrm>
              <a:off x="5631179" y="13716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27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631179" y="2234311"/>
              <a:ext cx="457200" cy="103505"/>
            </a:xfrm>
            <a:custGeom>
              <a:avLst/>
              <a:gdLst/>
              <a:ahLst/>
              <a:cxnLst/>
              <a:rect l="l" t="t" r="r" b="b"/>
              <a:pathLst>
                <a:path w="457200" h="103505">
                  <a:moveTo>
                    <a:pt x="88646" y="0"/>
                  </a:moveTo>
                  <a:lnTo>
                    <a:pt x="0" y="51688"/>
                  </a:lnTo>
                  <a:lnTo>
                    <a:pt x="88646" y="103377"/>
                  </a:lnTo>
                  <a:lnTo>
                    <a:pt x="92456" y="102362"/>
                  </a:lnTo>
                  <a:lnTo>
                    <a:pt x="96012" y="96265"/>
                  </a:lnTo>
                  <a:lnTo>
                    <a:pt x="94996" y="92455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5"/>
                  </a:lnTo>
                  <a:lnTo>
                    <a:pt x="88646" y="0"/>
                  </a:lnTo>
                  <a:close/>
                </a:path>
                <a:path w="457200" h="103505">
                  <a:moveTo>
                    <a:pt x="432090" y="51688"/>
                  </a:moveTo>
                  <a:lnTo>
                    <a:pt x="362204" y="92455"/>
                  </a:lnTo>
                  <a:lnTo>
                    <a:pt x="361188" y="96265"/>
                  </a:lnTo>
                  <a:lnTo>
                    <a:pt x="364744" y="102362"/>
                  </a:lnTo>
                  <a:lnTo>
                    <a:pt x="368554" y="103377"/>
                  </a:lnTo>
                  <a:lnTo>
                    <a:pt x="446309" y="58038"/>
                  </a:lnTo>
                  <a:lnTo>
                    <a:pt x="444627" y="58038"/>
                  </a:lnTo>
                  <a:lnTo>
                    <a:pt x="444627" y="57150"/>
                  </a:lnTo>
                  <a:lnTo>
                    <a:pt x="441452" y="57150"/>
                  </a:lnTo>
                  <a:lnTo>
                    <a:pt x="432090" y="51688"/>
                  </a:lnTo>
                  <a:close/>
                </a:path>
                <a:path w="457200" h="103505">
                  <a:moveTo>
                    <a:pt x="35995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35995" y="58038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471" y="46227"/>
                  </a:lnTo>
                  <a:lnTo>
                    <a:pt x="35995" y="45338"/>
                  </a:lnTo>
                  <a:close/>
                </a:path>
                <a:path w="457200" h="103505">
                  <a:moveTo>
                    <a:pt x="421204" y="45338"/>
                  </a:moveTo>
                  <a:lnTo>
                    <a:pt x="35995" y="45338"/>
                  </a:lnTo>
                  <a:lnTo>
                    <a:pt x="25109" y="51688"/>
                  </a:lnTo>
                  <a:lnTo>
                    <a:pt x="35995" y="58038"/>
                  </a:lnTo>
                  <a:lnTo>
                    <a:pt x="421204" y="58038"/>
                  </a:lnTo>
                  <a:lnTo>
                    <a:pt x="432090" y="51688"/>
                  </a:lnTo>
                  <a:lnTo>
                    <a:pt x="421204" y="45338"/>
                  </a:lnTo>
                  <a:close/>
                </a:path>
                <a:path w="457200" h="103505">
                  <a:moveTo>
                    <a:pt x="446309" y="45338"/>
                  </a:moveTo>
                  <a:lnTo>
                    <a:pt x="444627" y="45338"/>
                  </a:lnTo>
                  <a:lnTo>
                    <a:pt x="444627" y="58038"/>
                  </a:lnTo>
                  <a:lnTo>
                    <a:pt x="446309" y="58038"/>
                  </a:lnTo>
                  <a:lnTo>
                    <a:pt x="457200" y="51688"/>
                  </a:lnTo>
                  <a:lnTo>
                    <a:pt x="446309" y="45338"/>
                  </a:lnTo>
                  <a:close/>
                </a:path>
                <a:path w="457200" h="103505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w="457200" h="103505">
                  <a:moveTo>
                    <a:pt x="25109" y="51688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457200" h="103505">
                  <a:moveTo>
                    <a:pt x="441452" y="46227"/>
                  </a:moveTo>
                  <a:lnTo>
                    <a:pt x="432090" y="51688"/>
                  </a:lnTo>
                  <a:lnTo>
                    <a:pt x="441452" y="57150"/>
                  </a:lnTo>
                  <a:lnTo>
                    <a:pt x="441452" y="46227"/>
                  </a:lnTo>
                  <a:close/>
                </a:path>
                <a:path w="457200" h="103505">
                  <a:moveTo>
                    <a:pt x="444627" y="46227"/>
                  </a:moveTo>
                  <a:lnTo>
                    <a:pt x="441452" y="46227"/>
                  </a:lnTo>
                  <a:lnTo>
                    <a:pt x="441452" y="57150"/>
                  </a:lnTo>
                  <a:lnTo>
                    <a:pt x="444627" y="57150"/>
                  </a:lnTo>
                  <a:lnTo>
                    <a:pt x="444627" y="46227"/>
                  </a:lnTo>
                  <a:close/>
                </a:path>
                <a:path w="457200" h="103505">
                  <a:moveTo>
                    <a:pt x="34471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  <a:path w="457200" h="103505">
                  <a:moveTo>
                    <a:pt x="368554" y="0"/>
                  </a:moveTo>
                  <a:lnTo>
                    <a:pt x="364744" y="1015"/>
                  </a:lnTo>
                  <a:lnTo>
                    <a:pt x="361188" y="7112"/>
                  </a:lnTo>
                  <a:lnTo>
                    <a:pt x="362204" y="10922"/>
                  </a:lnTo>
                  <a:lnTo>
                    <a:pt x="432090" y="51688"/>
                  </a:lnTo>
                  <a:lnTo>
                    <a:pt x="441452" y="46227"/>
                  </a:lnTo>
                  <a:lnTo>
                    <a:pt x="444627" y="46227"/>
                  </a:lnTo>
                  <a:lnTo>
                    <a:pt x="444627" y="45338"/>
                  </a:lnTo>
                  <a:lnTo>
                    <a:pt x="446309" y="45338"/>
                  </a:lnTo>
                  <a:lnTo>
                    <a:pt x="3685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689853" y="2436367"/>
            <a:ext cx="476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SIFS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84833" y="2355850"/>
            <a:ext cx="7238365" cy="622300"/>
            <a:chOff x="1084833" y="2355850"/>
            <a:chExt cx="7238365" cy="622300"/>
          </a:xfrm>
        </p:grpSpPr>
        <p:sp>
          <p:nvSpPr>
            <p:cNvPr id="12" name="object 12"/>
            <p:cNvSpPr/>
            <p:nvPr/>
          </p:nvSpPr>
          <p:spPr>
            <a:xfrm>
              <a:off x="6164580" y="2362200"/>
              <a:ext cx="0" cy="609600"/>
            </a:xfrm>
            <a:custGeom>
              <a:avLst/>
              <a:gdLst/>
              <a:ahLst/>
              <a:cxnLst/>
              <a:rect l="l" t="t" r="r" b="b"/>
              <a:pathLst>
                <a:path h="609600">
                  <a:moveTo>
                    <a:pt x="0" y="0"/>
                  </a:moveTo>
                  <a:lnTo>
                    <a:pt x="0" y="609600"/>
                  </a:lnTo>
                </a:path>
              </a:pathLst>
            </a:custGeom>
            <a:ln w="127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091183" y="2939795"/>
              <a:ext cx="7225665" cy="0"/>
            </a:xfrm>
            <a:custGeom>
              <a:avLst/>
              <a:gdLst/>
              <a:ahLst/>
              <a:cxnLst/>
              <a:rect l="l" t="t" r="r" b="b"/>
              <a:pathLst>
                <a:path w="7225665">
                  <a:moveTo>
                    <a:pt x="0" y="0"/>
                  </a:moveTo>
                  <a:lnTo>
                    <a:pt x="722528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164580" y="2528315"/>
              <a:ext cx="838200" cy="414655"/>
            </a:xfrm>
            <a:custGeom>
              <a:avLst/>
              <a:gdLst/>
              <a:ahLst/>
              <a:cxnLst/>
              <a:rect l="l" t="t" r="r" b="b"/>
              <a:pathLst>
                <a:path w="838200" h="414655">
                  <a:moveTo>
                    <a:pt x="0" y="414527"/>
                  </a:moveTo>
                  <a:lnTo>
                    <a:pt x="838200" y="414527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41452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>
            <a:off x="2659379" y="5181600"/>
            <a:ext cx="4343400" cy="304800"/>
          </a:xfrm>
          <a:custGeom>
            <a:avLst/>
            <a:gdLst/>
            <a:ahLst/>
            <a:cxnLst/>
            <a:rect l="l" t="t" r="r" b="b"/>
            <a:pathLst>
              <a:path w="4343400" h="304800">
                <a:moveTo>
                  <a:pt x="4343400" y="0"/>
                </a:moveTo>
                <a:lnTo>
                  <a:pt x="4320755" y="53190"/>
                </a:lnTo>
                <a:lnTo>
                  <a:pt x="4258273" y="98202"/>
                </a:lnTo>
                <a:lnTo>
                  <a:pt x="4214649" y="116568"/>
                </a:lnTo>
                <a:lnTo>
                  <a:pt x="4164132" y="131600"/>
                </a:lnTo>
                <a:lnTo>
                  <a:pt x="4107745" y="142869"/>
                </a:lnTo>
                <a:lnTo>
                  <a:pt x="4046510" y="149945"/>
                </a:lnTo>
                <a:lnTo>
                  <a:pt x="3981450" y="152400"/>
                </a:lnTo>
                <a:lnTo>
                  <a:pt x="2533649" y="152400"/>
                </a:lnTo>
                <a:lnTo>
                  <a:pt x="2468589" y="154854"/>
                </a:lnTo>
                <a:lnTo>
                  <a:pt x="2407354" y="161930"/>
                </a:lnTo>
                <a:lnTo>
                  <a:pt x="2350967" y="173199"/>
                </a:lnTo>
                <a:lnTo>
                  <a:pt x="2300450" y="188231"/>
                </a:lnTo>
                <a:lnTo>
                  <a:pt x="2256826" y="206597"/>
                </a:lnTo>
                <a:lnTo>
                  <a:pt x="2221117" y="227866"/>
                </a:lnTo>
                <a:lnTo>
                  <a:pt x="2177531" y="277397"/>
                </a:lnTo>
                <a:lnTo>
                  <a:pt x="2171699" y="304800"/>
                </a:lnTo>
                <a:lnTo>
                  <a:pt x="2165868" y="277397"/>
                </a:lnTo>
                <a:lnTo>
                  <a:pt x="2122282" y="227866"/>
                </a:lnTo>
                <a:lnTo>
                  <a:pt x="2086573" y="206597"/>
                </a:lnTo>
                <a:lnTo>
                  <a:pt x="2042949" y="188231"/>
                </a:lnTo>
                <a:lnTo>
                  <a:pt x="1992432" y="173199"/>
                </a:lnTo>
                <a:lnTo>
                  <a:pt x="1936045" y="161930"/>
                </a:lnTo>
                <a:lnTo>
                  <a:pt x="1874810" y="154854"/>
                </a:lnTo>
                <a:lnTo>
                  <a:pt x="1809749" y="152400"/>
                </a:lnTo>
                <a:lnTo>
                  <a:pt x="361950" y="152400"/>
                </a:lnTo>
                <a:lnTo>
                  <a:pt x="296889" y="149945"/>
                </a:lnTo>
                <a:lnTo>
                  <a:pt x="235654" y="142869"/>
                </a:lnTo>
                <a:lnTo>
                  <a:pt x="179267" y="131600"/>
                </a:lnTo>
                <a:lnTo>
                  <a:pt x="128750" y="116568"/>
                </a:lnTo>
                <a:lnTo>
                  <a:pt x="85126" y="98202"/>
                </a:lnTo>
                <a:lnTo>
                  <a:pt x="49417" y="76933"/>
                </a:lnTo>
                <a:lnTo>
                  <a:pt x="5831" y="27402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3384" y="5745581"/>
            <a:ext cx="1212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Defer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64579" y="2528316"/>
            <a:ext cx="838200" cy="414655"/>
          </a:xfrm>
          <a:prstGeom prst="rect">
            <a:avLst/>
          </a:prstGeom>
          <a:solidFill>
            <a:srgbClr val="5F5F5F"/>
          </a:solidFill>
        </p:spPr>
        <p:txBody>
          <a:bodyPr vert="horz" wrap="square" lIns="0" tIns="104139" rIns="0" bIns="0" rtlCol="0">
            <a:spAutoFit/>
          </a:bodyPr>
          <a:lstStyle/>
          <a:p>
            <a:pPr marL="245110" marR="0" lvl="0" indent="0" defTabSz="91440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Ack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65022" y="2355850"/>
            <a:ext cx="7239634" cy="2070100"/>
            <a:chOff x="1065022" y="2355850"/>
            <a:chExt cx="7239634" cy="2070100"/>
          </a:xfrm>
        </p:grpSpPr>
        <p:sp>
          <p:nvSpPr>
            <p:cNvPr id="19" name="object 19"/>
            <p:cNvSpPr/>
            <p:nvPr/>
          </p:nvSpPr>
          <p:spPr>
            <a:xfrm>
              <a:off x="7002780" y="3453511"/>
              <a:ext cx="762000" cy="103505"/>
            </a:xfrm>
            <a:custGeom>
              <a:avLst/>
              <a:gdLst/>
              <a:ahLst/>
              <a:cxnLst/>
              <a:rect l="l" t="t" r="r" b="b"/>
              <a:pathLst>
                <a:path w="762000" h="103504">
                  <a:moveTo>
                    <a:pt x="88646" y="0"/>
                  </a:moveTo>
                  <a:lnTo>
                    <a:pt x="0" y="51688"/>
                  </a:lnTo>
                  <a:lnTo>
                    <a:pt x="88646" y="103377"/>
                  </a:lnTo>
                  <a:lnTo>
                    <a:pt x="92455" y="102362"/>
                  </a:lnTo>
                  <a:lnTo>
                    <a:pt x="96012" y="96265"/>
                  </a:lnTo>
                  <a:lnTo>
                    <a:pt x="94996" y="92455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5" y="1015"/>
                  </a:lnTo>
                  <a:lnTo>
                    <a:pt x="88646" y="0"/>
                  </a:lnTo>
                  <a:close/>
                </a:path>
                <a:path w="762000" h="103504">
                  <a:moveTo>
                    <a:pt x="736890" y="51688"/>
                  </a:moveTo>
                  <a:lnTo>
                    <a:pt x="667003" y="92455"/>
                  </a:lnTo>
                  <a:lnTo>
                    <a:pt x="665988" y="96265"/>
                  </a:lnTo>
                  <a:lnTo>
                    <a:pt x="669544" y="102362"/>
                  </a:lnTo>
                  <a:lnTo>
                    <a:pt x="673353" y="103377"/>
                  </a:lnTo>
                  <a:lnTo>
                    <a:pt x="751109" y="58038"/>
                  </a:lnTo>
                  <a:lnTo>
                    <a:pt x="749426" y="58038"/>
                  </a:lnTo>
                  <a:lnTo>
                    <a:pt x="749426" y="57150"/>
                  </a:lnTo>
                  <a:lnTo>
                    <a:pt x="746251" y="57150"/>
                  </a:lnTo>
                  <a:lnTo>
                    <a:pt x="736890" y="51688"/>
                  </a:lnTo>
                  <a:close/>
                </a:path>
                <a:path w="762000" h="103504">
                  <a:moveTo>
                    <a:pt x="35995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35995" y="58038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471" y="46227"/>
                  </a:lnTo>
                  <a:lnTo>
                    <a:pt x="35995" y="45338"/>
                  </a:lnTo>
                  <a:close/>
                </a:path>
                <a:path w="762000" h="103504">
                  <a:moveTo>
                    <a:pt x="726004" y="45338"/>
                  </a:moveTo>
                  <a:lnTo>
                    <a:pt x="35995" y="45338"/>
                  </a:lnTo>
                  <a:lnTo>
                    <a:pt x="25109" y="51688"/>
                  </a:lnTo>
                  <a:lnTo>
                    <a:pt x="35995" y="58038"/>
                  </a:lnTo>
                  <a:lnTo>
                    <a:pt x="726004" y="58038"/>
                  </a:lnTo>
                  <a:lnTo>
                    <a:pt x="736890" y="51688"/>
                  </a:lnTo>
                  <a:lnTo>
                    <a:pt x="726004" y="45338"/>
                  </a:lnTo>
                  <a:close/>
                </a:path>
                <a:path w="762000" h="103504">
                  <a:moveTo>
                    <a:pt x="751109" y="45338"/>
                  </a:moveTo>
                  <a:lnTo>
                    <a:pt x="749426" y="45338"/>
                  </a:lnTo>
                  <a:lnTo>
                    <a:pt x="749426" y="58038"/>
                  </a:lnTo>
                  <a:lnTo>
                    <a:pt x="751109" y="58038"/>
                  </a:lnTo>
                  <a:lnTo>
                    <a:pt x="762000" y="51688"/>
                  </a:lnTo>
                  <a:lnTo>
                    <a:pt x="751109" y="45338"/>
                  </a:lnTo>
                  <a:close/>
                </a:path>
                <a:path w="762000" h="103504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w="762000" h="103504">
                  <a:moveTo>
                    <a:pt x="25109" y="51688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762000" h="103504">
                  <a:moveTo>
                    <a:pt x="746251" y="46227"/>
                  </a:moveTo>
                  <a:lnTo>
                    <a:pt x="736890" y="51688"/>
                  </a:lnTo>
                  <a:lnTo>
                    <a:pt x="746251" y="57150"/>
                  </a:lnTo>
                  <a:lnTo>
                    <a:pt x="746251" y="46227"/>
                  </a:lnTo>
                  <a:close/>
                </a:path>
                <a:path w="762000" h="103504">
                  <a:moveTo>
                    <a:pt x="749426" y="46227"/>
                  </a:moveTo>
                  <a:lnTo>
                    <a:pt x="746251" y="46227"/>
                  </a:lnTo>
                  <a:lnTo>
                    <a:pt x="746251" y="57150"/>
                  </a:lnTo>
                  <a:lnTo>
                    <a:pt x="749426" y="57150"/>
                  </a:lnTo>
                  <a:lnTo>
                    <a:pt x="749426" y="46227"/>
                  </a:lnTo>
                  <a:close/>
                </a:path>
                <a:path w="762000" h="103504">
                  <a:moveTo>
                    <a:pt x="34471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  <a:path w="762000" h="103504">
                  <a:moveTo>
                    <a:pt x="673353" y="0"/>
                  </a:moveTo>
                  <a:lnTo>
                    <a:pt x="669544" y="1015"/>
                  </a:lnTo>
                  <a:lnTo>
                    <a:pt x="665988" y="7112"/>
                  </a:lnTo>
                  <a:lnTo>
                    <a:pt x="667003" y="10922"/>
                  </a:lnTo>
                  <a:lnTo>
                    <a:pt x="736890" y="51688"/>
                  </a:lnTo>
                  <a:lnTo>
                    <a:pt x="746251" y="46227"/>
                  </a:lnTo>
                  <a:lnTo>
                    <a:pt x="749426" y="46227"/>
                  </a:lnTo>
                  <a:lnTo>
                    <a:pt x="749426" y="45338"/>
                  </a:lnTo>
                  <a:lnTo>
                    <a:pt x="751109" y="45338"/>
                  </a:lnTo>
                  <a:lnTo>
                    <a:pt x="6733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002780" y="2362200"/>
              <a:ext cx="762000" cy="2057400"/>
            </a:xfrm>
            <a:custGeom>
              <a:avLst/>
              <a:gdLst/>
              <a:ahLst/>
              <a:cxnLst/>
              <a:rect l="l" t="t" r="r" b="b"/>
              <a:pathLst>
                <a:path w="762000" h="2057400">
                  <a:moveTo>
                    <a:pt x="0" y="0"/>
                  </a:moveTo>
                  <a:lnTo>
                    <a:pt x="0" y="1219200"/>
                  </a:lnTo>
                </a:path>
                <a:path w="762000" h="2057400">
                  <a:moveTo>
                    <a:pt x="762000" y="1066800"/>
                  </a:moveTo>
                  <a:lnTo>
                    <a:pt x="762000" y="2057400"/>
                  </a:lnTo>
                </a:path>
              </a:pathLst>
            </a:custGeom>
            <a:ln w="127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071372" y="4158995"/>
              <a:ext cx="7226934" cy="0"/>
            </a:xfrm>
            <a:custGeom>
              <a:avLst/>
              <a:gdLst/>
              <a:ahLst/>
              <a:cxnLst/>
              <a:rect l="l" t="t" r="r" b="b"/>
              <a:pathLst>
                <a:path w="7226934">
                  <a:moveTo>
                    <a:pt x="0" y="0"/>
                  </a:moveTo>
                  <a:lnTo>
                    <a:pt x="722680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659380" y="3733800"/>
              <a:ext cx="5562600" cy="428625"/>
            </a:xfrm>
            <a:custGeom>
              <a:avLst/>
              <a:gdLst/>
              <a:ahLst/>
              <a:cxnLst/>
              <a:rect l="l" t="t" r="r" b="b"/>
              <a:pathLst>
                <a:path w="5562600" h="428625">
                  <a:moveTo>
                    <a:pt x="5105400" y="428244"/>
                  </a:moveTo>
                  <a:lnTo>
                    <a:pt x="5257800" y="428244"/>
                  </a:lnTo>
                  <a:lnTo>
                    <a:pt x="5257800" y="13715"/>
                  </a:lnTo>
                  <a:lnTo>
                    <a:pt x="5105400" y="13715"/>
                  </a:lnTo>
                  <a:lnTo>
                    <a:pt x="5105400" y="428244"/>
                  </a:lnTo>
                  <a:close/>
                </a:path>
                <a:path w="5562600" h="428625">
                  <a:moveTo>
                    <a:pt x="5257800" y="428244"/>
                  </a:moveTo>
                  <a:lnTo>
                    <a:pt x="5410200" y="428244"/>
                  </a:lnTo>
                  <a:lnTo>
                    <a:pt x="5410200" y="13715"/>
                  </a:lnTo>
                  <a:lnTo>
                    <a:pt x="5257800" y="13715"/>
                  </a:lnTo>
                  <a:lnTo>
                    <a:pt x="5257800" y="428244"/>
                  </a:lnTo>
                  <a:close/>
                </a:path>
                <a:path w="5562600" h="428625">
                  <a:moveTo>
                    <a:pt x="5410200" y="428244"/>
                  </a:moveTo>
                  <a:lnTo>
                    <a:pt x="5562600" y="428244"/>
                  </a:lnTo>
                  <a:lnTo>
                    <a:pt x="5562600" y="13715"/>
                  </a:lnTo>
                  <a:lnTo>
                    <a:pt x="5410200" y="13715"/>
                  </a:lnTo>
                  <a:lnTo>
                    <a:pt x="5410200" y="428244"/>
                  </a:lnTo>
                  <a:close/>
                </a:path>
                <a:path w="5562600" h="428625">
                  <a:moveTo>
                    <a:pt x="0" y="414527"/>
                  </a:moveTo>
                  <a:lnTo>
                    <a:pt x="4343400" y="414527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1452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34225" y="3611372"/>
            <a:ext cx="4876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59379" y="3733800"/>
            <a:ext cx="4343400" cy="414655"/>
          </a:xfrm>
          <a:prstGeom prst="rect">
            <a:avLst/>
          </a:prstGeom>
          <a:solidFill>
            <a:srgbClr val="5F5F5F"/>
          </a:solidFill>
        </p:spPr>
        <p:txBody>
          <a:bodyPr vert="horz" wrap="square" lIns="0" tIns="8064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NAV</a:t>
            </a:r>
            <a:r>
              <a:rPr kumimoji="0" sz="16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(RTS)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4649" y="2069718"/>
            <a:ext cx="668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Source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177" y="2970022"/>
            <a:ext cx="1041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Destination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1116" y="4265803"/>
            <a:ext cx="532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97379" y="1600200"/>
            <a:ext cx="685800" cy="414655"/>
          </a:xfrm>
          <a:custGeom>
            <a:avLst/>
            <a:gdLst/>
            <a:ahLst/>
            <a:cxnLst/>
            <a:rect l="l" t="t" r="r" b="b"/>
            <a:pathLst>
              <a:path w="685800" h="414655">
                <a:moveTo>
                  <a:pt x="0" y="414527"/>
                </a:moveTo>
                <a:lnTo>
                  <a:pt x="685800" y="414527"/>
                </a:lnTo>
                <a:lnTo>
                  <a:pt x="685800" y="0"/>
                </a:lnTo>
                <a:lnTo>
                  <a:pt x="0" y="0"/>
                </a:lnTo>
                <a:lnTo>
                  <a:pt x="0" y="41452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97379" y="1600200"/>
            <a:ext cx="685800" cy="414655"/>
          </a:xfrm>
          <a:prstGeom prst="rect">
            <a:avLst/>
          </a:prstGeom>
          <a:solidFill>
            <a:srgbClr val="5F5F5F"/>
          </a:solidFill>
        </p:spPr>
        <p:txBody>
          <a:bodyPr vert="horz" wrap="square" lIns="0" tIns="87630" rIns="0" bIns="0" rtlCol="0">
            <a:spAutoFit/>
          </a:bodyPr>
          <a:lstStyle/>
          <a:p>
            <a:pPr marL="152400" marR="0" lvl="0" indent="0" defTabSz="914400" eaLnBrk="1" fontAlgn="auto" latinLnBrk="0" hangingPunct="1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35354" y="1700910"/>
            <a:ext cx="762635" cy="103505"/>
          </a:xfrm>
          <a:custGeom>
            <a:avLst/>
            <a:gdLst/>
            <a:ahLst/>
            <a:cxnLst/>
            <a:rect l="l" t="t" r="r" b="b"/>
            <a:pathLst>
              <a:path w="762635" h="103505">
                <a:moveTo>
                  <a:pt x="88633" y="0"/>
                </a:moveTo>
                <a:lnTo>
                  <a:pt x="0" y="51688"/>
                </a:lnTo>
                <a:lnTo>
                  <a:pt x="88633" y="103377"/>
                </a:lnTo>
                <a:lnTo>
                  <a:pt x="92519" y="102362"/>
                </a:lnTo>
                <a:lnTo>
                  <a:pt x="96050" y="96265"/>
                </a:lnTo>
                <a:lnTo>
                  <a:pt x="95021" y="92455"/>
                </a:lnTo>
                <a:lnTo>
                  <a:pt x="36039" y="58038"/>
                </a:lnTo>
                <a:lnTo>
                  <a:pt x="12598" y="58038"/>
                </a:lnTo>
                <a:lnTo>
                  <a:pt x="12598" y="45338"/>
                </a:lnTo>
                <a:lnTo>
                  <a:pt x="36039" y="45338"/>
                </a:lnTo>
                <a:lnTo>
                  <a:pt x="95021" y="10922"/>
                </a:lnTo>
                <a:lnTo>
                  <a:pt x="96050" y="7112"/>
                </a:lnTo>
                <a:lnTo>
                  <a:pt x="92519" y="1015"/>
                </a:lnTo>
                <a:lnTo>
                  <a:pt x="88633" y="0"/>
                </a:lnTo>
                <a:close/>
              </a:path>
              <a:path w="762635" h="103505">
                <a:moveTo>
                  <a:pt x="736915" y="51688"/>
                </a:moveTo>
                <a:lnTo>
                  <a:pt x="667029" y="92455"/>
                </a:lnTo>
                <a:lnTo>
                  <a:pt x="666013" y="96265"/>
                </a:lnTo>
                <a:lnTo>
                  <a:pt x="669569" y="102362"/>
                </a:lnTo>
                <a:lnTo>
                  <a:pt x="673379" y="103377"/>
                </a:lnTo>
                <a:lnTo>
                  <a:pt x="751135" y="58038"/>
                </a:lnTo>
                <a:lnTo>
                  <a:pt x="749452" y="58038"/>
                </a:lnTo>
                <a:lnTo>
                  <a:pt x="749452" y="57150"/>
                </a:lnTo>
                <a:lnTo>
                  <a:pt x="746277" y="57150"/>
                </a:lnTo>
                <a:lnTo>
                  <a:pt x="736915" y="51688"/>
                </a:lnTo>
                <a:close/>
              </a:path>
              <a:path w="762635" h="103505">
                <a:moveTo>
                  <a:pt x="36039" y="45338"/>
                </a:moveTo>
                <a:lnTo>
                  <a:pt x="12598" y="45338"/>
                </a:lnTo>
                <a:lnTo>
                  <a:pt x="12598" y="58038"/>
                </a:lnTo>
                <a:lnTo>
                  <a:pt x="36039" y="58038"/>
                </a:lnTo>
                <a:lnTo>
                  <a:pt x="34516" y="57150"/>
                </a:lnTo>
                <a:lnTo>
                  <a:pt x="15798" y="57150"/>
                </a:lnTo>
                <a:lnTo>
                  <a:pt x="15798" y="46227"/>
                </a:lnTo>
                <a:lnTo>
                  <a:pt x="34516" y="46227"/>
                </a:lnTo>
                <a:lnTo>
                  <a:pt x="36039" y="45338"/>
                </a:lnTo>
                <a:close/>
              </a:path>
              <a:path w="762635" h="103505">
                <a:moveTo>
                  <a:pt x="726029" y="45338"/>
                </a:moveTo>
                <a:lnTo>
                  <a:pt x="36039" y="45338"/>
                </a:lnTo>
                <a:lnTo>
                  <a:pt x="25157" y="51688"/>
                </a:lnTo>
                <a:lnTo>
                  <a:pt x="36039" y="58038"/>
                </a:lnTo>
                <a:lnTo>
                  <a:pt x="726029" y="58038"/>
                </a:lnTo>
                <a:lnTo>
                  <a:pt x="736915" y="51688"/>
                </a:lnTo>
                <a:lnTo>
                  <a:pt x="726029" y="45338"/>
                </a:lnTo>
                <a:close/>
              </a:path>
              <a:path w="762635" h="103505">
                <a:moveTo>
                  <a:pt x="751135" y="45338"/>
                </a:moveTo>
                <a:lnTo>
                  <a:pt x="749452" y="45338"/>
                </a:lnTo>
                <a:lnTo>
                  <a:pt x="749452" y="58038"/>
                </a:lnTo>
                <a:lnTo>
                  <a:pt x="751135" y="58038"/>
                </a:lnTo>
                <a:lnTo>
                  <a:pt x="762025" y="51688"/>
                </a:lnTo>
                <a:lnTo>
                  <a:pt x="751135" y="45338"/>
                </a:lnTo>
                <a:close/>
              </a:path>
              <a:path w="762635" h="103505">
                <a:moveTo>
                  <a:pt x="15798" y="46227"/>
                </a:moveTo>
                <a:lnTo>
                  <a:pt x="15798" y="57150"/>
                </a:lnTo>
                <a:lnTo>
                  <a:pt x="25157" y="51688"/>
                </a:lnTo>
                <a:lnTo>
                  <a:pt x="15798" y="46227"/>
                </a:lnTo>
                <a:close/>
              </a:path>
              <a:path w="762635" h="103505">
                <a:moveTo>
                  <a:pt x="25157" y="51688"/>
                </a:moveTo>
                <a:lnTo>
                  <a:pt x="15798" y="57150"/>
                </a:lnTo>
                <a:lnTo>
                  <a:pt x="34516" y="57150"/>
                </a:lnTo>
                <a:lnTo>
                  <a:pt x="25157" y="51688"/>
                </a:lnTo>
                <a:close/>
              </a:path>
              <a:path w="762635" h="103505">
                <a:moveTo>
                  <a:pt x="746277" y="46227"/>
                </a:moveTo>
                <a:lnTo>
                  <a:pt x="736915" y="51688"/>
                </a:lnTo>
                <a:lnTo>
                  <a:pt x="746277" y="57150"/>
                </a:lnTo>
                <a:lnTo>
                  <a:pt x="746277" y="46227"/>
                </a:lnTo>
                <a:close/>
              </a:path>
              <a:path w="762635" h="103505">
                <a:moveTo>
                  <a:pt x="749452" y="46227"/>
                </a:moveTo>
                <a:lnTo>
                  <a:pt x="746277" y="46227"/>
                </a:lnTo>
                <a:lnTo>
                  <a:pt x="746277" y="57150"/>
                </a:lnTo>
                <a:lnTo>
                  <a:pt x="749452" y="57150"/>
                </a:lnTo>
                <a:lnTo>
                  <a:pt x="749452" y="46227"/>
                </a:lnTo>
                <a:close/>
              </a:path>
              <a:path w="762635" h="103505">
                <a:moveTo>
                  <a:pt x="34516" y="46227"/>
                </a:moveTo>
                <a:lnTo>
                  <a:pt x="15798" y="46227"/>
                </a:lnTo>
                <a:lnTo>
                  <a:pt x="25157" y="51688"/>
                </a:lnTo>
                <a:lnTo>
                  <a:pt x="34516" y="46227"/>
                </a:lnTo>
                <a:close/>
              </a:path>
              <a:path w="762635" h="103505">
                <a:moveTo>
                  <a:pt x="673379" y="0"/>
                </a:moveTo>
                <a:lnTo>
                  <a:pt x="669569" y="1015"/>
                </a:lnTo>
                <a:lnTo>
                  <a:pt x="666013" y="7112"/>
                </a:lnTo>
                <a:lnTo>
                  <a:pt x="667029" y="10922"/>
                </a:lnTo>
                <a:lnTo>
                  <a:pt x="736915" y="51688"/>
                </a:lnTo>
                <a:lnTo>
                  <a:pt x="746277" y="46227"/>
                </a:lnTo>
                <a:lnTo>
                  <a:pt x="749452" y="46227"/>
                </a:lnTo>
                <a:lnTo>
                  <a:pt x="749452" y="45338"/>
                </a:lnTo>
                <a:lnTo>
                  <a:pt x="751135" y="45338"/>
                </a:lnTo>
                <a:lnTo>
                  <a:pt x="6733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80286" y="1459737"/>
            <a:ext cx="4876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76829" y="1365250"/>
            <a:ext cx="463550" cy="1231900"/>
            <a:chOff x="2576829" y="1365250"/>
            <a:chExt cx="463550" cy="1231900"/>
          </a:xfrm>
        </p:grpSpPr>
        <p:sp>
          <p:nvSpPr>
            <p:cNvPr id="33" name="object 33"/>
            <p:cNvSpPr/>
            <p:nvPr/>
          </p:nvSpPr>
          <p:spPr>
            <a:xfrm>
              <a:off x="2583179" y="13716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27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583179" y="2234311"/>
              <a:ext cx="457200" cy="103505"/>
            </a:xfrm>
            <a:custGeom>
              <a:avLst/>
              <a:gdLst/>
              <a:ahLst/>
              <a:cxnLst/>
              <a:rect l="l" t="t" r="r" b="b"/>
              <a:pathLst>
                <a:path w="457200" h="103505"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6" y="102362"/>
                  </a:lnTo>
                  <a:lnTo>
                    <a:pt x="96012" y="96265"/>
                  </a:lnTo>
                  <a:lnTo>
                    <a:pt x="94995" y="92455"/>
                  </a:lnTo>
                  <a:lnTo>
                    <a:pt x="35995" y="58038"/>
                  </a:lnTo>
                  <a:lnTo>
                    <a:pt x="12572" y="58038"/>
                  </a:lnTo>
                  <a:lnTo>
                    <a:pt x="12572" y="45338"/>
                  </a:lnTo>
                  <a:lnTo>
                    <a:pt x="35995" y="45338"/>
                  </a:lnTo>
                  <a:lnTo>
                    <a:pt x="94995" y="10922"/>
                  </a:lnTo>
                  <a:lnTo>
                    <a:pt x="96012" y="7112"/>
                  </a:lnTo>
                  <a:lnTo>
                    <a:pt x="92456" y="1015"/>
                  </a:lnTo>
                  <a:lnTo>
                    <a:pt x="88645" y="0"/>
                  </a:lnTo>
                  <a:close/>
                </a:path>
                <a:path w="457200" h="103505">
                  <a:moveTo>
                    <a:pt x="432090" y="51688"/>
                  </a:moveTo>
                  <a:lnTo>
                    <a:pt x="362203" y="92455"/>
                  </a:lnTo>
                  <a:lnTo>
                    <a:pt x="361188" y="96265"/>
                  </a:lnTo>
                  <a:lnTo>
                    <a:pt x="364744" y="102362"/>
                  </a:lnTo>
                  <a:lnTo>
                    <a:pt x="368553" y="103377"/>
                  </a:lnTo>
                  <a:lnTo>
                    <a:pt x="446309" y="58038"/>
                  </a:lnTo>
                  <a:lnTo>
                    <a:pt x="444626" y="58038"/>
                  </a:lnTo>
                  <a:lnTo>
                    <a:pt x="444626" y="57150"/>
                  </a:lnTo>
                  <a:lnTo>
                    <a:pt x="441451" y="57150"/>
                  </a:lnTo>
                  <a:lnTo>
                    <a:pt x="432090" y="51688"/>
                  </a:lnTo>
                  <a:close/>
                </a:path>
                <a:path w="457200" h="103505">
                  <a:moveTo>
                    <a:pt x="35995" y="45338"/>
                  </a:moveTo>
                  <a:lnTo>
                    <a:pt x="12572" y="45338"/>
                  </a:lnTo>
                  <a:lnTo>
                    <a:pt x="12572" y="58038"/>
                  </a:lnTo>
                  <a:lnTo>
                    <a:pt x="35995" y="58038"/>
                  </a:lnTo>
                  <a:lnTo>
                    <a:pt x="34471" y="57150"/>
                  </a:lnTo>
                  <a:lnTo>
                    <a:pt x="15747" y="57150"/>
                  </a:lnTo>
                  <a:lnTo>
                    <a:pt x="15747" y="46227"/>
                  </a:lnTo>
                  <a:lnTo>
                    <a:pt x="34471" y="46227"/>
                  </a:lnTo>
                  <a:lnTo>
                    <a:pt x="35995" y="45338"/>
                  </a:lnTo>
                  <a:close/>
                </a:path>
                <a:path w="457200" h="103505">
                  <a:moveTo>
                    <a:pt x="421204" y="45338"/>
                  </a:moveTo>
                  <a:lnTo>
                    <a:pt x="35995" y="45338"/>
                  </a:lnTo>
                  <a:lnTo>
                    <a:pt x="25109" y="51688"/>
                  </a:lnTo>
                  <a:lnTo>
                    <a:pt x="35995" y="58038"/>
                  </a:lnTo>
                  <a:lnTo>
                    <a:pt x="421204" y="58038"/>
                  </a:lnTo>
                  <a:lnTo>
                    <a:pt x="432090" y="51688"/>
                  </a:lnTo>
                  <a:lnTo>
                    <a:pt x="421204" y="45338"/>
                  </a:lnTo>
                  <a:close/>
                </a:path>
                <a:path w="457200" h="103505">
                  <a:moveTo>
                    <a:pt x="446309" y="45338"/>
                  </a:moveTo>
                  <a:lnTo>
                    <a:pt x="444626" y="45338"/>
                  </a:lnTo>
                  <a:lnTo>
                    <a:pt x="444626" y="58038"/>
                  </a:lnTo>
                  <a:lnTo>
                    <a:pt x="446309" y="58038"/>
                  </a:lnTo>
                  <a:lnTo>
                    <a:pt x="457200" y="51688"/>
                  </a:lnTo>
                  <a:lnTo>
                    <a:pt x="446309" y="45338"/>
                  </a:lnTo>
                  <a:close/>
                </a:path>
                <a:path w="457200" h="103505">
                  <a:moveTo>
                    <a:pt x="15747" y="46227"/>
                  </a:moveTo>
                  <a:lnTo>
                    <a:pt x="15747" y="57150"/>
                  </a:lnTo>
                  <a:lnTo>
                    <a:pt x="25109" y="51688"/>
                  </a:lnTo>
                  <a:lnTo>
                    <a:pt x="15747" y="46227"/>
                  </a:lnTo>
                  <a:close/>
                </a:path>
                <a:path w="457200" h="103505">
                  <a:moveTo>
                    <a:pt x="25109" y="51688"/>
                  </a:moveTo>
                  <a:lnTo>
                    <a:pt x="15747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457200" h="103505">
                  <a:moveTo>
                    <a:pt x="441451" y="46227"/>
                  </a:moveTo>
                  <a:lnTo>
                    <a:pt x="432090" y="51688"/>
                  </a:lnTo>
                  <a:lnTo>
                    <a:pt x="441451" y="57150"/>
                  </a:lnTo>
                  <a:lnTo>
                    <a:pt x="441451" y="46227"/>
                  </a:lnTo>
                  <a:close/>
                </a:path>
                <a:path w="457200" h="103505">
                  <a:moveTo>
                    <a:pt x="444626" y="46227"/>
                  </a:moveTo>
                  <a:lnTo>
                    <a:pt x="441451" y="46227"/>
                  </a:lnTo>
                  <a:lnTo>
                    <a:pt x="441451" y="57150"/>
                  </a:lnTo>
                  <a:lnTo>
                    <a:pt x="444626" y="57150"/>
                  </a:lnTo>
                  <a:lnTo>
                    <a:pt x="444626" y="46227"/>
                  </a:lnTo>
                  <a:close/>
                </a:path>
                <a:path w="457200" h="103505">
                  <a:moveTo>
                    <a:pt x="34471" y="46227"/>
                  </a:moveTo>
                  <a:lnTo>
                    <a:pt x="15747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  <a:path w="457200" h="103505">
                  <a:moveTo>
                    <a:pt x="368553" y="0"/>
                  </a:moveTo>
                  <a:lnTo>
                    <a:pt x="364744" y="1015"/>
                  </a:lnTo>
                  <a:lnTo>
                    <a:pt x="361188" y="7112"/>
                  </a:lnTo>
                  <a:lnTo>
                    <a:pt x="362203" y="10922"/>
                  </a:lnTo>
                  <a:lnTo>
                    <a:pt x="432090" y="51688"/>
                  </a:lnTo>
                  <a:lnTo>
                    <a:pt x="441451" y="46227"/>
                  </a:lnTo>
                  <a:lnTo>
                    <a:pt x="444626" y="46227"/>
                  </a:lnTo>
                  <a:lnTo>
                    <a:pt x="444626" y="45338"/>
                  </a:lnTo>
                  <a:lnTo>
                    <a:pt x="446309" y="45338"/>
                  </a:lnTo>
                  <a:lnTo>
                    <a:pt x="368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65019" y="2436367"/>
            <a:ext cx="476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SIFS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034029" y="2355850"/>
            <a:ext cx="850900" cy="622300"/>
            <a:chOff x="3034029" y="2355850"/>
            <a:chExt cx="850900" cy="622300"/>
          </a:xfrm>
        </p:grpSpPr>
        <p:sp>
          <p:nvSpPr>
            <p:cNvPr id="37" name="object 37"/>
            <p:cNvSpPr/>
            <p:nvPr/>
          </p:nvSpPr>
          <p:spPr>
            <a:xfrm>
              <a:off x="3040379" y="2362200"/>
              <a:ext cx="0" cy="609600"/>
            </a:xfrm>
            <a:custGeom>
              <a:avLst/>
              <a:gdLst/>
              <a:ahLst/>
              <a:cxnLst/>
              <a:rect l="l" t="t" r="r" b="b"/>
              <a:pathLst>
                <a:path h="609600">
                  <a:moveTo>
                    <a:pt x="0" y="0"/>
                  </a:moveTo>
                  <a:lnTo>
                    <a:pt x="0" y="609600"/>
                  </a:lnTo>
                </a:path>
              </a:pathLst>
            </a:custGeom>
            <a:ln w="127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040379" y="2528315"/>
              <a:ext cx="838200" cy="414655"/>
            </a:xfrm>
            <a:custGeom>
              <a:avLst/>
              <a:gdLst/>
              <a:ahLst/>
              <a:cxnLst/>
              <a:rect l="l" t="t" r="r" b="b"/>
              <a:pathLst>
                <a:path w="838200" h="414655">
                  <a:moveTo>
                    <a:pt x="0" y="414527"/>
                  </a:moveTo>
                  <a:lnTo>
                    <a:pt x="838199" y="414527"/>
                  </a:lnTo>
                  <a:lnTo>
                    <a:pt x="838199" y="0"/>
                  </a:lnTo>
                  <a:lnTo>
                    <a:pt x="0" y="0"/>
                  </a:lnTo>
                  <a:lnTo>
                    <a:pt x="0" y="41452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040379" y="2528316"/>
            <a:ext cx="838200" cy="414655"/>
          </a:xfrm>
          <a:prstGeom prst="rect">
            <a:avLst/>
          </a:prstGeom>
          <a:solidFill>
            <a:srgbClr val="5F5F5F"/>
          </a:solidFill>
        </p:spPr>
        <p:txBody>
          <a:bodyPr vert="horz" wrap="square" lIns="0" tIns="104139" rIns="0" bIns="0" rtlCol="0">
            <a:spAutoFit/>
          </a:bodyPr>
          <a:lstStyle/>
          <a:p>
            <a:pPr marL="215265" marR="0" lvl="0" indent="0" defTabSz="91440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878579" y="1365250"/>
            <a:ext cx="463550" cy="1231900"/>
            <a:chOff x="3878579" y="1365250"/>
            <a:chExt cx="463550" cy="1231900"/>
          </a:xfrm>
        </p:grpSpPr>
        <p:sp>
          <p:nvSpPr>
            <p:cNvPr id="41" name="object 41"/>
            <p:cNvSpPr/>
            <p:nvPr/>
          </p:nvSpPr>
          <p:spPr>
            <a:xfrm>
              <a:off x="4335779" y="13716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27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3878579" y="2234311"/>
              <a:ext cx="457200" cy="103505"/>
            </a:xfrm>
            <a:custGeom>
              <a:avLst/>
              <a:gdLst/>
              <a:ahLst/>
              <a:cxnLst/>
              <a:rect l="l" t="t" r="r" b="b"/>
              <a:pathLst>
                <a:path w="457200" h="103505">
                  <a:moveTo>
                    <a:pt x="88646" y="0"/>
                  </a:moveTo>
                  <a:lnTo>
                    <a:pt x="0" y="51688"/>
                  </a:lnTo>
                  <a:lnTo>
                    <a:pt x="88646" y="103377"/>
                  </a:lnTo>
                  <a:lnTo>
                    <a:pt x="92456" y="102362"/>
                  </a:lnTo>
                  <a:lnTo>
                    <a:pt x="96012" y="96265"/>
                  </a:lnTo>
                  <a:lnTo>
                    <a:pt x="94996" y="92455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5"/>
                  </a:lnTo>
                  <a:lnTo>
                    <a:pt x="88646" y="0"/>
                  </a:lnTo>
                  <a:close/>
                </a:path>
                <a:path w="457200" h="103505">
                  <a:moveTo>
                    <a:pt x="432090" y="51688"/>
                  </a:moveTo>
                  <a:lnTo>
                    <a:pt x="362204" y="92455"/>
                  </a:lnTo>
                  <a:lnTo>
                    <a:pt x="361188" y="96265"/>
                  </a:lnTo>
                  <a:lnTo>
                    <a:pt x="364744" y="102362"/>
                  </a:lnTo>
                  <a:lnTo>
                    <a:pt x="368554" y="103377"/>
                  </a:lnTo>
                  <a:lnTo>
                    <a:pt x="446309" y="58038"/>
                  </a:lnTo>
                  <a:lnTo>
                    <a:pt x="444627" y="58038"/>
                  </a:lnTo>
                  <a:lnTo>
                    <a:pt x="444627" y="57150"/>
                  </a:lnTo>
                  <a:lnTo>
                    <a:pt x="441452" y="57150"/>
                  </a:lnTo>
                  <a:lnTo>
                    <a:pt x="432090" y="51688"/>
                  </a:lnTo>
                  <a:close/>
                </a:path>
                <a:path w="457200" h="103505">
                  <a:moveTo>
                    <a:pt x="35995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35995" y="58038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471" y="46227"/>
                  </a:lnTo>
                  <a:lnTo>
                    <a:pt x="35995" y="45338"/>
                  </a:lnTo>
                  <a:close/>
                </a:path>
                <a:path w="457200" h="103505">
                  <a:moveTo>
                    <a:pt x="421204" y="45338"/>
                  </a:moveTo>
                  <a:lnTo>
                    <a:pt x="35995" y="45338"/>
                  </a:lnTo>
                  <a:lnTo>
                    <a:pt x="25109" y="51688"/>
                  </a:lnTo>
                  <a:lnTo>
                    <a:pt x="35995" y="58038"/>
                  </a:lnTo>
                  <a:lnTo>
                    <a:pt x="421204" y="58038"/>
                  </a:lnTo>
                  <a:lnTo>
                    <a:pt x="432090" y="51688"/>
                  </a:lnTo>
                  <a:lnTo>
                    <a:pt x="421204" y="45338"/>
                  </a:lnTo>
                  <a:close/>
                </a:path>
                <a:path w="457200" h="103505">
                  <a:moveTo>
                    <a:pt x="446309" y="45338"/>
                  </a:moveTo>
                  <a:lnTo>
                    <a:pt x="444627" y="45338"/>
                  </a:lnTo>
                  <a:lnTo>
                    <a:pt x="444627" y="58038"/>
                  </a:lnTo>
                  <a:lnTo>
                    <a:pt x="446309" y="58038"/>
                  </a:lnTo>
                  <a:lnTo>
                    <a:pt x="457200" y="51688"/>
                  </a:lnTo>
                  <a:lnTo>
                    <a:pt x="446309" y="45338"/>
                  </a:lnTo>
                  <a:close/>
                </a:path>
                <a:path w="457200" h="103505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w="457200" h="103505">
                  <a:moveTo>
                    <a:pt x="25109" y="51688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457200" h="103505">
                  <a:moveTo>
                    <a:pt x="441452" y="46227"/>
                  </a:moveTo>
                  <a:lnTo>
                    <a:pt x="432090" y="51688"/>
                  </a:lnTo>
                  <a:lnTo>
                    <a:pt x="441452" y="57150"/>
                  </a:lnTo>
                  <a:lnTo>
                    <a:pt x="441452" y="46227"/>
                  </a:lnTo>
                  <a:close/>
                </a:path>
                <a:path w="457200" h="103505">
                  <a:moveTo>
                    <a:pt x="444627" y="46227"/>
                  </a:moveTo>
                  <a:lnTo>
                    <a:pt x="441452" y="46227"/>
                  </a:lnTo>
                  <a:lnTo>
                    <a:pt x="441452" y="57150"/>
                  </a:lnTo>
                  <a:lnTo>
                    <a:pt x="444627" y="57150"/>
                  </a:lnTo>
                  <a:lnTo>
                    <a:pt x="444627" y="46227"/>
                  </a:lnTo>
                  <a:close/>
                </a:path>
                <a:path w="457200" h="103505">
                  <a:moveTo>
                    <a:pt x="34471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  <a:path w="457200" h="103505">
                  <a:moveTo>
                    <a:pt x="368554" y="0"/>
                  </a:moveTo>
                  <a:lnTo>
                    <a:pt x="364744" y="1015"/>
                  </a:lnTo>
                  <a:lnTo>
                    <a:pt x="361188" y="7112"/>
                  </a:lnTo>
                  <a:lnTo>
                    <a:pt x="362204" y="10922"/>
                  </a:lnTo>
                  <a:lnTo>
                    <a:pt x="432090" y="51688"/>
                  </a:lnTo>
                  <a:lnTo>
                    <a:pt x="441452" y="46227"/>
                  </a:lnTo>
                  <a:lnTo>
                    <a:pt x="444627" y="46227"/>
                  </a:lnTo>
                  <a:lnTo>
                    <a:pt x="444627" y="45338"/>
                  </a:lnTo>
                  <a:lnTo>
                    <a:pt x="446309" y="45338"/>
                  </a:lnTo>
                  <a:lnTo>
                    <a:pt x="3685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860672" y="2436367"/>
            <a:ext cx="476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SIFS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54779" y="4157471"/>
            <a:ext cx="3048000" cy="414655"/>
          </a:xfrm>
          <a:custGeom>
            <a:avLst/>
            <a:gdLst/>
            <a:ahLst/>
            <a:cxnLst/>
            <a:rect l="l" t="t" r="r" b="b"/>
            <a:pathLst>
              <a:path w="3048000" h="414654">
                <a:moveTo>
                  <a:pt x="0" y="414527"/>
                </a:moveTo>
                <a:lnTo>
                  <a:pt x="3048000" y="414527"/>
                </a:lnTo>
                <a:lnTo>
                  <a:pt x="3048000" y="0"/>
                </a:lnTo>
                <a:lnTo>
                  <a:pt x="0" y="0"/>
                </a:lnTo>
                <a:lnTo>
                  <a:pt x="0" y="41452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54779" y="4157471"/>
            <a:ext cx="3048000" cy="414655"/>
          </a:xfrm>
          <a:prstGeom prst="rect">
            <a:avLst/>
          </a:prstGeom>
          <a:solidFill>
            <a:srgbClr val="5F5F5F"/>
          </a:solidFill>
        </p:spPr>
        <p:txBody>
          <a:bodyPr vert="horz" wrap="square" lIns="0" tIns="8128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NAV</a:t>
            </a:r>
            <a:r>
              <a:rPr kumimoji="0" sz="16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(CTS)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88179" y="4572000"/>
            <a:ext cx="2514600" cy="414655"/>
          </a:xfrm>
          <a:prstGeom prst="rect">
            <a:avLst/>
          </a:prstGeom>
          <a:solidFill>
            <a:srgbClr val="5F5F5F"/>
          </a:solidFill>
          <a:ln w="1270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748030" marR="0" lvl="0" indent="0" defTabSz="91440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NAV</a:t>
            </a:r>
            <a:r>
              <a:rPr kumimoji="0" sz="16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(Data)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797561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54051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Overview</a:t>
            </a:r>
            <a:r>
              <a:rPr spc="-9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110" dirty="0"/>
              <a:t>802.11</a:t>
            </a:r>
            <a:r>
              <a:rPr spc="-80" dirty="0"/>
              <a:t> </a:t>
            </a:r>
            <a:r>
              <a:rPr spc="-110" dirty="0"/>
              <a:t>MAC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8013065" cy="43548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idle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period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longer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medium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busy,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node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backoff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allowed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backoff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expires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during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contention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period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103505" lvl="0" indent="-3429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another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during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contention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period,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backoff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timer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suspended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resumed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contention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period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takes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place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354330" lvl="0" indent="-342900" algn="just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successfully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completed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another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send,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must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execute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backoff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procedure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372110" lvl="0" indent="-34290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Waiting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tend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smaller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remaining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backoff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channel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sooner.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Therefore,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degree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fairness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provided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channel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process.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093057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IEEE</a:t>
            </a:r>
            <a:r>
              <a:rPr spc="-75" dirty="0"/>
              <a:t> </a:t>
            </a:r>
            <a:r>
              <a:rPr spc="-105" dirty="0"/>
              <a:t>802.11</a:t>
            </a:r>
            <a:r>
              <a:rPr spc="-55" dirty="0"/>
              <a:t> </a:t>
            </a:r>
            <a:r>
              <a:rPr spc="-100" dirty="0"/>
              <a:t>services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4135"/>
            <a:ext cx="8015605" cy="417576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provide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these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services: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Distribution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Association: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mobile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using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Disassociation: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Breaking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relationship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mobile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5080" lvl="2" indent="-35242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association: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preferred base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moving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another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cell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Distribution: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determines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route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Integration: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handles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translation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format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for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sending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802.11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format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Station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services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Authentication: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prove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identity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mobile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authentication: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cancel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approved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identification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Privacy: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Encryption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messages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over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Delivery: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Transmission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node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another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49433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Bluetooth</a:t>
            </a:r>
            <a:r>
              <a:rPr spc="-90" dirty="0"/>
              <a:t> </a:t>
            </a:r>
            <a:r>
              <a:rPr spc="75" dirty="0"/>
              <a:t>(IEEE</a:t>
            </a:r>
            <a:r>
              <a:rPr spc="-65" dirty="0"/>
              <a:t> </a:t>
            </a:r>
            <a:r>
              <a:rPr spc="-110" dirty="0"/>
              <a:t>802.15)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47241"/>
            <a:ext cx="3845560" cy="44710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marR="382270" lvl="0" indent="-342900" defTabSz="914400" eaLnBrk="1" fontAlgn="auto" latinLnBrk="0" hangingPunct="1">
              <a:lnSpc>
                <a:spcPct val="90100"/>
              </a:lnSpc>
              <a:spcBef>
                <a:spcPts val="31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 for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Inexpensive,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compact , short range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wireless communication.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14604" lvl="0" indent="-342900" defTabSz="914400" eaLnBrk="1" fontAlgn="auto" latinLnBrk="0" hangingPunct="1">
              <a:lnSpc>
                <a:spcPts val="1939"/>
              </a:lnSpc>
              <a:spcBef>
                <a:spcPts val="46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Started by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Ericsson,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IBM,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Nokia,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Toshiba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1994,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Version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0" lvl="0" indent="0" defTabSz="91440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1.0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finalized in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1999.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409575" lvl="0" indent="-342900" defTabSz="914400" eaLnBrk="1" fontAlgn="auto" latinLnBrk="0" hangingPunct="1">
              <a:lnSpc>
                <a:spcPts val="1939"/>
              </a:lnSpc>
              <a:spcBef>
                <a:spcPts val="46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pico-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nets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connected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together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slave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bridges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120014" lvl="0" indent="-342900" defTabSz="914400" eaLnBrk="1" fontAlgn="auto" latinLnBrk="0" hangingPunct="1">
              <a:lnSpc>
                <a:spcPct val="90000"/>
              </a:lnSpc>
              <a:spcBef>
                <a:spcPts val="409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piconet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master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node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seven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slaves 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255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parked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nodes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(nodes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power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stand-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5080" lvl="0" indent="-342900" defTabSz="914400" eaLnBrk="1" fontAlgn="auto" latinLnBrk="0" hangingPunct="1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piconet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centralized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TDM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managed by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Master.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slaves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done through 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master.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(No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direct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slave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slave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comm.)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4879" y="2479862"/>
            <a:ext cx="4192162" cy="21037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023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203" y="1941598"/>
            <a:ext cx="6343759" cy="38922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3830954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Network</a:t>
            </a:r>
            <a:r>
              <a:rPr spc="-55" dirty="0"/>
              <a:t> </a:t>
            </a:r>
            <a:r>
              <a:rPr spc="-100" dirty="0"/>
              <a:t>Software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32</a:t>
            </a:fld>
            <a:endParaRPr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764844" y="1295222"/>
            <a:ext cx="7581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Headers/Trailers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allow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Bluetooth</a:t>
            </a:r>
            <a:r>
              <a:rPr spc="-204" dirty="0"/>
              <a:t> </a:t>
            </a:r>
            <a:r>
              <a:rPr spc="-7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320749"/>
            <a:ext cx="3586479" cy="4197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specifies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entire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stack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various applications.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274320" lvl="0" indent="-34290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Important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defined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profiles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(Important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applications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which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standardized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standard):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Serial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emulator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Dial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Cordless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telephony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Intercomm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Headset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3465" y="2313938"/>
            <a:ext cx="5030868" cy="24585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35976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Bluetooth</a:t>
            </a:r>
            <a:r>
              <a:rPr spc="-204" dirty="0"/>
              <a:t> </a:t>
            </a:r>
            <a:r>
              <a:rPr spc="-10" dirty="0"/>
              <a:t>Evolution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851" y="1417319"/>
            <a:ext cx="7702296" cy="45262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4744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Bluetooth</a:t>
            </a:r>
            <a:r>
              <a:rPr spc="-180" dirty="0"/>
              <a:t> </a:t>
            </a:r>
            <a:r>
              <a:rPr dirty="0"/>
              <a:t>Protocol</a:t>
            </a:r>
            <a:r>
              <a:rPr spc="-195" dirty="0"/>
              <a:t> </a:t>
            </a:r>
            <a:r>
              <a:rPr spc="-100" dirty="0"/>
              <a:t>Stack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dirty="0"/>
              <a:t>Physical</a:t>
            </a:r>
            <a:r>
              <a:rPr spc="-45" dirty="0"/>
              <a:t> </a:t>
            </a:r>
            <a:r>
              <a:rPr spc="-10" dirty="0"/>
              <a:t>Radio:</a:t>
            </a:r>
          </a:p>
          <a:p>
            <a:pPr marL="683260" marR="346710" lvl="1" indent="-327025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Operates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2.4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GHz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ISM </a:t>
            </a:r>
            <a:r>
              <a:rPr sz="1800" dirty="0">
                <a:latin typeface="Arial"/>
                <a:cs typeface="Arial"/>
              </a:rPr>
              <a:t>frequency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band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dirty="0"/>
              <a:t>Baseband</a:t>
            </a:r>
            <a:r>
              <a:rPr spc="-40" dirty="0"/>
              <a:t> </a:t>
            </a:r>
            <a:r>
              <a:rPr dirty="0"/>
              <a:t>Layer</a:t>
            </a:r>
            <a:r>
              <a:rPr spc="-40" dirty="0"/>
              <a:t> </a:t>
            </a:r>
            <a:r>
              <a:rPr spc="-10" dirty="0"/>
              <a:t>(MAC)</a:t>
            </a: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Turns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raw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83260">
              <a:lnSpc>
                <a:spcPct val="100000"/>
              </a:lnSpc>
              <a:spcBef>
                <a:spcPts val="5"/>
              </a:spcBef>
            </a:pPr>
            <a:r>
              <a:rPr sz="1800" dirty="0"/>
              <a:t>defines</a:t>
            </a:r>
            <a:r>
              <a:rPr sz="1800" spc="-15" dirty="0"/>
              <a:t> </a:t>
            </a:r>
            <a:r>
              <a:rPr sz="1800" dirty="0"/>
              <a:t>key</a:t>
            </a:r>
            <a:r>
              <a:rPr sz="1800" spc="-20" dirty="0"/>
              <a:t> </a:t>
            </a:r>
            <a:r>
              <a:rPr sz="1800" spc="-10" dirty="0"/>
              <a:t>formats</a:t>
            </a:r>
            <a:endParaRPr sz="1800"/>
          </a:p>
          <a:p>
            <a:pPr marL="683260" marR="309245" lvl="1" indent="-327025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transmitted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“Link”.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Two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links:</a:t>
            </a:r>
            <a:endParaRPr sz="1800">
              <a:latin typeface="Arial"/>
              <a:cs typeface="Arial"/>
            </a:endParaRPr>
          </a:p>
          <a:p>
            <a:pPr marL="1035050" marR="78105" lvl="2" indent="-352425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spc="-10" dirty="0">
                <a:latin typeface="Arial"/>
                <a:cs typeface="Arial"/>
              </a:rPr>
              <a:t>Asynchronous </a:t>
            </a:r>
            <a:r>
              <a:rPr sz="1600" dirty="0">
                <a:latin typeface="Arial"/>
                <a:cs typeface="Arial"/>
              </a:rPr>
              <a:t>Connectionless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(ACL)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used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packet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1035050" marR="26670" lvl="2" indent="-352425">
              <a:lnSpc>
                <a:spcPct val="100000"/>
              </a:lnSpc>
              <a:spcBef>
                <a:spcPts val="38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"/>
                <a:cs typeface="Arial"/>
              </a:rPr>
              <a:t>Synchronous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Connection </a:t>
            </a:r>
            <a:r>
              <a:rPr sz="1600" dirty="0">
                <a:latin typeface="Arial"/>
                <a:cs typeface="Arial"/>
              </a:rPr>
              <a:t>Oriented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(SCO)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used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for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voice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2401" y="1473149"/>
            <a:ext cx="12458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L2CAP: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6825" y="1835022"/>
            <a:ext cx="3310254" cy="2056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8455" marR="80645" lvl="0" indent="-32639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segmentation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re-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assembly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8455" marR="0" lvl="0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Mux/Demux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multiple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845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sources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38455" marR="5080" lvl="0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33845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Handles QoS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requirements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during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link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establishment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normal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operation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196" y="3962400"/>
            <a:ext cx="5289804" cy="27432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446601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  <a:r>
              <a:rPr spc="105" dirty="0"/>
              <a:t> </a:t>
            </a:r>
            <a:r>
              <a:rPr spc="-120" dirty="0"/>
              <a:t>Switching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72491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know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where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forward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Switch?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3162300"/>
            <a:ext cx="2316480" cy="27127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3119" y="2770454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Forwarding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Table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2693" y="2484605"/>
            <a:ext cx="3967175" cy="343459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877235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772" y="3433571"/>
            <a:ext cx="4395216" cy="32049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2862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MAC</a:t>
            </a:r>
            <a:r>
              <a:rPr spc="-100" dirty="0"/>
              <a:t> </a:t>
            </a:r>
            <a:r>
              <a:rPr spc="-50" dirty="0"/>
              <a:t>Address</a:t>
            </a:r>
            <a:r>
              <a:rPr spc="-200" dirty="0"/>
              <a:t> </a:t>
            </a:r>
            <a:r>
              <a:rPr spc="-60" dirty="0"/>
              <a:t>Table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81815"/>
            <a:ext cx="7981315" cy="13042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Switches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tables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determine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how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forward traffic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tables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include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dynamic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static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addresses.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table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was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also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referred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content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addressable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memory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(CAM)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table.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maximum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table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varies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switches.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035050" marR="0" lvl="2" indent="-35179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C9900"/>
              </a:buClr>
              <a:buSzPct val="62500"/>
              <a:buFont typeface="Wingdings"/>
              <a:buChar char=""/>
              <a:tabLst>
                <a:tab pos="1035050" algn="l"/>
              </a:tabLst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example,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Catalyst 2960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series</a:t>
            </a:r>
            <a:r>
              <a:rPr kumimoji="0" sz="1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 can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store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8,192</a:t>
            </a:r>
            <a:r>
              <a:rPr kumimoji="0" sz="1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addresses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181160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083051"/>
            <a:ext cx="4395216" cy="32049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2862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MAC</a:t>
            </a:r>
            <a:r>
              <a:rPr spc="-100" dirty="0"/>
              <a:t> </a:t>
            </a:r>
            <a:r>
              <a:rPr spc="-50" dirty="0"/>
              <a:t>Address</a:t>
            </a:r>
            <a:r>
              <a:rPr spc="-200" dirty="0"/>
              <a:t> </a:t>
            </a:r>
            <a:r>
              <a:rPr spc="-60" dirty="0"/>
              <a:t>Table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81815"/>
            <a:ext cx="7856855" cy="108394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Static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addresses: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administrator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specifically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assign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static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addresses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certain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Static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addresses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aged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those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devices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known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administrator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65910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3263" y="3771898"/>
            <a:ext cx="4157472" cy="29717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Dynamic</a:t>
            </a:r>
            <a:r>
              <a:rPr spc="-195" dirty="0"/>
              <a:t> </a:t>
            </a:r>
            <a:r>
              <a:rPr spc="-170" dirty="0"/>
              <a:t>MAC</a:t>
            </a:r>
            <a:r>
              <a:rPr spc="-90" dirty="0"/>
              <a:t> </a:t>
            </a:r>
            <a:r>
              <a:rPr spc="-75" dirty="0"/>
              <a:t>Addresses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81815"/>
            <a:ext cx="7879715" cy="17672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Backward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dynamically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MAC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table: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destination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source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port,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discard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080" lvl="1" indent="-327025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destination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source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different,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forward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destination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destination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unknown,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flooding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send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except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source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port.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Remove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very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old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entries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(to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trace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systems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going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down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topology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changes)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76228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Switching</a:t>
            </a:r>
            <a:r>
              <a:rPr spc="-105" dirty="0"/>
              <a:t> </a:t>
            </a:r>
            <a:r>
              <a:rPr spc="-75" dirty="0"/>
              <a:t>Hierarchy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8569"/>
            <a:ext cx="7822565" cy="8305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Ethernet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switches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connected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expand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Backward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addresses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switches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811" y="2895600"/>
            <a:ext cx="5295899" cy="30678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991098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Backward</a:t>
            </a:r>
            <a:r>
              <a:rPr spc="-114" dirty="0"/>
              <a:t> </a:t>
            </a:r>
            <a:r>
              <a:rPr spc="-75" dirty="0"/>
              <a:t>Learning</a:t>
            </a:r>
            <a:r>
              <a:rPr spc="-160" dirty="0"/>
              <a:t> </a:t>
            </a:r>
            <a:r>
              <a:rPr spc="-20" dirty="0"/>
              <a:t>Loop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9836" y="1657391"/>
            <a:ext cx="5644158" cy="438469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47386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Spanning</a:t>
            </a:r>
            <a:r>
              <a:rPr spc="-175" dirty="0"/>
              <a:t> </a:t>
            </a:r>
            <a:r>
              <a:rPr dirty="0"/>
              <a:t>Tree</a:t>
            </a:r>
            <a:r>
              <a:rPr spc="-185" dirty="0"/>
              <a:t> </a:t>
            </a:r>
            <a:r>
              <a:rPr spc="-10" dirty="0"/>
              <a:t>Protocol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559" y="1620366"/>
            <a:ext cx="5969046" cy="44300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7003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0007" y="6488915"/>
            <a:ext cx="905510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lang="en-US" sz="1200" spc="60" dirty="0">
                <a:latin typeface="Times New Roman"/>
                <a:cs typeface="Times New Roman"/>
              </a:rPr>
              <a:t>Communication </a:t>
            </a:r>
            <a:r>
              <a:rPr lang="en-US" sz="1200" spc="60" dirty="0" err="1">
                <a:latin typeface="Times New Roman"/>
                <a:cs typeface="Times New Roman"/>
              </a:rPr>
              <a:t>Networks</a:t>
            </a:r>
            <a:r>
              <a:rPr sz="1200" spc="-30" dirty="0" err="1">
                <a:latin typeface="Times New Roman"/>
                <a:cs typeface="Times New Roman"/>
              </a:rPr>
              <a:t>s</a:t>
            </a:r>
            <a:endParaRPr sz="12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3925822"/>
            <a:ext cx="6477000" cy="29321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68408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Service</a:t>
            </a:r>
            <a:r>
              <a:rPr spc="-20" dirty="0"/>
              <a:t> </a:t>
            </a:r>
            <a:r>
              <a:rPr spc="-100" dirty="0"/>
              <a:t>Categories</a:t>
            </a:r>
            <a:r>
              <a:rPr spc="-5" dirty="0"/>
              <a:t> </a:t>
            </a:r>
            <a:r>
              <a:rPr spc="-45" dirty="0"/>
              <a:t>and</a:t>
            </a:r>
            <a:r>
              <a:rPr spc="-35" dirty="0"/>
              <a:t> </a:t>
            </a:r>
            <a:r>
              <a:rPr spc="-160" dirty="0"/>
              <a:t>Reliability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33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244" y="1566366"/>
            <a:ext cx="3455670" cy="22231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Service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Categories: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5" dirty="0">
                <a:latin typeface="Arial MT"/>
                <a:cs typeface="Arial MT"/>
              </a:rPr>
              <a:t>Connection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oriented</a:t>
            </a:r>
            <a:endParaRPr sz="18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600" spc="-5" dirty="0">
                <a:latin typeface="Arial MT"/>
                <a:cs typeface="Arial MT"/>
              </a:rPr>
              <a:t>Phone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conversation</a:t>
            </a:r>
            <a:endParaRPr sz="16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600" dirty="0">
                <a:latin typeface="Arial MT"/>
                <a:cs typeface="Arial MT"/>
              </a:rPr>
              <a:t>Telnet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/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remote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login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/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FTP</a:t>
            </a:r>
            <a:endParaRPr sz="1600">
              <a:latin typeface="Arial MT"/>
              <a:cs typeface="Arial MT"/>
            </a:endParaRPr>
          </a:p>
          <a:p>
            <a:pPr marL="325755" marR="1191895" lvl="1" indent="-325755" algn="r">
              <a:lnSpc>
                <a:spcPct val="100000"/>
              </a:lnSpc>
              <a:spcBef>
                <a:spcPts val="4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325755" algn="l"/>
                <a:tab pos="683260" algn="l"/>
              </a:tabLst>
            </a:pP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onne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onle</a:t>
            </a:r>
            <a:r>
              <a:rPr sz="1800" spc="-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marL="350520" marR="1143635" lvl="2" indent="-350520" algn="r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350520" algn="l"/>
                <a:tab pos="351155" algn="l"/>
              </a:tabLst>
            </a:pPr>
            <a:r>
              <a:rPr sz="1600" dirty="0">
                <a:latin typeface="Arial MT"/>
                <a:cs typeface="Arial MT"/>
              </a:rPr>
              <a:t>Postal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system</a:t>
            </a:r>
            <a:endParaRPr sz="16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600" spc="5" dirty="0">
                <a:latin typeface="Arial MT"/>
                <a:cs typeface="Arial MT"/>
              </a:rPr>
              <a:t>Email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3290" y="1566366"/>
            <a:ext cx="3530600" cy="21742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Service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Reliability</a:t>
            </a:r>
            <a:endParaRPr sz="2000">
              <a:latin typeface="Arial MT"/>
              <a:cs typeface="Arial MT"/>
            </a:endParaRPr>
          </a:p>
          <a:p>
            <a:pPr marL="683260" lvl="1" indent="-327025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  <a:tab pos="683895" algn="l"/>
              </a:tabLst>
            </a:pPr>
            <a:r>
              <a:rPr sz="1800" dirty="0">
                <a:latin typeface="Arial MT"/>
                <a:cs typeface="Arial MT"/>
              </a:rPr>
              <a:t>Reliable: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never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loose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600" spc="5" dirty="0">
                <a:latin typeface="Arial MT"/>
                <a:cs typeface="Arial MT"/>
              </a:rPr>
              <a:t>Ack</a:t>
            </a:r>
            <a:r>
              <a:rPr sz="1600" spc="-10" dirty="0">
                <a:latin typeface="Arial MT"/>
                <a:cs typeface="Arial MT"/>
              </a:rPr>
              <a:t>no</a:t>
            </a:r>
            <a:r>
              <a:rPr sz="1600" spc="-30" dirty="0">
                <a:latin typeface="Arial MT"/>
                <a:cs typeface="Arial MT"/>
              </a:rPr>
              <a:t>w</a:t>
            </a:r>
            <a:r>
              <a:rPr sz="1600" dirty="0">
                <a:latin typeface="Arial MT"/>
                <a:cs typeface="Arial MT"/>
              </a:rPr>
              <a:t>le</a:t>
            </a:r>
            <a:r>
              <a:rPr sz="1600" spc="-10" dirty="0">
                <a:latin typeface="Arial MT"/>
                <a:cs typeface="Arial MT"/>
              </a:rPr>
              <a:t>dge</a:t>
            </a:r>
            <a:r>
              <a:rPr sz="1600" spc="30" dirty="0">
                <a:latin typeface="Arial MT"/>
                <a:cs typeface="Arial MT"/>
              </a:rPr>
              <a:t>m</a:t>
            </a:r>
            <a:r>
              <a:rPr sz="1600" spc="-10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dirty="0">
                <a:latin typeface="Arial MT"/>
                <a:cs typeface="Arial MT"/>
              </a:rPr>
              <a:t>s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/</a:t>
            </a:r>
            <a:endParaRPr sz="1600">
              <a:latin typeface="Arial MT"/>
              <a:cs typeface="Arial MT"/>
            </a:endParaRPr>
          </a:p>
          <a:p>
            <a:pPr marL="103378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retransmission</a:t>
            </a:r>
            <a:endParaRPr sz="1600">
              <a:latin typeface="Arial MT"/>
              <a:cs typeface="Arial MT"/>
            </a:endParaRPr>
          </a:p>
          <a:p>
            <a:pPr marL="683260" lvl="1" indent="-327025">
              <a:lnSpc>
                <a:spcPct val="100000"/>
              </a:lnSpc>
              <a:spcBef>
                <a:spcPts val="4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  <a:tab pos="683895" algn="l"/>
              </a:tabLst>
            </a:pPr>
            <a:r>
              <a:rPr sz="1800" dirty="0">
                <a:latin typeface="Arial MT"/>
                <a:cs typeface="Arial MT"/>
              </a:rPr>
              <a:t>Unreliable: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lost</a:t>
            </a:r>
            <a:endParaRPr sz="18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acknowledgements</a:t>
            </a:r>
            <a:endParaRPr sz="16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600" spc="-5" dirty="0">
                <a:latin typeface="Arial MT"/>
                <a:cs typeface="Arial MT"/>
              </a:rPr>
              <a:t>Datagram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Bridging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75971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Bridges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need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route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packets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also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some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conversions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651" y="2321051"/>
            <a:ext cx="7854696" cy="3810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060484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408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Virtual</a:t>
            </a:r>
            <a:r>
              <a:rPr spc="-145" dirty="0"/>
              <a:t> </a:t>
            </a:r>
            <a:r>
              <a:rPr dirty="0"/>
              <a:t>LAN</a:t>
            </a:r>
            <a:r>
              <a:rPr spc="-150" dirty="0"/>
              <a:t> </a:t>
            </a:r>
            <a:r>
              <a:rPr spc="-90" dirty="0"/>
              <a:t>(VLAN)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8013700" cy="2258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algn="just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desirable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group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users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 LANs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policy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(For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example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organizational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structure)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rather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physical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layout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building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Security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access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 Load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Broadcast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Traffic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(ARP)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Limiting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scope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unwanted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events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such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broadcast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storms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038604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45408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Virtual</a:t>
            </a:r>
            <a:r>
              <a:rPr spc="-145" dirty="0"/>
              <a:t> </a:t>
            </a:r>
            <a:r>
              <a:rPr dirty="0"/>
              <a:t>LAN</a:t>
            </a:r>
            <a:r>
              <a:rPr spc="-150" dirty="0"/>
              <a:t> </a:t>
            </a:r>
            <a:r>
              <a:rPr spc="-90" dirty="0"/>
              <a:t>(VLAN)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796099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Network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partitioning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Layer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done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proper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management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process.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616707"/>
            <a:ext cx="6553200" cy="40355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43155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5028" y="2615183"/>
            <a:ext cx="4122420" cy="1676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14655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VLAN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58569"/>
            <a:ext cx="5255895" cy="8305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Partition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</a:t>
            </a:r>
            <a:r>
              <a:rPr kumimoji="0" sz="2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into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switches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tags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identify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VLANs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7941" y="6453632"/>
            <a:ext cx="9290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39150" y="6449059"/>
            <a:ext cx="168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91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60" y="2865120"/>
            <a:ext cx="1821179" cy="13868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4851" y="4445508"/>
            <a:ext cx="4259580" cy="18059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939" y="6625649"/>
            <a:ext cx="42240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Pictures: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https:/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hlinkClick r:id="rId5"/>
              </a:rPr>
              <a:t>/www.thomas-krenn.com/en/wiki/VLAN_Basics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9666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29292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IEEE</a:t>
            </a:r>
            <a:r>
              <a:rPr spc="15" dirty="0"/>
              <a:t> </a:t>
            </a:r>
            <a:r>
              <a:rPr spc="-65" dirty="0"/>
              <a:t>802.1Q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7073"/>
            <a:ext cx="7896225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5600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Tag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protocol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identifier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(TPID):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16-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value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0x8100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identify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IEEE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802.1Q-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tagged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frame.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located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position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EtherType/length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untagged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frames,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thus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distinguish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from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untagged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09" y="3129301"/>
            <a:ext cx="7802152" cy="24959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439025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29292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IEEE</a:t>
            </a:r>
            <a:r>
              <a:rPr spc="15" dirty="0"/>
              <a:t> </a:t>
            </a:r>
            <a:r>
              <a:rPr spc="-65" dirty="0"/>
              <a:t>802.1Q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</a:pPr>
            <a:r>
              <a:rPr sz="1600" dirty="0"/>
              <a:t>Tag</a:t>
            </a:r>
            <a:r>
              <a:rPr sz="1600" spc="-40" dirty="0"/>
              <a:t> </a:t>
            </a:r>
            <a:r>
              <a:rPr sz="1600" dirty="0"/>
              <a:t>control</a:t>
            </a:r>
            <a:r>
              <a:rPr sz="1600" spc="-40" dirty="0"/>
              <a:t> </a:t>
            </a:r>
            <a:r>
              <a:rPr sz="1600" dirty="0"/>
              <a:t>information</a:t>
            </a:r>
            <a:r>
              <a:rPr sz="1600" spc="-35" dirty="0"/>
              <a:t> </a:t>
            </a:r>
            <a:r>
              <a:rPr sz="1600" spc="-10" dirty="0"/>
              <a:t>(TCI)</a:t>
            </a:r>
            <a:endParaRPr sz="1600"/>
          </a:p>
          <a:p>
            <a:pPr marL="683260" marR="220345" lvl="1" indent="-327025">
              <a:lnSpc>
                <a:spcPct val="100000"/>
              </a:lnSpc>
              <a:spcBef>
                <a:spcPts val="33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"/>
                <a:cs typeface="Arial"/>
              </a:rPr>
              <a:t>Priority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(PCP):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3-</a:t>
            </a:r>
            <a:r>
              <a:rPr sz="1400" dirty="0">
                <a:latin typeface="Arial"/>
                <a:cs typeface="Arial"/>
              </a:rPr>
              <a:t>bit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IEEE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802.1p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service</a:t>
            </a:r>
            <a:r>
              <a:rPr sz="1400" spc="-25" dirty="0">
                <a:latin typeface="Arial"/>
                <a:cs typeface="Arial"/>
              </a:rPr>
              <a:t> and </a:t>
            </a:r>
            <a:r>
              <a:rPr sz="1400" dirty="0">
                <a:latin typeface="Arial"/>
                <a:cs typeface="Arial"/>
              </a:rPr>
              <a:t>maps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frame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priority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level.</a:t>
            </a:r>
            <a:endParaRPr sz="1400">
              <a:latin typeface="Arial"/>
              <a:cs typeface="Arial"/>
            </a:endParaRPr>
          </a:p>
          <a:p>
            <a:pPr marL="683260" marR="245745" lvl="1" indent="-327025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"/>
                <a:cs typeface="Arial"/>
              </a:rPr>
              <a:t>Values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order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priority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(background),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(best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effort),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(excellent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effort),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(critical </a:t>
            </a:r>
            <a:r>
              <a:rPr sz="1400" dirty="0">
                <a:latin typeface="Arial"/>
                <a:cs typeface="Arial"/>
              </a:rPr>
              <a:t>application),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...,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7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(network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control).</a:t>
            </a:r>
            <a:endParaRPr sz="14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"/>
                <a:cs typeface="Arial"/>
              </a:rPr>
              <a:t>These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prioritize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traffic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(voice,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video,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etc.).</a:t>
            </a:r>
            <a:endParaRPr sz="1400">
              <a:latin typeface="Arial"/>
              <a:cs typeface="Arial"/>
            </a:endParaRPr>
          </a:p>
          <a:p>
            <a:pPr marL="683260" marR="5080" lvl="1" indent="-327025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"/>
                <a:cs typeface="Arial"/>
              </a:rPr>
              <a:t>Drop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eligible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indicator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(DEI):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1-</a:t>
            </a:r>
            <a:r>
              <a:rPr sz="1400" dirty="0">
                <a:latin typeface="Arial"/>
                <a:cs typeface="Arial"/>
              </a:rPr>
              <a:t>bit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field.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(formerly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CFI)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separately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conjunction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PCP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indicate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frames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eligible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dropped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presence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congestion.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579" y="4394982"/>
            <a:ext cx="7250070" cy="14732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5697610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29292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IEEE</a:t>
            </a:r>
            <a:r>
              <a:rPr spc="15" dirty="0"/>
              <a:t> </a:t>
            </a:r>
            <a:r>
              <a:rPr spc="-65" dirty="0"/>
              <a:t>802.1Q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1038"/>
            <a:ext cx="7983220" cy="225996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control information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(TCI)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588645" lvl="1" indent="-32702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VLAN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identifier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(VID):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12-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bit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field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specifying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VLAN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which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 belongs.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hexadecimal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values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0x000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0xFFF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reserved.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other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values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VLAN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identifiers,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allowing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4,094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VLANs.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1990" marR="5080" lvl="1" indent="-325755" algn="just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reserved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value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0x000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indicates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frame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does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belong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any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VLAN; 	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case,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802.1Q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tag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specifies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only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priority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referred 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priority 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tag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579" y="4471182"/>
            <a:ext cx="7250070" cy="14732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482227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046"/>
            <a:ext cx="29292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IEEE</a:t>
            </a:r>
            <a:r>
              <a:rPr spc="15" dirty="0"/>
              <a:t> </a:t>
            </a:r>
            <a:r>
              <a:rPr spc="-65" dirty="0"/>
              <a:t>802.1Q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674" rIns="0" bIns="0" rtlCol="0">
            <a:spAutoFit/>
          </a:bodyPr>
          <a:lstStyle/>
          <a:p>
            <a:pPr marL="355600" marR="41275" indent="-342900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VLAN</a:t>
            </a:r>
            <a:r>
              <a:rPr spc="10" dirty="0"/>
              <a:t> </a:t>
            </a:r>
            <a:r>
              <a:rPr dirty="0"/>
              <a:t>fields</a:t>
            </a:r>
            <a:r>
              <a:rPr spc="-15" dirty="0"/>
              <a:t> </a:t>
            </a:r>
            <a:r>
              <a:rPr dirty="0"/>
              <a:t>are</a:t>
            </a:r>
            <a:r>
              <a:rPr spc="-15" dirty="0"/>
              <a:t> </a:t>
            </a:r>
            <a:r>
              <a:rPr dirty="0"/>
              <a:t>only</a:t>
            </a:r>
            <a:r>
              <a:rPr spc="-20" dirty="0"/>
              <a:t> </a:t>
            </a:r>
            <a:r>
              <a:rPr dirty="0"/>
              <a:t>actually</a:t>
            </a:r>
            <a:r>
              <a:rPr spc="-20" dirty="0"/>
              <a:t> </a:t>
            </a:r>
            <a:r>
              <a:rPr dirty="0"/>
              <a:t>used</a:t>
            </a:r>
            <a:r>
              <a:rPr spc="-30" dirty="0"/>
              <a:t> </a:t>
            </a:r>
            <a:r>
              <a:rPr dirty="0"/>
              <a:t>by</a:t>
            </a:r>
            <a:r>
              <a:rPr spc="-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bridges</a:t>
            </a:r>
            <a:r>
              <a:rPr spc="-2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10" dirty="0"/>
              <a:t>switches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not</a:t>
            </a:r>
            <a:r>
              <a:rPr spc="-20" dirty="0"/>
              <a:t> </a:t>
            </a:r>
            <a:r>
              <a:rPr dirty="0"/>
              <a:t>by the</a:t>
            </a:r>
            <a:r>
              <a:rPr spc="-15" dirty="0"/>
              <a:t> </a:t>
            </a:r>
            <a:r>
              <a:rPr dirty="0"/>
              <a:t>user</a:t>
            </a:r>
            <a:r>
              <a:rPr spc="-10" dirty="0"/>
              <a:t> machines.</a:t>
            </a: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dirty="0"/>
              <a:t>There</a:t>
            </a:r>
            <a:r>
              <a:rPr spc="-3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computers</a:t>
            </a:r>
            <a:r>
              <a:rPr spc="-50" dirty="0"/>
              <a:t> </a:t>
            </a:r>
            <a:r>
              <a:rPr dirty="0"/>
              <a:t>(and</a:t>
            </a:r>
            <a:r>
              <a:rPr spc="-25" dirty="0"/>
              <a:t> </a:t>
            </a:r>
            <a:r>
              <a:rPr dirty="0"/>
              <a:t>switches)</a:t>
            </a:r>
            <a:r>
              <a:rPr spc="-40" dirty="0"/>
              <a:t> </a:t>
            </a:r>
            <a:r>
              <a:rPr dirty="0"/>
              <a:t>that</a:t>
            </a:r>
            <a:r>
              <a:rPr spc="-15" dirty="0"/>
              <a:t> </a:t>
            </a:r>
            <a:r>
              <a:rPr dirty="0"/>
              <a:t>are</a:t>
            </a:r>
            <a:r>
              <a:rPr spc="-30" dirty="0"/>
              <a:t> </a:t>
            </a:r>
            <a:r>
              <a:rPr dirty="0"/>
              <a:t>not</a:t>
            </a:r>
            <a:r>
              <a:rPr spc="-20" dirty="0"/>
              <a:t> </a:t>
            </a:r>
            <a:r>
              <a:rPr dirty="0"/>
              <a:t>VLAN</a:t>
            </a:r>
            <a:r>
              <a:rPr spc="10" dirty="0"/>
              <a:t> </a:t>
            </a:r>
            <a:r>
              <a:rPr spc="-10" dirty="0"/>
              <a:t>aware.</a:t>
            </a: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dirty="0"/>
              <a:t>The</a:t>
            </a:r>
            <a:r>
              <a:rPr spc="-25" dirty="0"/>
              <a:t> </a:t>
            </a:r>
            <a:r>
              <a:rPr dirty="0"/>
              <a:t>first</a:t>
            </a:r>
            <a:r>
              <a:rPr spc="-25" dirty="0"/>
              <a:t> </a:t>
            </a:r>
            <a:r>
              <a:rPr spc="-10" dirty="0"/>
              <a:t>VLAN-</a:t>
            </a:r>
            <a:r>
              <a:rPr dirty="0"/>
              <a:t>aware</a:t>
            </a:r>
            <a:r>
              <a:rPr spc="-35" dirty="0"/>
              <a:t> </a:t>
            </a:r>
            <a:r>
              <a:rPr dirty="0"/>
              <a:t>bridge</a:t>
            </a:r>
            <a:r>
              <a:rPr spc="-3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touch</a:t>
            </a:r>
            <a:r>
              <a:rPr spc="-3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frame</a:t>
            </a:r>
            <a:r>
              <a:rPr spc="-35" dirty="0"/>
              <a:t> </a:t>
            </a:r>
            <a:r>
              <a:rPr dirty="0"/>
              <a:t>adds</a:t>
            </a:r>
            <a:r>
              <a:rPr spc="-35" dirty="0"/>
              <a:t> </a:t>
            </a:r>
            <a:r>
              <a:rPr dirty="0"/>
              <a:t>VLAN</a:t>
            </a:r>
            <a:r>
              <a:rPr spc="-15" dirty="0"/>
              <a:t> </a:t>
            </a:r>
            <a:r>
              <a:rPr dirty="0"/>
              <a:t>fields</a:t>
            </a:r>
            <a:r>
              <a:rPr spc="-5" dirty="0"/>
              <a:t> </a:t>
            </a:r>
            <a:r>
              <a:rPr spc="-25" dirty="0"/>
              <a:t>and</a:t>
            </a:r>
          </a:p>
          <a:p>
            <a:pPr marL="355600">
              <a:lnSpc>
                <a:spcPct val="100000"/>
              </a:lnSpc>
            </a:pPr>
            <a:r>
              <a:rPr dirty="0"/>
              <a:t>the</a:t>
            </a:r>
            <a:r>
              <a:rPr spc="-15" dirty="0"/>
              <a:t> </a:t>
            </a:r>
            <a:r>
              <a:rPr dirty="0"/>
              <a:t>last</a:t>
            </a:r>
            <a:r>
              <a:rPr spc="-25" dirty="0"/>
              <a:t> </a:t>
            </a:r>
            <a:r>
              <a:rPr dirty="0"/>
              <a:t>one</a:t>
            </a:r>
            <a:r>
              <a:rPr spc="-15" dirty="0"/>
              <a:t> </a:t>
            </a:r>
            <a:r>
              <a:rPr dirty="0"/>
              <a:t>down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road</a:t>
            </a:r>
            <a:r>
              <a:rPr spc="-30" dirty="0"/>
              <a:t> </a:t>
            </a:r>
            <a:r>
              <a:rPr dirty="0"/>
              <a:t>removes</a:t>
            </a:r>
            <a:r>
              <a:rPr spc="-25" dirty="0"/>
              <a:t> </a:t>
            </a:r>
            <a:r>
              <a:rPr spc="-10" dirty="0"/>
              <a:t>them.</a:t>
            </a:r>
          </a:p>
          <a:p>
            <a:pPr marL="355600" marR="47117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dirty="0"/>
              <a:t>Frames</a:t>
            </a:r>
            <a:r>
              <a:rPr spc="-45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dirty="0"/>
              <a:t>be</a:t>
            </a:r>
            <a:r>
              <a:rPr spc="-15" dirty="0"/>
              <a:t> </a:t>
            </a:r>
            <a:r>
              <a:rPr dirty="0"/>
              <a:t>tagged</a:t>
            </a:r>
            <a:r>
              <a:rPr spc="-30" dirty="0"/>
              <a:t> </a:t>
            </a:r>
            <a:r>
              <a:rPr dirty="0"/>
              <a:t>depending</a:t>
            </a:r>
            <a:r>
              <a:rPr spc="-30" dirty="0"/>
              <a:t> </a:t>
            </a:r>
            <a:r>
              <a:rPr dirty="0"/>
              <a:t>on the</a:t>
            </a:r>
            <a:r>
              <a:rPr spc="-25" dirty="0"/>
              <a:t> </a:t>
            </a:r>
            <a:r>
              <a:rPr dirty="0"/>
              <a:t>port</a:t>
            </a:r>
            <a:r>
              <a:rPr spc="-4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which</a:t>
            </a:r>
            <a:r>
              <a:rPr spc="-20" dirty="0"/>
              <a:t> </a:t>
            </a:r>
            <a:r>
              <a:rPr dirty="0"/>
              <a:t>they</a:t>
            </a:r>
            <a:r>
              <a:rPr spc="-10" dirty="0"/>
              <a:t> </a:t>
            </a:r>
            <a:r>
              <a:rPr spc="-25" dirty="0"/>
              <a:t>are </a:t>
            </a:r>
            <a:r>
              <a:rPr spc="-10" dirty="0"/>
              <a:t>received.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60" y="4191012"/>
            <a:ext cx="6729049" cy="24382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3810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56705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362" y="1219961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7924800" h="914400">
                <a:moveTo>
                  <a:pt x="0" y="914400"/>
                </a:moveTo>
                <a:lnTo>
                  <a:pt x="0" y="0"/>
                </a:lnTo>
                <a:lnTo>
                  <a:pt x="7924800" y="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98472" y="3733800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>
                <a:moveTo>
                  <a:pt x="0" y="0"/>
                </a:moveTo>
                <a:lnTo>
                  <a:pt x="6512052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07941" y="6448755"/>
            <a:ext cx="930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Times New Roman"/>
                <a:cs typeface="Times New Roman"/>
              </a:rPr>
              <a:t>Communication </a:t>
            </a:r>
            <a:r>
              <a:rPr lang="en-US" sz="1200" dirty="0" err="1">
                <a:latin typeface="Times New Roman"/>
                <a:cs typeface="Times New Roman"/>
              </a:rPr>
              <a:t>Networks</a:t>
            </a:r>
            <a:r>
              <a:rPr sz="1200" spc="-10" dirty="0" err="1">
                <a:latin typeface="Times New Roman"/>
                <a:cs typeface="Times New Roman"/>
              </a:rPr>
              <a:t>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11031" y="6448755"/>
            <a:ext cx="97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3444" y="1697482"/>
            <a:ext cx="700595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200150" algn="l"/>
              </a:tabLst>
            </a:pPr>
            <a:r>
              <a:rPr sz="4400" spc="-20" dirty="0"/>
              <a:t>Data</a:t>
            </a:r>
            <a:r>
              <a:rPr sz="4400" dirty="0"/>
              <a:t>	</a:t>
            </a:r>
            <a:r>
              <a:rPr sz="4400" spc="-55" dirty="0"/>
              <a:t>Communication</a:t>
            </a:r>
            <a:r>
              <a:rPr sz="4400" spc="-170" dirty="0"/>
              <a:t> </a:t>
            </a:r>
            <a:r>
              <a:rPr sz="4400" spc="-20" dirty="0"/>
              <a:t>Networks </a:t>
            </a:r>
            <a:r>
              <a:rPr sz="4400" dirty="0"/>
              <a:t>Network</a:t>
            </a:r>
            <a:r>
              <a:rPr sz="4400" spc="-170" dirty="0"/>
              <a:t> </a:t>
            </a:r>
            <a:r>
              <a:rPr sz="4400" spc="-10" dirty="0"/>
              <a:t>Layer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2078355" y="3733800"/>
            <a:ext cx="4987290" cy="24179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en-US" sz="2000" spc="-5" dirty="0" err="1">
                <a:latin typeface="Arial MT"/>
                <a:cs typeface="Arial MT"/>
              </a:rPr>
              <a:t>DR.</a:t>
            </a:r>
            <a:r>
              <a:rPr lang="en-US" sz="2000" spc="-20" dirty="0" err="1">
                <a:latin typeface="Arial MT"/>
                <a:cs typeface="Arial MT"/>
              </a:rPr>
              <a:t>Eslami</a:t>
            </a:r>
            <a:endParaRPr lang="en-US" sz="2000" spc="-20" dirty="0">
              <a:latin typeface="Arial MT"/>
              <a:cs typeface="Arial MT"/>
            </a:endParaRP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000" dirty="0">
                <a:latin typeface="Arial MT"/>
                <a:cs typeface="Arial MT"/>
              </a:rPr>
              <a:t>Department of</a:t>
            </a:r>
            <a:r>
              <a:rPr lang="en-US" sz="2000" spc="5" dirty="0">
                <a:latin typeface="Arial MT"/>
                <a:cs typeface="Arial MT"/>
              </a:rPr>
              <a:t> Electrical </a:t>
            </a:r>
            <a:r>
              <a:rPr lang="en-US" sz="2000" dirty="0">
                <a:latin typeface="Arial MT"/>
                <a:cs typeface="Arial MT"/>
              </a:rPr>
              <a:t>Engineering</a:t>
            </a:r>
            <a:endParaRPr lang="en-US" sz="2000" spc="-760" dirty="0">
              <a:latin typeface="Arial MT"/>
              <a:cs typeface="Arial MT"/>
            </a:endParaRP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0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Islamic Azad </a:t>
            </a:r>
            <a:r>
              <a:rPr lang="en-US" sz="2000" b="0" i="0" u="sng" dirty="0" err="1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University،Science</a:t>
            </a:r>
            <a:r>
              <a:rPr lang="en-US" sz="20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 And Research Branch</a:t>
            </a: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5338861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2756" y="2316964"/>
            <a:ext cx="4491972" cy="28394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0066" y="4188488"/>
            <a:ext cx="95123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29895" algn="l"/>
                <a:tab pos="743585" algn="l"/>
              </a:tabLst>
            </a:pPr>
            <a:r>
              <a:rPr sz="1500" baseline="2777" dirty="0">
                <a:latin typeface="Times New Roman"/>
                <a:cs typeface="Times New Roman"/>
              </a:rPr>
              <a:t>1</a:t>
            </a:r>
            <a:r>
              <a:rPr sz="1500" spc="480" baseline="2777" dirty="0">
                <a:latin typeface="Times New Roman"/>
                <a:cs typeface="Times New Roman"/>
              </a:rPr>
              <a:t> </a:t>
            </a:r>
            <a:r>
              <a:rPr sz="1500" spc="-75" baseline="2777" dirty="0">
                <a:latin typeface="Times New Roman"/>
                <a:cs typeface="Times New Roman"/>
              </a:rPr>
              <a:t>2</a:t>
            </a:r>
            <a:r>
              <a:rPr sz="1500" baseline="2777" dirty="0">
                <a:latin typeface="Times New Roman"/>
                <a:cs typeface="Times New Roman"/>
              </a:rPr>
              <a:t>	</a:t>
            </a:r>
            <a:r>
              <a:rPr sz="1500" spc="-75" baseline="2777" dirty="0">
                <a:latin typeface="Times New Roman"/>
                <a:cs typeface="Times New Roman"/>
              </a:rPr>
              <a:t>3</a:t>
            </a:r>
            <a:r>
              <a:rPr sz="1500" baseline="2777" dirty="0">
                <a:latin typeface="Times New Roman"/>
                <a:cs typeface="Times New Roman"/>
              </a:rPr>
              <a:t>	2</a:t>
            </a:r>
            <a:r>
              <a:rPr sz="1500" spc="382" baseline="2777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9844" y="4178904"/>
            <a:ext cx="21971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aseline="2777" dirty="0">
                <a:latin typeface="Times New Roman"/>
                <a:cs typeface="Times New Roman"/>
              </a:rPr>
              <a:t>2</a:t>
            </a:r>
            <a:r>
              <a:rPr sz="1500" spc="382" baseline="2777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8301" y="4171742"/>
            <a:ext cx="50736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29895" algn="l"/>
              </a:tabLst>
            </a:pPr>
            <a:r>
              <a:rPr sz="1000" dirty="0">
                <a:latin typeface="Times New Roman"/>
                <a:cs typeface="Times New Roman"/>
              </a:rPr>
              <a:t>1</a:t>
            </a:r>
            <a:r>
              <a:rPr sz="1000" spc="320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2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1042" y="4457130"/>
            <a:ext cx="96520" cy="326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175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18415">
              <a:lnSpc>
                <a:spcPts val="1175"/>
              </a:lnSpc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4867" y="4304496"/>
            <a:ext cx="46291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latin typeface="Times New Roman"/>
                <a:cs typeface="Times New Roman"/>
              </a:rPr>
              <a:t>Medium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5922" y="4649740"/>
            <a:ext cx="11874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2329" y="4647958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B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23845" y="3040203"/>
            <a:ext cx="21971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aseline="2777" dirty="0">
                <a:latin typeface="Times New Roman"/>
                <a:cs typeface="Times New Roman"/>
              </a:rPr>
              <a:t>2</a:t>
            </a:r>
            <a:r>
              <a:rPr sz="1500" spc="382" baseline="2777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92231" y="3033256"/>
            <a:ext cx="50736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29895" algn="l"/>
              </a:tabLst>
            </a:pPr>
            <a:r>
              <a:rPr sz="1000" dirty="0">
                <a:latin typeface="Times New Roman"/>
                <a:cs typeface="Times New Roman"/>
              </a:rPr>
              <a:t>1</a:t>
            </a:r>
            <a:r>
              <a:rPr sz="1000" spc="320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2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0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2244" y="2468680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C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8899" y="4184070"/>
            <a:ext cx="51054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aseline="5555" dirty="0">
                <a:latin typeface="Times New Roman"/>
                <a:cs typeface="Times New Roman"/>
              </a:rPr>
              <a:t>4</a:t>
            </a:r>
            <a:r>
              <a:rPr sz="1500" spc="494" baseline="5555" dirty="0">
                <a:latin typeface="Times New Roman"/>
                <a:cs typeface="Times New Roman"/>
              </a:rPr>
              <a:t> </a:t>
            </a:r>
            <a:r>
              <a:rPr sz="1500" baseline="2777" dirty="0">
                <a:latin typeface="Times New Roman"/>
                <a:cs typeface="Times New Roman"/>
              </a:rPr>
              <a:t>3</a:t>
            </a:r>
            <a:r>
              <a:rPr sz="1500" spc="682" baseline="2777" dirty="0">
                <a:latin typeface="Times New Roman"/>
                <a:cs typeface="Times New Roman"/>
              </a:rPr>
              <a:t> </a:t>
            </a:r>
            <a:r>
              <a:rPr sz="1500" baseline="2777" dirty="0">
                <a:latin typeface="Times New Roman"/>
                <a:cs typeface="Times New Roman"/>
              </a:rPr>
              <a:t>2</a:t>
            </a:r>
            <a:r>
              <a:rPr sz="1500" spc="397" baseline="2777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5934" y="4187633"/>
            <a:ext cx="51625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aseline="2777" dirty="0">
                <a:latin typeface="Times New Roman"/>
                <a:cs typeface="Times New Roman"/>
              </a:rPr>
              <a:t>1</a:t>
            </a:r>
            <a:r>
              <a:rPr sz="1500" spc="472" baseline="2777" dirty="0">
                <a:latin typeface="Times New Roman"/>
                <a:cs typeface="Times New Roman"/>
              </a:rPr>
              <a:t> </a:t>
            </a:r>
            <a:r>
              <a:rPr sz="1500" baseline="2777" dirty="0">
                <a:latin typeface="Times New Roman"/>
                <a:cs typeface="Times New Roman"/>
              </a:rPr>
              <a:t>2</a:t>
            </a:r>
            <a:r>
              <a:rPr sz="1500" spc="502" baseline="277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3</a:t>
            </a:r>
            <a:r>
              <a:rPr sz="1000" spc="445" dirty="0">
                <a:latin typeface="Times New Roman"/>
                <a:cs typeface="Times New Roman"/>
              </a:rPr>
              <a:t> </a:t>
            </a:r>
            <a:r>
              <a:rPr sz="1500" spc="-75" baseline="5555" dirty="0">
                <a:latin typeface="Times New Roman"/>
                <a:cs typeface="Times New Roman"/>
              </a:rPr>
              <a:t>4</a:t>
            </a:r>
            <a:endParaRPr sz="1500" baseline="555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63588" y="3711274"/>
            <a:ext cx="617220" cy="335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Times New Roman"/>
                <a:cs typeface="Times New Roman"/>
              </a:rPr>
              <a:t>End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system</a:t>
            </a:r>
            <a:endParaRPr sz="10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25"/>
              </a:spcBef>
            </a:pPr>
            <a:r>
              <a:rPr sz="1000" spc="-50" dirty="0">
                <a:latin typeface="Symbol"/>
                <a:cs typeface="Symbol"/>
              </a:rPr>
              <a:t>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82262" y="3671156"/>
            <a:ext cx="617220" cy="335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Times New Roman"/>
                <a:cs typeface="Times New Roman"/>
              </a:rPr>
              <a:t>End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system</a:t>
            </a:r>
            <a:endParaRPr sz="10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20"/>
              </a:spcBef>
            </a:pPr>
            <a:r>
              <a:rPr sz="1000" spc="-50" dirty="0">
                <a:latin typeface="Symbol"/>
                <a:cs typeface="Symbol"/>
              </a:rPr>
              <a:t>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02782" y="4853181"/>
            <a:ext cx="47498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latin typeface="Times New Roman"/>
                <a:cs typeface="Times New Roman"/>
              </a:rPr>
              <a:t>Network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63986" y="5243348"/>
            <a:ext cx="123189" cy="128270"/>
          </a:xfrm>
          <a:custGeom>
            <a:avLst/>
            <a:gdLst/>
            <a:ahLst/>
            <a:cxnLst/>
            <a:rect l="l" t="t" r="r" b="b"/>
            <a:pathLst>
              <a:path w="123189" h="128270">
                <a:moveTo>
                  <a:pt x="0" y="128264"/>
                </a:moveTo>
                <a:lnTo>
                  <a:pt x="122993" y="128264"/>
                </a:lnTo>
                <a:lnTo>
                  <a:pt x="122993" y="0"/>
                </a:lnTo>
                <a:lnTo>
                  <a:pt x="0" y="0"/>
                </a:lnTo>
                <a:lnTo>
                  <a:pt x="0" y="128264"/>
                </a:lnTo>
                <a:close/>
              </a:path>
            </a:pathLst>
          </a:custGeom>
          <a:ln w="5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74458" y="5218000"/>
            <a:ext cx="9017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1900" y="5569353"/>
            <a:ext cx="182245" cy="149860"/>
          </a:xfrm>
          <a:custGeom>
            <a:avLst/>
            <a:gdLst/>
            <a:ahLst/>
            <a:cxnLst/>
            <a:rect l="l" t="t" r="r" b="b"/>
            <a:pathLst>
              <a:path w="182245" h="149860">
                <a:moveTo>
                  <a:pt x="0" y="149641"/>
                </a:moveTo>
                <a:lnTo>
                  <a:pt x="181816" y="149641"/>
                </a:lnTo>
                <a:lnTo>
                  <a:pt x="181816" y="0"/>
                </a:lnTo>
                <a:lnTo>
                  <a:pt x="0" y="0"/>
                </a:lnTo>
                <a:lnTo>
                  <a:pt x="0" y="149641"/>
                </a:lnTo>
                <a:close/>
              </a:path>
            </a:pathLst>
          </a:custGeom>
          <a:ln w="5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674458" y="5546320"/>
            <a:ext cx="9017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09215" y="5248284"/>
            <a:ext cx="9518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latin typeface="Times New Roman"/>
                <a:cs typeface="Times New Roman"/>
              </a:rPr>
              <a:t>Physical</a:t>
            </a:r>
            <a:r>
              <a:rPr sz="850" spc="75" dirty="0">
                <a:latin typeface="Times New Roman"/>
                <a:cs typeface="Times New Roman"/>
              </a:rPr>
              <a:t> </a:t>
            </a:r>
            <a:r>
              <a:rPr sz="850" dirty="0">
                <a:latin typeface="Times New Roman"/>
                <a:cs typeface="Times New Roman"/>
              </a:rPr>
              <a:t>layer</a:t>
            </a:r>
            <a:r>
              <a:rPr sz="850" spc="125" dirty="0">
                <a:latin typeface="Times New Roman"/>
                <a:cs typeface="Times New Roman"/>
              </a:rPr>
              <a:t> </a:t>
            </a:r>
            <a:r>
              <a:rPr sz="850" spc="-10" dirty="0">
                <a:latin typeface="Times New Roman"/>
                <a:cs typeface="Times New Roman"/>
              </a:rPr>
              <a:t>entity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8717" y="5540085"/>
            <a:ext cx="98361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latin typeface="Times New Roman"/>
                <a:cs typeface="Times New Roman"/>
              </a:rPr>
              <a:t>Data</a:t>
            </a:r>
            <a:r>
              <a:rPr sz="850" spc="75" dirty="0">
                <a:latin typeface="Times New Roman"/>
                <a:cs typeface="Times New Roman"/>
              </a:rPr>
              <a:t> </a:t>
            </a:r>
            <a:r>
              <a:rPr sz="850" dirty="0">
                <a:latin typeface="Times New Roman"/>
                <a:cs typeface="Times New Roman"/>
              </a:rPr>
              <a:t>link</a:t>
            </a:r>
            <a:r>
              <a:rPr sz="850" spc="20" dirty="0">
                <a:latin typeface="Times New Roman"/>
                <a:cs typeface="Times New Roman"/>
              </a:rPr>
              <a:t> </a:t>
            </a:r>
            <a:r>
              <a:rPr sz="850" dirty="0">
                <a:latin typeface="Times New Roman"/>
                <a:cs typeface="Times New Roman"/>
              </a:rPr>
              <a:t>layer</a:t>
            </a:r>
            <a:r>
              <a:rPr sz="850" spc="95" dirty="0">
                <a:latin typeface="Times New Roman"/>
                <a:cs typeface="Times New Roman"/>
              </a:rPr>
              <a:t> </a:t>
            </a:r>
            <a:r>
              <a:rPr sz="850" spc="-10" dirty="0">
                <a:latin typeface="Times New Roman"/>
                <a:cs typeface="Times New Roman"/>
              </a:rPr>
              <a:t>entity</a:t>
            </a:r>
            <a:endParaRPr sz="850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1919" y="5358248"/>
            <a:ext cx="229947" cy="21912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212232" y="5385634"/>
            <a:ext cx="12268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  <a:tabLst>
                <a:tab pos="276225" algn="l"/>
              </a:tabLst>
            </a:pPr>
            <a:r>
              <a:rPr sz="1000" spc="-50" dirty="0">
                <a:latin typeface="Times New Roman"/>
                <a:cs typeface="Times New Roman"/>
              </a:rPr>
              <a:t>3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850" dirty="0">
                <a:latin typeface="Times New Roman"/>
                <a:cs typeface="Times New Roman"/>
              </a:rPr>
              <a:t>Network</a:t>
            </a:r>
            <a:r>
              <a:rPr sz="850" spc="80" dirty="0">
                <a:latin typeface="Times New Roman"/>
                <a:cs typeface="Times New Roman"/>
              </a:rPr>
              <a:t> </a:t>
            </a:r>
            <a:r>
              <a:rPr sz="850" dirty="0">
                <a:latin typeface="Times New Roman"/>
                <a:cs typeface="Times New Roman"/>
              </a:rPr>
              <a:t>layer</a:t>
            </a:r>
            <a:r>
              <a:rPr sz="850" spc="110" dirty="0">
                <a:latin typeface="Times New Roman"/>
                <a:cs typeface="Times New Roman"/>
              </a:rPr>
              <a:t> </a:t>
            </a:r>
            <a:r>
              <a:rPr sz="850" spc="-10" dirty="0">
                <a:latin typeface="Times New Roman"/>
                <a:cs typeface="Times New Roman"/>
              </a:rPr>
              <a:t>entity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74685" y="5179216"/>
            <a:ext cx="118110" cy="198120"/>
          </a:xfrm>
          <a:prstGeom prst="rect">
            <a:avLst/>
          </a:prstGeom>
          <a:ln w="5352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20"/>
              </a:spcBef>
            </a:pPr>
            <a:r>
              <a:rPr sz="1000" spc="-50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19665" y="5255410"/>
            <a:ext cx="96266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latin typeface="Times New Roman"/>
                <a:cs typeface="Times New Roman"/>
              </a:rPr>
              <a:t>Network</a:t>
            </a:r>
            <a:r>
              <a:rPr sz="850" spc="80" dirty="0">
                <a:latin typeface="Times New Roman"/>
                <a:cs typeface="Times New Roman"/>
              </a:rPr>
              <a:t> </a:t>
            </a:r>
            <a:r>
              <a:rPr sz="850" dirty="0">
                <a:latin typeface="Times New Roman"/>
                <a:cs typeface="Times New Roman"/>
              </a:rPr>
              <a:t>layer</a:t>
            </a:r>
            <a:r>
              <a:rPr sz="850" spc="110" dirty="0">
                <a:latin typeface="Times New Roman"/>
                <a:cs typeface="Times New Roman"/>
              </a:rPr>
              <a:t> </a:t>
            </a:r>
            <a:r>
              <a:rPr sz="850" spc="-10" dirty="0">
                <a:latin typeface="Times New Roman"/>
                <a:cs typeface="Times New Roman"/>
              </a:rPr>
              <a:t>entity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99202" y="5547211"/>
            <a:ext cx="10058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latin typeface="Times New Roman"/>
                <a:cs typeface="Times New Roman"/>
              </a:rPr>
              <a:t>Transport</a:t>
            </a:r>
            <a:r>
              <a:rPr sz="850" spc="70" dirty="0">
                <a:latin typeface="Times New Roman"/>
                <a:cs typeface="Times New Roman"/>
              </a:rPr>
              <a:t> </a:t>
            </a:r>
            <a:r>
              <a:rPr sz="850" dirty="0">
                <a:latin typeface="Times New Roman"/>
                <a:cs typeface="Times New Roman"/>
              </a:rPr>
              <a:t>layer</a:t>
            </a:r>
            <a:r>
              <a:rPr sz="850" spc="114" dirty="0">
                <a:latin typeface="Times New Roman"/>
                <a:cs typeface="Times New Roman"/>
              </a:rPr>
              <a:t> </a:t>
            </a:r>
            <a:r>
              <a:rPr sz="850" spc="-10" dirty="0">
                <a:latin typeface="Times New Roman"/>
                <a:cs typeface="Times New Roman"/>
              </a:rPr>
              <a:t>entity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31905" y="5494532"/>
            <a:ext cx="187325" cy="288925"/>
          </a:xfrm>
          <a:prstGeom prst="rect">
            <a:avLst/>
          </a:prstGeom>
          <a:ln w="5351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575"/>
              </a:spcBef>
            </a:pPr>
            <a:r>
              <a:rPr sz="1000" spc="-50" dirty="0"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371919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30" dirty="0"/>
              <a:t> </a:t>
            </a:r>
            <a:r>
              <a:rPr dirty="0"/>
              <a:t>Network</a:t>
            </a:r>
            <a:r>
              <a:rPr spc="-120" dirty="0"/>
              <a:t> </a:t>
            </a:r>
            <a:r>
              <a:rPr spc="-125" dirty="0"/>
              <a:t>Layer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59740" y="1563329"/>
            <a:ext cx="4785995" cy="19862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 MT"/>
                <a:cs typeface="Arial MT"/>
              </a:rPr>
              <a:t>Role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layer: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b="1" i="1" dirty="0">
                <a:latin typeface="Arial"/>
                <a:cs typeface="Arial"/>
              </a:rPr>
              <a:t>routing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packets</a:t>
            </a:r>
            <a:endParaRPr sz="20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Deals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end-to-</a:t>
            </a:r>
            <a:r>
              <a:rPr sz="1800" dirty="0">
                <a:latin typeface="Arial MT"/>
                <a:cs typeface="Arial MT"/>
              </a:rPr>
              <a:t>end </a:t>
            </a:r>
            <a:r>
              <a:rPr sz="1800" spc="-10" dirty="0">
                <a:latin typeface="Arial MT"/>
                <a:cs typeface="Arial MT"/>
              </a:rPr>
              <a:t>communication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Aware of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topology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Choose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appropriate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route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Communicates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transport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link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layers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9740" y="3521205"/>
            <a:ext cx="3895090" cy="23698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 MT"/>
                <a:cs typeface="Arial MT"/>
              </a:rPr>
              <a:t>Network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topics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Design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issues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algorithms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Congestion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control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Quality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Service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Internetworking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Internet: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IP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11117" y="6453022"/>
            <a:ext cx="19215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5" dirty="0">
                <a:latin typeface="Times New Roman"/>
                <a:cs typeface="Times New Roman"/>
              </a:rPr>
              <a:t> Communication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Networks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11031" y="6448755"/>
            <a:ext cx="97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2035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Open</a:t>
            </a:r>
            <a:r>
              <a:rPr spc="-25" dirty="0"/>
              <a:t> </a:t>
            </a:r>
            <a:r>
              <a:rPr spc="-145" dirty="0"/>
              <a:t>System</a:t>
            </a:r>
            <a:r>
              <a:rPr spc="-45" dirty="0"/>
              <a:t> </a:t>
            </a:r>
            <a:r>
              <a:rPr spc="-10" dirty="0"/>
              <a:t>Interconnect</a:t>
            </a:r>
            <a:r>
              <a:rPr spc="-25" dirty="0"/>
              <a:t> </a:t>
            </a:r>
            <a:r>
              <a:rPr spc="-70" dirty="0"/>
              <a:t>(OSI) </a:t>
            </a:r>
            <a:r>
              <a:rPr spc="-1035" dirty="0"/>
              <a:t> </a:t>
            </a:r>
            <a:r>
              <a:rPr spc="-90" dirty="0"/>
              <a:t>Reference</a:t>
            </a:r>
            <a:r>
              <a:rPr spc="-5" dirty="0"/>
              <a:t> </a:t>
            </a:r>
            <a:r>
              <a:rPr spc="-1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1934" y="1663749"/>
            <a:ext cx="4731685" cy="43560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5" name="object 5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34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1287" y="5828461"/>
            <a:ext cx="4576445" cy="306070"/>
          </a:xfrm>
          <a:custGeom>
            <a:avLst/>
            <a:gdLst/>
            <a:ahLst/>
            <a:cxnLst/>
            <a:rect l="l" t="t" r="r" b="b"/>
            <a:pathLst>
              <a:path w="4576445" h="306070">
                <a:moveTo>
                  <a:pt x="91821" y="91694"/>
                </a:moveTo>
                <a:lnTo>
                  <a:pt x="84175" y="76415"/>
                </a:lnTo>
                <a:lnTo>
                  <a:pt x="45910" y="0"/>
                </a:lnTo>
                <a:lnTo>
                  <a:pt x="0" y="91694"/>
                </a:lnTo>
                <a:lnTo>
                  <a:pt x="30607" y="91694"/>
                </a:lnTo>
                <a:lnTo>
                  <a:pt x="30607" y="298018"/>
                </a:lnTo>
                <a:lnTo>
                  <a:pt x="40817" y="298018"/>
                </a:lnTo>
                <a:lnTo>
                  <a:pt x="40817" y="91694"/>
                </a:lnTo>
                <a:lnTo>
                  <a:pt x="51015" y="91694"/>
                </a:lnTo>
                <a:lnTo>
                  <a:pt x="51015" y="298018"/>
                </a:lnTo>
                <a:lnTo>
                  <a:pt x="61214" y="298018"/>
                </a:lnTo>
                <a:lnTo>
                  <a:pt x="61214" y="91694"/>
                </a:lnTo>
                <a:lnTo>
                  <a:pt x="91821" y="91694"/>
                </a:lnTo>
                <a:close/>
              </a:path>
              <a:path w="4576445" h="306070">
                <a:moveTo>
                  <a:pt x="4575861" y="99339"/>
                </a:moveTo>
                <a:lnTo>
                  <a:pt x="4568215" y="84048"/>
                </a:lnTo>
                <a:lnTo>
                  <a:pt x="4529950" y="7632"/>
                </a:lnTo>
                <a:lnTo>
                  <a:pt x="4484040" y="99339"/>
                </a:lnTo>
                <a:lnTo>
                  <a:pt x="4514647" y="99339"/>
                </a:lnTo>
                <a:lnTo>
                  <a:pt x="4514647" y="305663"/>
                </a:lnTo>
                <a:lnTo>
                  <a:pt x="4524857" y="305663"/>
                </a:lnTo>
                <a:lnTo>
                  <a:pt x="4524857" y="99339"/>
                </a:lnTo>
                <a:lnTo>
                  <a:pt x="4535055" y="99339"/>
                </a:lnTo>
                <a:lnTo>
                  <a:pt x="4535055" y="305663"/>
                </a:lnTo>
                <a:lnTo>
                  <a:pt x="4545254" y="305663"/>
                </a:lnTo>
                <a:lnTo>
                  <a:pt x="4545254" y="99339"/>
                </a:lnTo>
                <a:lnTo>
                  <a:pt x="4575861" y="99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55543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229" dirty="0"/>
              <a:t> </a:t>
            </a:r>
            <a:r>
              <a:rPr spc="-135" dirty="0"/>
              <a:t>Layer</a:t>
            </a:r>
            <a:r>
              <a:rPr spc="-105" dirty="0"/>
              <a:t> </a:t>
            </a:r>
            <a:r>
              <a:rPr spc="-40" dirty="0"/>
              <a:t>Design</a:t>
            </a:r>
            <a:r>
              <a:rPr spc="-160" dirty="0"/>
              <a:t> </a:t>
            </a:r>
            <a:r>
              <a:rPr spc="-10" dirty="0"/>
              <a:t>Issues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63329"/>
            <a:ext cx="7260590" cy="138239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Services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transport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layer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Independent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chosen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subnet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technology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Shield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transport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topology,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type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number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subnets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Uniform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numbering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plan,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across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11031" y="6448755"/>
            <a:ext cx="97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82921" y="4407149"/>
          <a:ext cx="704215" cy="1428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4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709">
                <a:tc>
                  <a:txBody>
                    <a:bodyPr/>
                    <a:lstStyle/>
                    <a:p>
                      <a:pPr marL="165735" marR="90170" indent="-1225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Network 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203200" marR="30480" indent="-1384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sz="12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20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709">
                <a:tc>
                  <a:txBody>
                    <a:bodyPr/>
                    <a:lstStyle/>
                    <a:p>
                      <a:pPr marL="191770" marR="69850" indent="-11493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Physical 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78439" y="4391866"/>
          <a:ext cx="696595" cy="1436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13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Network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709">
                <a:tc>
                  <a:txBody>
                    <a:bodyPr/>
                    <a:lstStyle/>
                    <a:p>
                      <a:pPr marL="193040" marR="33020" indent="-1377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sz="12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20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198120" marR="55244" indent="-1149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Physical 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95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314443" y="4878878"/>
            <a:ext cx="87376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50" dirty="0">
                <a:latin typeface="Times New Roman"/>
                <a:cs typeface="Times New Roman"/>
              </a:rPr>
              <a:t>End</a:t>
            </a:r>
            <a:r>
              <a:rPr sz="1450" spc="-60" dirty="0">
                <a:latin typeface="Times New Roman"/>
                <a:cs typeface="Times New Roman"/>
              </a:rPr>
              <a:t> </a:t>
            </a:r>
            <a:r>
              <a:rPr sz="1450" spc="-10" dirty="0">
                <a:latin typeface="Times New Roman"/>
                <a:cs typeface="Times New Roman"/>
              </a:rPr>
              <a:t>system</a:t>
            </a:r>
            <a:endParaRPr sz="145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10"/>
              </a:spcBef>
            </a:pPr>
            <a:r>
              <a:rPr sz="1450" spc="-50" dirty="0">
                <a:latin typeface="Symbol"/>
                <a:cs typeface="Symbol"/>
              </a:rPr>
              <a:t>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9061" y="3295319"/>
            <a:ext cx="61594" cy="221615"/>
          </a:xfrm>
          <a:custGeom>
            <a:avLst/>
            <a:gdLst/>
            <a:ahLst/>
            <a:cxnLst/>
            <a:rect l="l" t="t" r="r" b="b"/>
            <a:pathLst>
              <a:path w="61595" h="221614">
                <a:moveTo>
                  <a:pt x="61277" y="61125"/>
                </a:moveTo>
                <a:lnTo>
                  <a:pt x="56172" y="50939"/>
                </a:lnTo>
                <a:lnTo>
                  <a:pt x="34467" y="7658"/>
                </a:lnTo>
                <a:lnTo>
                  <a:pt x="34467" y="0"/>
                </a:lnTo>
                <a:lnTo>
                  <a:pt x="30632" y="0"/>
                </a:lnTo>
                <a:lnTo>
                  <a:pt x="26809" y="0"/>
                </a:lnTo>
                <a:lnTo>
                  <a:pt x="26809" y="7632"/>
                </a:lnTo>
                <a:lnTo>
                  <a:pt x="0" y="61125"/>
                </a:lnTo>
                <a:lnTo>
                  <a:pt x="26809" y="61125"/>
                </a:lnTo>
                <a:lnTo>
                  <a:pt x="26809" y="152730"/>
                </a:lnTo>
                <a:lnTo>
                  <a:pt x="0" y="152730"/>
                </a:lnTo>
                <a:lnTo>
                  <a:pt x="26809" y="206324"/>
                </a:lnTo>
                <a:lnTo>
                  <a:pt x="26809" y="221602"/>
                </a:lnTo>
                <a:lnTo>
                  <a:pt x="34467" y="221602"/>
                </a:lnTo>
                <a:lnTo>
                  <a:pt x="34467" y="206298"/>
                </a:lnTo>
                <a:lnTo>
                  <a:pt x="56172" y="162915"/>
                </a:lnTo>
                <a:lnTo>
                  <a:pt x="61277" y="152730"/>
                </a:lnTo>
                <a:lnTo>
                  <a:pt x="34467" y="152730"/>
                </a:lnTo>
                <a:lnTo>
                  <a:pt x="34467" y="61125"/>
                </a:lnTo>
                <a:lnTo>
                  <a:pt x="61277" y="61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83890" y="3287668"/>
            <a:ext cx="61594" cy="213995"/>
          </a:xfrm>
          <a:custGeom>
            <a:avLst/>
            <a:gdLst/>
            <a:ahLst/>
            <a:cxnLst/>
            <a:rect l="l" t="t" r="r" b="b"/>
            <a:pathLst>
              <a:path w="61595" h="213995">
                <a:moveTo>
                  <a:pt x="26832" y="152729"/>
                </a:moveTo>
                <a:lnTo>
                  <a:pt x="0" y="152729"/>
                </a:lnTo>
                <a:lnTo>
                  <a:pt x="30607" y="213963"/>
                </a:lnTo>
                <a:lnTo>
                  <a:pt x="56207" y="162917"/>
                </a:lnTo>
                <a:lnTo>
                  <a:pt x="26832" y="162917"/>
                </a:lnTo>
                <a:lnTo>
                  <a:pt x="26832" y="152729"/>
                </a:lnTo>
                <a:close/>
              </a:path>
              <a:path w="61595" h="213995">
                <a:moveTo>
                  <a:pt x="34484" y="0"/>
                </a:moveTo>
                <a:lnTo>
                  <a:pt x="26832" y="0"/>
                </a:lnTo>
                <a:lnTo>
                  <a:pt x="26832" y="162917"/>
                </a:lnTo>
                <a:lnTo>
                  <a:pt x="34484" y="162917"/>
                </a:lnTo>
                <a:lnTo>
                  <a:pt x="34484" y="0"/>
                </a:lnTo>
                <a:close/>
              </a:path>
              <a:path w="61595" h="213995">
                <a:moveTo>
                  <a:pt x="61317" y="152729"/>
                </a:moveTo>
                <a:lnTo>
                  <a:pt x="34484" y="152729"/>
                </a:lnTo>
                <a:lnTo>
                  <a:pt x="34484" y="162917"/>
                </a:lnTo>
                <a:lnTo>
                  <a:pt x="56207" y="162917"/>
                </a:lnTo>
                <a:lnTo>
                  <a:pt x="61317" y="1527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31376" y="3295309"/>
            <a:ext cx="61594" cy="213995"/>
          </a:xfrm>
          <a:custGeom>
            <a:avLst/>
            <a:gdLst/>
            <a:ahLst/>
            <a:cxnLst/>
            <a:rect l="l" t="t" r="r" b="b"/>
            <a:pathLst>
              <a:path w="61595" h="213995">
                <a:moveTo>
                  <a:pt x="34484" y="50943"/>
                </a:moveTo>
                <a:lnTo>
                  <a:pt x="26832" y="50943"/>
                </a:lnTo>
                <a:lnTo>
                  <a:pt x="26832" y="213963"/>
                </a:lnTo>
                <a:lnTo>
                  <a:pt x="34484" y="213963"/>
                </a:lnTo>
                <a:lnTo>
                  <a:pt x="34484" y="50943"/>
                </a:lnTo>
                <a:close/>
              </a:path>
              <a:path w="61595" h="213995">
                <a:moveTo>
                  <a:pt x="30607" y="0"/>
                </a:moveTo>
                <a:lnTo>
                  <a:pt x="0" y="61132"/>
                </a:lnTo>
                <a:lnTo>
                  <a:pt x="26832" y="61132"/>
                </a:lnTo>
                <a:lnTo>
                  <a:pt x="26832" y="50943"/>
                </a:lnTo>
                <a:lnTo>
                  <a:pt x="56199" y="50943"/>
                </a:lnTo>
                <a:lnTo>
                  <a:pt x="30607" y="0"/>
                </a:lnTo>
                <a:close/>
              </a:path>
              <a:path w="61595" h="213995">
                <a:moveTo>
                  <a:pt x="56199" y="50943"/>
                </a:moveTo>
                <a:lnTo>
                  <a:pt x="34484" y="50943"/>
                </a:lnTo>
                <a:lnTo>
                  <a:pt x="34484" y="61132"/>
                </a:lnTo>
                <a:lnTo>
                  <a:pt x="61317" y="61132"/>
                </a:lnTo>
                <a:lnTo>
                  <a:pt x="56199" y="50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51519" y="5836094"/>
            <a:ext cx="92075" cy="290830"/>
          </a:xfrm>
          <a:custGeom>
            <a:avLst/>
            <a:gdLst/>
            <a:ahLst/>
            <a:cxnLst/>
            <a:rect l="l" t="t" r="r" b="b"/>
            <a:pathLst>
              <a:path w="92075" h="290829">
                <a:moveTo>
                  <a:pt x="40810" y="76415"/>
                </a:moveTo>
                <a:lnTo>
                  <a:pt x="30607" y="76415"/>
                </a:lnTo>
                <a:lnTo>
                  <a:pt x="30607" y="290377"/>
                </a:lnTo>
                <a:lnTo>
                  <a:pt x="40810" y="290377"/>
                </a:lnTo>
                <a:lnTo>
                  <a:pt x="40810" y="76415"/>
                </a:lnTo>
                <a:close/>
              </a:path>
              <a:path w="92075" h="290829">
                <a:moveTo>
                  <a:pt x="61215" y="76415"/>
                </a:moveTo>
                <a:lnTo>
                  <a:pt x="51012" y="76415"/>
                </a:lnTo>
                <a:lnTo>
                  <a:pt x="51012" y="290377"/>
                </a:lnTo>
                <a:lnTo>
                  <a:pt x="61215" y="290377"/>
                </a:lnTo>
                <a:lnTo>
                  <a:pt x="61215" y="76415"/>
                </a:lnTo>
                <a:close/>
              </a:path>
              <a:path w="92075" h="290829">
                <a:moveTo>
                  <a:pt x="45911" y="0"/>
                </a:moveTo>
                <a:lnTo>
                  <a:pt x="0" y="91698"/>
                </a:lnTo>
                <a:lnTo>
                  <a:pt x="30607" y="91698"/>
                </a:lnTo>
                <a:lnTo>
                  <a:pt x="30607" y="76415"/>
                </a:lnTo>
                <a:lnTo>
                  <a:pt x="84171" y="76415"/>
                </a:lnTo>
                <a:lnTo>
                  <a:pt x="45911" y="0"/>
                </a:lnTo>
                <a:close/>
              </a:path>
              <a:path w="92075" h="290829">
                <a:moveTo>
                  <a:pt x="51012" y="76415"/>
                </a:moveTo>
                <a:lnTo>
                  <a:pt x="40810" y="76415"/>
                </a:lnTo>
                <a:lnTo>
                  <a:pt x="40810" y="91698"/>
                </a:lnTo>
                <a:lnTo>
                  <a:pt x="51012" y="91698"/>
                </a:lnTo>
                <a:lnTo>
                  <a:pt x="51012" y="76415"/>
                </a:lnTo>
                <a:close/>
              </a:path>
              <a:path w="92075" h="290829">
                <a:moveTo>
                  <a:pt x="84171" y="76415"/>
                </a:moveTo>
                <a:lnTo>
                  <a:pt x="61215" y="76415"/>
                </a:lnTo>
                <a:lnTo>
                  <a:pt x="61215" y="91698"/>
                </a:lnTo>
                <a:lnTo>
                  <a:pt x="91823" y="91698"/>
                </a:lnTo>
                <a:lnTo>
                  <a:pt x="84171" y="7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725313" y="4414791"/>
          <a:ext cx="700405" cy="1428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709">
                <a:tc>
                  <a:txBody>
                    <a:bodyPr/>
                    <a:lstStyle/>
                    <a:p>
                      <a:pPr marL="168910" marR="81915" indent="-12318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Network 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sz="125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20" dirty="0">
                          <a:latin typeface="Times New Roman"/>
                          <a:cs typeface="Times New Roman"/>
                        </a:rPr>
                        <a:t>link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1968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709">
                <a:tc>
                  <a:txBody>
                    <a:bodyPr/>
                    <a:lstStyle/>
                    <a:p>
                      <a:pPr marL="194310" marR="63500" indent="-11557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Physical 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282433" y="5820810"/>
            <a:ext cx="92075" cy="298450"/>
          </a:xfrm>
          <a:custGeom>
            <a:avLst/>
            <a:gdLst/>
            <a:ahLst/>
            <a:cxnLst/>
            <a:rect l="l" t="t" r="r" b="b"/>
            <a:pathLst>
              <a:path w="92075" h="298450">
                <a:moveTo>
                  <a:pt x="40810" y="76415"/>
                </a:moveTo>
                <a:lnTo>
                  <a:pt x="30607" y="76415"/>
                </a:lnTo>
                <a:lnTo>
                  <a:pt x="30607" y="298019"/>
                </a:lnTo>
                <a:lnTo>
                  <a:pt x="40810" y="298019"/>
                </a:lnTo>
                <a:lnTo>
                  <a:pt x="40810" y="76415"/>
                </a:lnTo>
                <a:close/>
              </a:path>
              <a:path w="92075" h="298450">
                <a:moveTo>
                  <a:pt x="61215" y="76415"/>
                </a:moveTo>
                <a:lnTo>
                  <a:pt x="51012" y="76415"/>
                </a:lnTo>
                <a:lnTo>
                  <a:pt x="51012" y="298019"/>
                </a:lnTo>
                <a:lnTo>
                  <a:pt x="61215" y="298019"/>
                </a:lnTo>
                <a:lnTo>
                  <a:pt x="61215" y="76415"/>
                </a:lnTo>
                <a:close/>
              </a:path>
              <a:path w="92075" h="298450">
                <a:moveTo>
                  <a:pt x="45911" y="0"/>
                </a:moveTo>
                <a:lnTo>
                  <a:pt x="0" y="91698"/>
                </a:lnTo>
                <a:lnTo>
                  <a:pt x="30607" y="91698"/>
                </a:lnTo>
                <a:lnTo>
                  <a:pt x="30607" y="76415"/>
                </a:lnTo>
                <a:lnTo>
                  <a:pt x="84171" y="76415"/>
                </a:lnTo>
                <a:lnTo>
                  <a:pt x="45911" y="0"/>
                </a:lnTo>
                <a:close/>
              </a:path>
              <a:path w="92075" h="298450">
                <a:moveTo>
                  <a:pt x="51012" y="76415"/>
                </a:moveTo>
                <a:lnTo>
                  <a:pt x="40810" y="76415"/>
                </a:lnTo>
                <a:lnTo>
                  <a:pt x="40810" y="91698"/>
                </a:lnTo>
                <a:lnTo>
                  <a:pt x="51012" y="91698"/>
                </a:lnTo>
                <a:lnTo>
                  <a:pt x="51012" y="76415"/>
                </a:lnTo>
                <a:close/>
              </a:path>
              <a:path w="92075" h="298450">
                <a:moveTo>
                  <a:pt x="84171" y="76415"/>
                </a:moveTo>
                <a:lnTo>
                  <a:pt x="61215" y="76415"/>
                </a:lnTo>
                <a:lnTo>
                  <a:pt x="61215" y="91698"/>
                </a:lnTo>
                <a:lnTo>
                  <a:pt x="91823" y="91698"/>
                </a:lnTo>
                <a:lnTo>
                  <a:pt x="84171" y="7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171531" y="4399508"/>
          <a:ext cx="700405" cy="1436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1330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Network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355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709">
                <a:tc>
                  <a:txBody>
                    <a:bodyPr/>
                    <a:lstStyle/>
                    <a:p>
                      <a:pPr marL="204470" marR="25400" indent="-1377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sz="12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20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Physical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50" spc="-10" dirty="0">
                          <a:latin typeface="Times New Roman"/>
                          <a:cs typeface="Times New Roman"/>
                        </a:rPr>
                        <a:t>layer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2634856" y="5836094"/>
            <a:ext cx="4499610" cy="313690"/>
          </a:xfrm>
          <a:custGeom>
            <a:avLst/>
            <a:gdLst/>
            <a:ahLst/>
            <a:cxnLst/>
            <a:rect l="l" t="t" r="r" b="b"/>
            <a:pathLst>
              <a:path w="4499609" h="313689">
                <a:moveTo>
                  <a:pt x="1270215" y="303123"/>
                </a:moveTo>
                <a:lnTo>
                  <a:pt x="0" y="303123"/>
                </a:lnTo>
                <a:lnTo>
                  <a:pt x="0" y="313309"/>
                </a:lnTo>
                <a:lnTo>
                  <a:pt x="1270215" y="313309"/>
                </a:lnTo>
                <a:lnTo>
                  <a:pt x="1270215" y="303123"/>
                </a:lnTo>
                <a:close/>
              </a:path>
              <a:path w="4499609" h="313689">
                <a:moveTo>
                  <a:pt x="1270215" y="282740"/>
                </a:moveTo>
                <a:lnTo>
                  <a:pt x="0" y="282740"/>
                </a:lnTo>
                <a:lnTo>
                  <a:pt x="0" y="292925"/>
                </a:lnTo>
                <a:lnTo>
                  <a:pt x="1270215" y="292925"/>
                </a:lnTo>
                <a:lnTo>
                  <a:pt x="1270215" y="282740"/>
                </a:lnTo>
                <a:close/>
              </a:path>
              <a:path w="4499609" h="313689">
                <a:moveTo>
                  <a:pt x="2701137" y="303123"/>
                </a:moveTo>
                <a:lnTo>
                  <a:pt x="1583956" y="303123"/>
                </a:lnTo>
                <a:lnTo>
                  <a:pt x="1583956" y="313309"/>
                </a:lnTo>
                <a:lnTo>
                  <a:pt x="2701137" y="313309"/>
                </a:lnTo>
                <a:lnTo>
                  <a:pt x="2701137" y="303123"/>
                </a:lnTo>
                <a:close/>
              </a:path>
              <a:path w="4499609" h="313689">
                <a:moveTo>
                  <a:pt x="2701137" y="282740"/>
                </a:moveTo>
                <a:lnTo>
                  <a:pt x="1599260" y="282740"/>
                </a:lnTo>
                <a:lnTo>
                  <a:pt x="1599260" y="91706"/>
                </a:lnTo>
                <a:lnTo>
                  <a:pt x="1629867" y="91706"/>
                </a:lnTo>
                <a:lnTo>
                  <a:pt x="1622209" y="76415"/>
                </a:lnTo>
                <a:lnTo>
                  <a:pt x="1583956" y="0"/>
                </a:lnTo>
                <a:lnTo>
                  <a:pt x="1538033" y="91706"/>
                </a:lnTo>
                <a:lnTo>
                  <a:pt x="1568653" y="91706"/>
                </a:lnTo>
                <a:lnTo>
                  <a:pt x="1568653" y="298030"/>
                </a:lnTo>
                <a:lnTo>
                  <a:pt x="1578851" y="298030"/>
                </a:lnTo>
                <a:lnTo>
                  <a:pt x="1578851" y="91706"/>
                </a:lnTo>
                <a:lnTo>
                  <a:pt x="1589049" y="91706"/>
                </a:lnTo>
                <a:lnTo>
                  <a:pt x="1589049" y="282740"/>
                </a:lnTo>
                <a:lnTo>
                  <a:pt x="1583956" y="282740"/>
                </a:lnTo>
                <a:lnTo>
                  <a:pt x="1583956" y="292925"/>
                </a:lnTo>
                <a:lnTo>
                  <a:pt x="1589049" y="292925"/>
                </a:lnTo>
                <a:lnTo>
                  <a:pt x="1589049" y="298030"/>
                </a:lnTo>
                <a:lnTo>
                  <a:pt x="1599260" y="298030"/>
                </a:lnTo>
                <a:lnTo>
                  <a:pt x="1599260" y="292925"/>
                </a:lnTo>
                <a:lnTo>
                  <a:pt x="2701137" y="292925"/>
                </a:lnTo>
                <a:lnTo>
                  <a:pt x="2701137" y="282740"/>
                </a:lnTo>
                <a:close/>
              </a:path>
              <a:path w="4499609" h="313689">
                <a:moveTo>
                  <a:pt x="4499343" y="282740"/>
                </a:moveTo>
                <a:lnTo>
                  <a:pt x="3045472" y="282740"/>
                </a:lnTo>
                <a:lnTo>
                  <a:pt x="3045472" y="99352"/>
                </a:lnTo>
                <a:lnTo>
                  <a:pt x="3076079" y="99352"/>
                </a:lnTo>
                <a:lnTo>
                  <a:pt x="3068434" y="84061"/>
                </a:lnTo>
                <a:lnTo>
                  <a:pt x="3030169" y="7645"/>
                </a:lnTo>
                <a:lnTo>
                  <a:pt x="2984258" y="99352"/>
                </a:lnTo>
                <a:lnTo>
                  <a:pt x="3014865" y="99352"/>
                </a:lnTo>
                <a:lnTo>
                  <a:pt x="3014865" y="305663"/>
                </a:lnTo>
                <a:lnTo>
                  <a:pt x="3025063" y="305663"/>
                </a:lnTo>
                <a:lnTo>
                  <a:pt x="3025063" y="99352"/>
                </a:lnTo>
                <a:lnTo>
                  <a:pt x="3035274" y="99352"/>
                </a:lnTo>
                <a:lnTo>
                  <a:pt x="3035274" y="305663"/>
                </a:lnTo>
                <a:lnTo>
                  <a:pt x="3037814" y="305663"/>
                </a:lnTo>
                <a:lnTo>
                  <a:pt x="3037814" y="313309"/>
                </a:lnTo>
                <a:lnTo>
                  <a:pt x="4499343" y="313309"/>
                </a:lnTo>
                <a:lnTo>
                  <a:pt x="4499343" y="303123"/>
                </a:lnTo>
                <a:lnTo>
                  <a:pt x="3045472" y="303123"/>
                </a:lnTo>
                <a:lnTo>
                  <a:pt x="3045472" y="292925"/>
                </a:lnTo>
                <a:lnTo>
                  <a:pt x="4499343" y="292925"/>
                </a:lnTo>
                <a:lnTo>
                  <a:pt x="4499343" y="282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86748" y="3516914"/>
            <a:ext cx="696595" cy="481965"/>
          </a:xfrm>
          <a:prstGeom prst="rect">
            <a:avLst/>
          </a:prstGeom>
          <a:ln w="7652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88595" marR="24765" indent="-153670">
              <a:lnSpc>
                <a:spcPct val="100000"/>
              </a:lnSpc>
              <a:spcBef>
                <a:spcPts val="175"/>
              </a:spcBef>
            </a:pPr>
            <a:r>
              <a:rPr sz="1250" spc="-10" dirty="0">
                <a:latin typeface="Times New Roman"/>
                <a:cs typeface="Times New Roman"/>
              </a:rPr>
              <a:t>Transport layer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8439" y="3501631"/>
            <a:ext cx="704215" cy="481965"/>
          </a:xfrm>
          <a:prstGeom prst="rect">
            <a:avLst/>
          </a:prstGeom>
          <a:ln w="7652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90500" marR="30480" indent="-153670">
              <a:lnSpc>
                <a:spcPct val="100000"/>
              </a:lnSpc>
              <a:spcBef>
                <a:spcPts val="375"/>
              </a:spcBef>
            </a:pPr>
            <a:r>
              <a:rPr sz="1250" spc="-10" dirty="0">
                <a:latin typeface="Times New Roman"/>
                <a:cs typeface="Times New Roman"/>
              </a:rPr>
              <a:t>Transport layer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1497" y="2900481"/>
            <a:ext cx="73977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0" dirty="0">
                <a:latin typeface="Times New Roman"/>
                <a:cs typeface="Times New Roman"/>
              </a:rPr>
              <a:t>Messages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54721" y="3005221"/>
            <a:ext cx="73977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0" dirty="0">
                <a:latin typeface="Times New Roman"/>
                <a:cs typeface="Times New Roman"/>
              </a:rPr>
              <a:t>Messages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90625" y="3700210"/>
            <a:ext cx="3772535" cy="61594"/>
          </a:xfrm>
          <a:custGeom>
            <a:avLst/>
            <a:gdLst/>
            <a:ahLst/>
            <a:cxnLst/>
            <a:rect l="l" t="t" r="r" b="b"/>
            <a:pathLst>
              <a:path w="3772534" h="61595">
                <a:moveTo>
                  <a:pt x="61317" y="0"/>
                </a:moveTo>
                <a:lnTo>
                  <a:pt x="0" y="30668"/>
                </a:lnTo>
                <a:lnTo>
                  <a:pt x="61317" y="61234"/>
                </a:lnTo>
                <a:lnTo>
                  <a:pt x="61317" y="34437"/>
                </a:lnTo>
                <a:lnTo>
                  <a:pt x="51114" y="34437"/>
                </a:lnTo>
                <a:lnTo>
                  <a:pt x="51114" y="26796"/>
                </a:lnTo>
                <a:lnTo>
                  <a:pt x="61317" y="26796"/>
                </a:lnTo>
                <a:lnTo>
                  <a:pt x="61317" y="0"/>
                </a:lnTo>
                <a:close/>
              </a:path>
              <a:path w="3772534" h="61595">
                <a:moveTo>
                  <a:pt x="58766" y="26796"/>
                </a:moveTo>
                <a:lnTo>
                  <a:pt x="51114" y="26796"/>
                </a:lnTo>
                <a:lnTo>
                  <a:pt x="51114" y="34437"/>
                </a:lnTo>
                <a:lnTo>
                  <a:pt x="58766" y="34437"/>
                </a:lnTo>
                <a:lnTo>
                  <a:pt x="58766" y="26796"/>
                </a:lnTo>
                <a:close/>
              </a:path>
              <a:path w="3772534" h="61595">
                <a:moveTo>
                  <a:pt x="61317" y="26796"/>
                </a:moveTo>
                <a:lnTo>
                  <a:pt x="58766" y="26796"/>
                </a:lnTo>
                <a:lnTo>
                  <a:pt x="58766" y="34437"/>
                </a:lnTo>
                <a:lnTo>
                  <a:pt x="61317" y="34437"/>
                </a:lnTo>
                <a:lnTo>
                  <a:pt x="61317" y="26796"/>
                </a:lnTo>
                <a:close/>
              </a:path>
              <a:path w="3772534" h="61595">
                <a:moveTo>
                  <a:pt x="74070" y="26796"/>
                </a:moveTo>
                <a:lnTo>
                  <a:pt x="66418" y="26796"/>
                </a:lnTo>
                <a:lnTo>
                  <a:pt x="66418" y="34437"/>
                </a:lnTo>
                <a:lnTo>
                  <a:pt x="74070" y="34437"/>
                </a:lnTo>
                <a:lnTo>
                  <a:pt x="74070" y="26796"/>
                </a:lnTo>
                <a:close/>
              </a:path>
              <a:path w="3772534" h="61595">
                <a:moveTo>
                  <a:pt x="89476" y="26796"/>
                </a:moveTo>
                <a:lnTo>
                  <a:pt x="81824" y="26796"/>
                </a:lnTo>
                <a:lnTo>
                  <a:pt x="81824" y="34437"/>
                </a:lnTo>
                <a:lnTo>
                  <a:pt x="89476" y="34437"/>
                </a:lnTo>
                <a:lnTo>
                  <a:pt x="89476" y="26796"/>
                </a:lnTo>
                <a:close/>
              </a:path>
              <a:path w="3772534" h="61595">
                <a:moveTo>
                  <a:pt x="104780" y="26796"/>
                </a:moveTo>
                <a:lnTo>
                  <a:pt x="97128" y="26796"/>
                </a:lnTo>
                <a:lnTo>
                  <a:pt x="97128" y="34437"/>
                </a:lnTo>
                <a:lnTo>
                  <a:pt x="104780" y="34437"/>
                </a:lnTo>
                <a:lnTo>
                  <a:pt x="104780" y="26796"/>
                </a:lnTo>
                <a:close/>
              </a:path>
              <a:path w="3772534" h="61595">
                <a:moveTo>
                  <a:pt x="120084" y="26796"/>
                </a:moveTo>
                <a:lnTo>
                  <a:pt x="112432" y="26796"/>
                </a:lnTo>
                <a:lnTo>
                  <a:pt x="112432" y="34437"/>
                </a:lnTo>
                <a:lnTo>
                  <a:pt x="120084" y="34437"/>
                </a:lnTo>
                <a:lnTo>
                  <a:pt x="120084" y="26796"/>
                </a:lnTo>
                <a:close/>
              </a:path>
              <a:path w="3772534" h="61595">
                <a:moveTo>
                  <a:pt x="135388" y="26796"/>
                </a:moveTo>
                <a:lnTo>
                  <a:pt x="127736" y="26796"/>
                </a:lnTo>
                <a:lnTo>
                  <a:pt x="127736" y="34437"/>
                </a:lnTo>
                <a:lnTo>
                  <a:pt x="135388" y="34437"/>
                </a:lnTo>
                <a:lnTo>
                  <a:pt x="135388" y="26796"/>
                </a:lnTo>
                <a:close/>
              </a:path>
              <a:path w="3772534" h="61595">
                <a:moveTo>
                  <a:pt x="150692" y="26796"/>
                </a:moveTo>
                <a:lnTo>
                  <a:pt x="143040" y="26796"/>
                </a:lnTo>
                <a:lnTo>
                  <a:pt x="143040" y="34437"/>
                </a:lnTo>
                <a:lnTo>
                  <a:pt x="150692" y="34437"/>
                </a:lnTo>
                <a:lnTo>
                  <a:pt x="150692" y="26796"/>
                </a:lnTo>
                <a:close/>
              </a:path>
              <a:path w="3772534" h="61595">
                <a:moveTo>
                  <a:pt x="165996" y="26796"/>
                </a:moveTo>
                <a:lnTo>
                  <a:pt x="158344" y="26796"/>
                </a:lnTo>
                <a:lnTo>
                  <a:pt x="158344" y="34437"/>
                </a:lnTo>
                <a:lnTo>
                  <a:pt x="165996" y="34437"/>
                </a:lnTo>
                <a:lnTo>
                  <a:pt x="165996" y="26796"/>
                </a:lnTo>
                <a:close/>
              </a:path>
              <a:path w="3772534" h="61595">
                <a:moveTo>
                  <a:pt x="181402" y="26796"/>
                </a:moveTo>
                <a:lnTo>
                  <a:pt x="173648" y="26796"/>
                </a:lnTo>
                <a:lnTo>
                  <a:pt x="173648" y="34437"/>
                </a:lnTo>
                <a:lnTo>
                  <a:pt x="181402" y="34437"/>
                </a:lnTo>
                <a:lnTo>
                  <a:pt x="181402" y="26796"/>
                </a:lnTo>
                <a:close/>
              </a:path>
              <a:path w="3772534" h="61595">
                <a:moveTo>
                  <a:pt x="196706" y="26796"/>
                </a:moveTo>
                <a:lnTo>
                  <a:pt x="189054" y="26796"/>
                </a:lnTo>
                <a:lnTo>
                  <a:pt x="189054" y="34437"/>
                </a:lnTo>
                <a:lnTo>
                  <a:pt x="196706" y="34437"/>
                </a:lnTo>
                <a:lnTo>
                  <a:pt x="196706" y="26796"/>
                </a:lnTo>
                <a:close/>
              </a:path>
              <a:path w="3772534" h="61595">
                <a:moveTo>
                  <a:pt x="212009" y="26796"/>
                </a:moveTo>
                <a:lnTo>
                  <a:pt x="204357" y="26796"/>
                </a:lnTo>
                <a:lnTo>
                  <a:pt x="204357" y="34437"/>
                </a:lnTo>
                <a:lnTo>
                  <a:pt x="212009" y="34437"/>
                </a:lnTo>
                <a:lnTo>
                  <a:pt x="212009" y="26796"/>
                </a:lnTo>
                <a:close/>
              </a:path>
              <a:path w="3772534" h="61595">
                <a:moveTo>
                  <a:pt x="227313" y="26796"/>
                </a:moveTo>
                <a:lnTo>
                  <a:pt x="219661" y="26796"/>
                </a:lnTo>
                <a:lnTo>
                  <a:pt x="219661" y="34437"/>
                </a:lnTo>
                <a:lnTo>
                  <a:pt x="227313" y="34437"/>
                </a:lnTo>
                <a:lnTo>
                  <a:pt x="227313" y="26796"/>
                </a:lnTo>
                <a:close/>
              </a:path>
              <a:path w="3772534" h="61595">
                <a:moveTo>
                  <a:pt x="242617" y="26796"/>
                </a:moveTo>
                <a:lnTo>
                  <a:pt x="234965" y="26796"/>
                </a:lnTo>
                <a:lnTo>
                  <a:pt x="234965" y="34437"/>
                </a:lnTo>
                <a:lnTo>
                  <a:pt x="242617" y="34437"/>
                </a:lnTo>
                <a:lnTo>
                  <a:pt x="242617" y="26796"/>
                </a:lnTo>
                <a:close/>
              </a:path>
              <a:path w="3772534" h="61595">
                <a:moveTo>
                  <a:pt x="257921" y="26796"/>
                </a:moveTo>
                <a:lnTo>
                  <a:pt x="250269" y="26796"/>
                </a:lnTo>
                <a:lnTo>
                  <a:pt x="250269" y="34437"/>
                </a:lnTo>
                <a:lnTo>
                  <a:pt x="257921" y="34437"/>
                </a:lnTo>
                <a:lnTo>
                  <a:pt x="257921" y="26796"/>
                </a:lnTo>
                <a:close/>
              </a:path>
              <a:path w="3772534" h="61595">
                <a:moveTo>
                  <a:pt x="273225" y="26796"/>
                </a:moveTo>
                <a:lnTo>
                  <a:pt x="265573" y="26796"/>
                </a:lnTo>
                <a:lnTo>
                  <a:pt x="265573" y="34437"/>
                </a:lnTo>
                <a:lnTo>
                  <a:pt x="273225" y="34437"/>
                </a:lnTo>
                <a:lnTo>
                  <a:pt x="273225" y="26796"/>
                </a:lnTo>
                <a:close/>
              </a:path>
              <a:path w="3772534" h="61595">
                <a:moveTo>
                  <a:pt x="288631" y="26796"/>
                </a:moveTo>
                <a:lnTo>
                  <a:pt x="280979" y="26796"/>
                </a:lnTo>
                <a:lnTo>
                  <a:pt x="280979" y="34437"/>
                </a:lnTo>
                <a:lnTo>
                  <a:pt x="288631" y="34437"/>
                </a:lnTo>
                <a:lnTo>
                  <a:pt x="288631" y="26796"/>
                </a:lnTo>
                <a:close/>
              </a:path>
              <a:path w="3772534" h="61595">
                <a:moveTo>
                  <a:pt x="303935" y="26796"/>
                </a:moveTo>
                <a:lnTo>
                  <a:pt x="296283" y="26796"/>
                </a:lnTo>
                <a:lnTo>
                  <a:pt x="296283" y="34437"/>
                </a:lnTo>
                <a:lnTo>
                  <a:pt x="303935" y="34437"/>
                </a:lnTo>
                <a:lnTo>
                  <a:pt x="303935" y="26796"/>
                </a:lnTo>
                <a:close/>
              </a:path>
              <a:path w="3772534" h="61595">
                <a:moveTo>
                  <a:pt x="319239" y="26796"/>
                </a:moveTo>
                <a:lnTo>
                  <a:pt x="311587" y="26796"/>
                </a:lnTo>
                <a:lnTo>
                  <a:pt x="311587" y="34437"/>
                </a:lnTo>
                <a:lnTo>
                  <a:pt x="319239" y="34437"/>
                </a:lnTo>
                <a:lnTo>
                  <a:pt x="319239" y="26796"/>
                </a:lnTo>
                <a:close/>
              </a:path>
              <a:path w="3772534" h="61595">
                <a:moveTo>
                  <a:pt x="334543" y="26796"/>
                </a:moveTo>
                <a:lnTo>
                  <a:pt x="326891" y="26796"/>
                </a:lnTo>
                <a:lnTo>
                  <a:pt x="326891" y="34437"/>
                </a:lnTo>
                <a:lnTo>
                  <a:pt x="334543" y="34437"/>
                </a:lnTo>
                <a:lnTo>
                  <a:pt x="334543" y="26796"/>
                </a:lnTo>
                <a:close/>
              </a:path>
              <a:path w="3772534" h="61595">
                <a:moveTo>
                  <a:pt x="349846" y="26796"/>
                </a:moveTo>
                <a:lnTo>
                  <a:pt x="342194" y="26796"/>
                </a:lnTo>
                <a:lnTo>
                  <a:pt x="342194" y="34437"/>
                </a:lnTo>
                <a:lnTo>
                  <a:pt x="349846" y="34437"/>
                </a:lnTo>
                <a:lnTo>
                  <a:pt x="349846" y="26796"/>
                </a:lnTo>
                <a:close/>
              </a:path>
              <a:path w="3772534" h="61595">
                <a:moveTo>
                  <a:pt x="365150" y="26796"/>
                </a:moveTo>
                <a:lnTo>
                  <a:pt x="357498" y="26796"/>
                </a:lnTo>
                <a:lnTo>
                  <a:pt x="357498" y="34437"/>
                </a:lnTo>
                <a:lnTo>
                  <a:pt x="365150" y="34437"/>
                </a:lnTo>
                <a:lnTo>
                  <a:pt x="365150" y="26796"/>
                </a:lnTo>
                <a:close/>
              </a:path>
              <a:path w="3772534" h="61595">
                <a:moveTo>
                  <a:pt x="380454" y="26796"/>
                </a:moveTo>
                <a:lnTo>
                  <a:pt x="372802" y="26796"/>
                </a:lnTo>
                <a:lnTo>
                  <a:pt x="372802" y="34437"/>
                </a:lnTo>
                <a:lnTo>
                  <a:pt x="380454" y="34437"/>
                </a:lnTo>
                <a:lnTo>
                  <a:pt x="380454" y="26796"/>
                </a:lnTo>
                <a:close/>
              </a:path>
              <a:path w="3772534" h="61595">
                <a:moveTo>
                  <a:pt x="395860" y="26796"/>
                </a:moveTo>
                <a:lnTo>
                  <a:pt x="388208" y="26796"/>
                </a:lnTo>
                <a:lnTo>
                  <a:pt x="388208" y="34437"/>
                </a:lnTo>
                <a:lnTo>
                  <a:pt x="395860" y="34437"/>
                </a:lnTo>
                <a:lnTo>
                  <a:pt x="395860" y="26796"/>
                </a:lnTo>
                <a:close/>
              </a:path>
              <a:path w="3772534" h="61595">
                <a:moveTo>
                  <a:pt x="411164" y="26796"/>
                </a:moveTo>
                <a:lnTo>
                  <a:pt x="403512" y="26796"/>
                </a:lnTo>
                <a:lnTo>
                  <a:pt x="403512" y="34437"/>
                </a:lnTo>
                <a:lnTo>
                  <a:pt x="411164" y="34437"/>
                </a:lnTo>
                <a:lnTo>
                  <a:pt x="411164" y="26796"/>
                </a:lnTo>
                <a:close/>
              </a:path>
              <a:path w="3772534" h="61595">
                <a:moveTo>
                  <a:pt x="426468" y="26796"/>
                </a:moveTo>
                <a:lnTo>
                  <a:pt x="418816" y="26796"/>
                </a:lnTo>
                <a:lnTo>
                  <a:pt x="418816" y="34437"/>
                </a:lnTo>
                <a:lnTo>
                  <a:pt x="426468" y="34437"/>
                </a:lnTo>
                <a:lnTo>
                  <a:pt x="426468" y="26796"/>
                </a:lnTo>
                <a:close/>
              </a:path>
              <a:path w="3772534" h="61595">
                <a:moveTo>
                  <a:pt x="441772" y="26796"/>
                </a:moveTo>
                <a:lnTo>
                  <a:pt x="434120" y="26796"/>
                </a:lnTo>
                <a:lnTo>
                  <a:pt x="434120" y="34437"/>
                </a:lnTo>
                <a:lnTo>
                  <a:pt x="441772" y="34437"/>
                </a:lnTo>
                <a:lnTo>
                  <a:pt x="441772" y="26796"/>
                </a:lnTo>
                <a:close/>
              </a:path>
              <a:path w="3772534" h="61595">
                <a:moveTo>
                  <a:pt x="457076" y="26796"/>
                </a:moveTo>
                <a:lnTo>
                  <a:pt x="449424" y="26796"/>
                </a:lnTo>
                <a:lnTo>
                  <a:pt x="449424" y="34437"/>
                </a:lnTo>
                <a:lnTo>
                  <a:pt x="457076" y="34437"/>
                </a:lnTo>
                <a:lnTo>
                  <a:pt x="457076" y="26796"/>
                </a:lnTo>
                <a:close/>
              </a:path>
              <a:path w="3772534" h="61595">
                <a:moveTo>
                  <a:pt x="472380" y="26796"/>
                </a:moveTo>
                <a:lnTo>
                  <a:pt x="464728" y="26796"/>
                </a:lnTo>
                <a:lnTo>
                  <a:pt x="464728" y="34437"/>
                </a:lnTo>
                <a:lnTo>
                  <a:pt x="472380" y="34437"/>
                </a:lnTo>
                <a:lnTo>
                  <a:pt x="472380" y="26796"/>
                </a:lnTo>
                <a:close/>
              </a:path>
              <a:path w="3772534" h="61595">
                <a:moveTo>
                  <a:pt x="487786" y="26796"/>
                </a:moveTo>
                <a:lnTo>
                  <a:pt x="480032" y="26796"/>
                </a:lnTo>
                <a:lnTo>
                  <a:pt x="480032" y="34437"/>
                </a:lnTo>
                <a:lnTo>
                  <a:pt x="487786" y="34437"/>
                </a:lnTo>
                <a:lnTo>
                  <a:pt x="487786" y="26796"/>
                </a:lnTo>
                <a:close/>
              </a:path>
              <a:path w="3772534" h="61595">
                <a:moveTo>
                  <a:pt x="503089" y="26796"/>
                </a:moveTo>
                <a:lnTo>
                  <a:pt x="495437" y="26796"/>
                </a:lnTo>
                <a:lnTo>
                  <a:pt x="495437" y="34437"/>
                </a:lnTo>
                <a:lnTo>
                  <a:pt x="503089" y="34437"/>
                </a:lnTo>
                <a:lnTo>
                  <a:pt x="503089" y="26796"/>
                </a:lnTo>
                <a:close/>
              </a:path>
              <a:path w="3772534" h="61595">
                <a:moveTo>
                  <a:pt x="518393" y="26796"/>
                </a:moveTo>
                <a:lnTo>
                  <a:pt x="510741" y="26796"/>
                </a:lnTo>
                <a:lnTo>
                  <a:pt x="510741" y="34437"/>
                </a:lnTo>
                <a:lnTo>
                  <a:pt x="518393" y="34437"/>
                </a:lnTo>
                <a:lnTo>
                  <a:pt x="518393" y="26796"/>
                </a:lnTo>
                <a:close/>
              </a:path>
              <a:path w="3772534" h="61595">
                <a:moveTo>
                  <a:pt x="533697" y="26796"/>
                </a:moveTo>
                <a:lnTo>
                  <a:pt x="526045" y="26796"/>
                </a:lnTo>
                <a:lnTo>
                  <a:pt x="526045" y="34437"/>
                </a:lnTo>
                <a:lnTo>
                  <a:pt x="533697" y="34437"/>
                </a:lnTo>
                <a:lnTo>
                  <a:pt x="533697" y="26796"/>
                </a:lnTo>
                <a:close/>
              </a:path>
              <a:path w="3772534" h="61595">
                <a:moveTo>
                  <a:pt x="549001" y="26796"/>
                </a:moveTo>
                <a:lnTo>
                  <a:pt x="541349" y="26796"/>
                </a:lnTo>
                <a:lnTo>
                  <a:pt x="541349" y="34437"/>
                </a:lnTo>
                <a:lnTo>
                  <a:pt x="549001" y="34437"/>
                </a:lnTo>
                <a:lnTo>
                  <a:pt x="549001" y="26796"/>
                </a:lnTo>
                <a:close/>
              </a:path>
              <a:path w="3772534" h="61595">
                <a:moveTo>
                  <a:pt x="564305" y="26796"/>
                </a:moveTo>
                <a:lnTo>
                  <a:pt x="556653" y="26796"/>
                </a:lnTo>
                <a:lnTo>
                  <a:pt x="556653" y="34437"/>
                </a:lnTo>
                <a:lnTo>
                  <a:pt x="564305" y="34437"/>
                </a:lnTo>
                <a:lnTo>
                  <a:pt x="564305" y="26796"/>
                </a:lnTo>
                <a:close/>
              </a:path>
              <a:path w="3772534" h="61595">
                <a:moveTo>
                  <a:pt x="579609" y="26796"/>
                </a:moveTo>
                <a:lnTo>
                  <a:pt x="571957" y="26796"/>
                </a:lnTo>
                <a:lnTo>
                  <a:pt x="571957" y="34437"/>
                </a:lnTo>
                <a:lnTo>
                  <a:pt x="579609" y="34437"/>
                </a:lnTo>
                <a:lnTo>
                  <a:pt x="579609" y="26796"/>
                </a:lnTo>
                <a:close/>
              </a:path>
              <a:path w="3772534" h="61595">
                <a:moveTo>
                  <a:pt x="595015" y="26796"/>
                </a:moveTo>
                <a:lnTo>
                  <a:pt x="587363" y="26796"/>
                </a:lnTo>
                <a:lnTo>
                  <a:pt x="587363" y="34437"/>
                </a:lnTo>
                <a:lnTo>
                  <a:pt x="595015" y="34437"/>
                </a:lnTo>
                <a:lnTo>
                  <a:pt x="595015" y="26796"/>
                </a:lnTo>
                <a:close/>
              </a:path>
              <a:path w="3772534" h="61595">
                <a:moveTo>
                  <a:pt x="610319" y="26796"/>
                </a:moveTo>
                <a:lnTo>
                  <a:pt x="602667" y="26796"/>
                </a:lnTo>
                <a:lnTo>
                  <a:pt x="602667" y="34437"/>
                </a:lnTo>
                <a:lnTo>
                  <a:pt x="610319" y="34437"/>
                </a:lnTo>
                <a:lnTo>
                  <a:pt x="610319" y="26796"/>
                </a:lnTo>
                <a:close/>
              </a:path>
              <a:path w="3772534" h="61595">
                <a:moveTo>
                  <a:pt x="625623" y="26796"/>
                </a:moveTo>
                <a:lnTo>
                  <a:pt x="617971" y="26796"/>
                </a:lnTo>
                <a:lnTo>
                  <a:pt x="617971" y="34437"/>
                </a:lnTo>
                <a:lnTo>
                  <a:pt x="625623" y="34437"/>
                </a:lnTo>
                <a:lnTo>
                  <a:pt x="625623" y="26796"/>
                </a:lnTo>
                <a:close/>
              </a:path>
              <a:path w="3772534" h="61595">
                <a:moveTo>
                  <a:pt x="640926" y="26796"/>
                </a:moveTo>
                <a:lnTo>
                  <a:pt x="633275" y="26796"/>
                </a:lnTo>
                <a:lnTo>
                  <a:pt x="633275" y="34437"/>
                </a:lnTo>
                <a:lnTo>
                  <a:pt x="640926" y="34437"/>
                </a:lnTo>
                <a:lnTo>
                  <a:pt x="640926" y="26796"/>
                </a:lnTo>
                <a:close/>
              </a:path>
              <a:path w="3772534" h="61595">
                <a:moveTo>
                  <a:pt x="656230" y="26796"/>
                </a:moveTo>
                <a:lnTo>
                  <a:pt x="648578" y="26796"/>
                </a:lnTo>
                <a:lnTo>
                  <a:pt x="648578" y="34437"/>
                </a:lnTo>
                <a:lnTo>
                  <a:pt x="656230" y="34437"/>
                </a:lnTo>
                <a:lnTo>
                  <a:pt x="656230" y="26796"/>
                </a:lnTo>
                <a:close/>
              </a:path>
              <a:path w="3772534" h="61595">
                <a:moveTo>
                  <a:pt x="671534" y="26796"/>
                </a:moveTo>
                <a:lnTo>
                  <a:pt x="663882" y="26796"/>
                </a:lnTo>
                <a:lnTo>
                  <a:pt x="663882" y="34437"/>
                </a:lnTo>
                <a:lnTo>
                  <a:pt x="671534" y="34437"/>
                </a:lnTo>
                <a:lnTo>
                  <a:pt x="671534" y="26796"/>
                </a:lnTo>
                <a:close/>
              </a:path>
              <a:path w="3772534" h="61595">
                <a:moveTo>
                  <a:pt x="686838" y="26796"/>
                </a:moveTo>
                <a:lnTo>
                  <a:pt x="679186" y="26796"/>
                </a:lnTo>
                <a:lnTo>
                  <a:pt x="679186" y="34437"/>
                </a:lnTo>
                <a:lnTo>
                  <a:pt x="686838" y="34437"/>
                </a:lnTo>
                <a:lnTo>
                  <a:pt x="686838" y="26796"/>
                </a:lnTo>
                <a:close/>
              </a:path>
              <a:path w="3772534" h="61595">
                <a:moveTo>
                  <a:pt x="702244" y="26796"/>
                </a:moveTo>
                <a:lnTo>
                  <a:pt x="694592" y="26796"/>
                </a:lnTo>
                <a:lnTo>
                  <a:pt x="694592" y="34437"/>
                </a:lnTo>
                <a:lnTo>
                  <a:pt x="702244" y="34437"/>
                </a:lnTo>
                <a:lnTo>
                  <a:pt x="702244" y="26796"/>
                </a:lnTo>
                <a:close/>
              </a:path>
              <a:path w="3772534" h="61595">
                <a:moveTo>
                  <a:pt x="717548" y="26796"/>
                </a:moveTo>
                <a:lnTo>
                  <a:pt x="709896" y="26796"/>
                </a:lnTo>
                <a:lnTo>
                  <a:pt x="709896" y="34437"/>
                </a:lnTo>
                <a:lnTo>
                  <a:pt x="717548" y="34437"/>
                </a:lnTo>
                <a:lnTo>
                  <a:pt x="717548" y="26796"/>
                </a:lnTo>
                <a:close/>
              </a:path>
              <a:path w="3772534" h="61595">
                <a:moveTo>
                  <a:pt x="732852" y="26796"/>
                </a:moveTo>
                <a:lnTo>
                  <a:pt x="725200" y="26796"/>
                </a:lnTo>
                <a:lnTo>
                  <a:pt x="725200" y="34437"/>
                </a:lnTo>
                <a:lnTo>
                  <a:pt x="732852" y="34437"/>
                </a:lnTo>
                <a:lnTo>
                  <a:pt x="732852" y="26796"/>
                </a:lnTo>
                <a:close/>
              </a:path>
              <a:path w="3772534" h="61595">
                <a:moveTo>
                  <a:pt x="748156" y="26796"/>
                </a:moveTo>
                <a:lnTo>
                  <a:pt x="740504" y="26796"/>
                </a:lnTo>
                <a:lnTo>
                  <a:pt x="740504" y="34437"/>
                </a:lnTo>
                <a:lnTo>
                  <a:pt x="748156" y="34437"/>
                </a:lnTo>
                <a:lnTo>
                  <a:pt x="748156" y="26796"/>
                </a:lnTo>
                <a:close/>
              </a:path>
              <a:path w="3772534" h="61595">
                <a:moveTo>
                  <a:pt x="763460" y="26796"/>
                </a:moveTo>
                <a:lnTo>
                  <a:pt x="755808" y="26796"/>
                </a:lnTo>
                <a:lnTo>
                  <a:pt x="755808" y="34437"/>
                </a:lnTo>
                <a:lnTo>
                  <a:pt x="763460" y="34437"/>
                </a:lnTo>
                <a:lnTo>
                  <a:pt x="763460" y="26796"/>
                </a:lnTo>
                <a:close/>
              </a:path>
              <a:path w="3772534" h="61595">
                <a:moveTo>
                  <a:pt x="778763" y="26796"/>
                </a:moveTo>
                <a:lnTo>
                  <a:pt x="771112" y="26796"/>
                </a:lnTo>
                <a:lnTo>
                  <a:pt x="771112" y="34437"/>
                </a:lnTo>
                <a:lnTo>
                  <a:pt x="778763" y="34437"/>
                </a:lnTo>
                <a:lnTo>
                  <a:pt x="778763" y="26796"/>
                </a:lnTo>
                <a:close/>
              </a:path>
              <a:path w="3772534" h="61595">
                <a:moveTo>
                  <a:pt x="794169" y="26796"/>
                </a:moveTo>
                <a:lnTo>
                  <a:pt x="786415" y="26796"/>
                </a:lnTo>
                <a:lnTo>
                  <a:pt x="786415" y="34437"/>
                </a:lnTo>
                <a:lnTo>
                  <a:pt x="794169" y="34437"/>
                </a:lnTo>
                <a:lnTo>
                  <a:pt x="794169" y="26796"/>
                </a:lnTo>
                <a:close/>
              </a:path>
              <a:path w="3772534" h="61595">
                <a:moveTo>
                  <a:pt x="809473" y="26796"/>
                </a:moveTo>
                <a:lnTo>
                  <a:pt x="801821" y="26796"/>
                </a:lnTo>
                <a:lnTo>
                  <a:pt x="801821" y="34437"/>
                </a:lnTo>
                <a:lnTo>
                  <a:pt x="809473" y="34437"/>
                </a:lnTo>
                <a:lnTo>
                  <a:pt x="809473" y="26796"/>
                </a:lnTo>
                <a:close/>
              </a:path>
              <a:path w="3772534" h="61595">
                <a:moveTo>
                  <a:pt x="824777" y="26796"/>
                </a:moveTo>
                <a:lnTo>
                  <a:pt x="817125" y="26796"/>
                </a:lnTo>
                <a:lnTo>
                  <a:pt x="817125" y="34437"/>
                </a:lnTo>
                <a:lnTo>
                  <a:pt x="824777" y="34437"/>
                </a:lnTo>
                <a:lnTo>
                  <a:pt x="824777" y="26796"/>
                </a:lnTo>
                <a:close/>
              </a:path>
              <a:path w="3772534" h="61595">
                <a:moveTo>
                  <a:pt x="840081" y="26796"/>
                </a:moveTo>
                <a:lnTo>
                  <a:pt x="832429" y="26796"/>
                </a:lnTo>
                <a:lnTo>
                  <a:pt x="832429" y="34437"/>
                </a:lnTo>
                <a:lnTo>
                  <a:pt x="840081" y="34437"/>
                </a:lnTo>
                <a:lnTo>
                  <a:pt x="840081" y="26796"/>
                </a:lnTo>
                <a:close/>
              </a:path>
              <a:path w="3772534" h="61595">
                <a:moveTo>
                  <a:pt x="855385" y="26796"/>
                </a:moveTo>
                <a:lnTo>
                  <a:pt x="847733" y="26796"/>
                </a:lnTo>
                <a:lnTo>
                  <a:pt x="847733" y="34437"/>
                </a:lnTo>
                <a:lnTo>
                  <a:pt x="855385" y="34437"/>
                </a:lnTo>
                <a:lnTo>
                  <a:pt x="855385" y="26796"/>
                </a:lnTo>
                <a:close/>
              </a:path>
              <a:path w="3772534" h="61595">
                <a:moveTo>
                  <a:pt x="870689" y="26796"/>
                </a:moveTo>
                <a:lnTo>
                  <a:pt x="863037" y="26796"/>
                </a:lnTo>
                <a:lnTo>
                  <a:pt x="863037" y="34437"/>
                </a:lnTo>
                <a:lnTo>
                  <a:pt x="870689" y="34437"/>
                </a:lnTo>
                <a:lnTo>
                  <a:pt x="870689" y="26796"/>
                </a:lnTo>
                <a:close/>
              </a:path>
              <a:path w="3772534" h="61595">
                <a:moveTo>
                  <a:pt x="885993" y="26796"/>
                </a:moveTo>
                <a:lnTo>
                  <a:pt x="878341" y="26796"/>
                </a:lnTo>
                <a:lnTo>
                  <a:pt x="878341" y="34437"/>
                </a:lnTo>
                <a:lnTo>
                  <a:pt x="885993" y="34437"/>
                </a:lnTo>
                <a:lnTo>
                  <a:pt x="885993" y="26796"/>
                </a:lnTo>
                <a:close/>
              </a:path>
              <a:path w="3772534" h="61595">
                <a:moveTo>
                  <a:pt x="901399" y="26796"/>
                </a:moveTo>
                <a:lnTo>
                  <a:pt x="893645" y="26796"/>
                </a:lnTo>
                <a:lnTo>
                  <a:pt x="893645" y="34437"/>
                </a:lnTo>
                <a:lnTo>
                  <a:pt x="901399" y="34437"/>
                </a:lnTo>
                <a:lnTo>
                  <a:pt x="901399" y="26796"/>
                </a:lnTo>
                <a:close/>
              </a:path>
              <a:path w="3772534" h="61595">
                <a:moveTo>
                  <a:pt x="916703" y="26796"/>
                </a:moveTo>
                <a:lnTo>
                  <a:pt x="909051" y="26796"/>
                </a:lnTo>
                <a:lnTo>
                  <a:pt x="909051" y="34437"/>
                </a:lnTo>
                <a:lnTo>
                  <a:pt x="916703" y="34437"/>
                </a:lnTo>
                <a:lnTo>
                  <a:pt x="916703" y="26796"/>
                </a:lnTo>
                <a:close/>
              </a:path>
              <a:path w="3772534" h="61595">
                <a:moveTo>
                  <a:pt x="932006" y="26796"/>
                </a:moveTo>
                <a:lnTo>
                  <a:pt x="924355" y="26796"/>
                </a:lnTo>
                <a:lnTo>
                  <a:pt x="924355" y="34437"/>
                </a:lnTo>
                <a:lnTo>
                  <a:pt x="932006" y="34437"/>
                </a:lnTo>
                <a:lnTo>
                  <a:pt x="932006" y="26796"/>
                </a:lnTo>
                <a:close/>
              </a:path>
              <a:path w="3772534" h="61595">
                <a:moveTo>
                  <a:pt x="947310" y="26796"/>
                </a:moveTo>
                <a:lnTo>
                  <a:pt x="939658" y="26796"/>
                </a:lnTo>
                <a:lnTo>
                  <a:pt x="939658" y="34437"/>
                </a:lnTo>
                <a:lnTo>
                  <a:pt x="947310" y="34437"/>
                </a:lnTo>
                <a:lnTo>
                  <a:pt x="947310" y="26796"/>
                </a:lnTo>
                <a:close/>
              </a:path>
              <a:path w="3772534" h="61595">
                <a:moveTo>
                  <a:pt x="962614" y="26796"/>
                </a:moveTo>
                <a:lnTo>
                  <a:pt x="954962" y="26796"/>
                </a:lnTo>
                <a:lnTo>
                  <a:pt x="954962" y="34437"/>
                </a:lnTo>
                <a:lnTo>
                  <a:pt x="962614" y="34437"/>
                </a:lnTo>
                <a:lnTo>
                  <a:pt x="962614" y="26796"/>
                </a:lnTo>
                <a:close/>
              </a:path>
              <a:path w="3772534" h="61595">
                <a:moveTo>
                  <a:pt x="977918" y="26796"/>
                </a:moveTo>
                <a:lnTo>
                  <a:pt x="970266" y="26796"/>
                </a:lnTo>
                <a:lnTo>
                  <a:pt x="970266" y="34437"/>
                </a:lnTo>
                <a:lnTo>
                  <a:pt x="977918" y="34437"/>
                </a:lnTo>
                <a:lnTo>
                  <a:pt x="977918" y="26796"/>
                </a:lnTo>
                <a:close/>
              </a:path>
              <a:path w="3772534" h="61595">
                <a:moveTo>
                  <a:pt x="993222" y="26796"/>
                </a:moveTo>
                <a:lnTo>
                  <a:pt x="985570" y="26796"/>
                </a:lnTo>
                <a:lnTo>
                  <a:pt x="985570" y="34437"/>
                </a:lnTo>
                <a:lnTo>
                  <a:pt x="993222" y="34437"/>
                </a:lnTo>
                <a:lnTo>
                  <a:pt x="993222" y="26796"/>
                </a:lnTo>
                <a:close/>
              </a:path>
              <a:path w="3772534" h="61595">
                <a:moveTo>
                  <a:pt x="1008628" y="26796"/>
                </a:moveTo>
                <a:lnTo>
                  <a:pt x="1000976" y="26796"/>
                </a:lnTo>
                <a:lnTo>
                  <a:pt x="1000976" y="34437"/>
                </a:lnTo>
                <a:lnTo>
                  <a:pt x="1008628" y="34437"/>
                </a:lnTo>
                <a:lnTo>
                  <a:pt x="1008628" y="26796"/>
                </a:lnTo>
                <a:close/>
              </a:path>
              <a:path w="3772534" h="61595">
                <a:moveTo>
                  <a:pt x="1023932" y="26796"/>
                </a:moveTo>
                <a:lnTo>
                  <a:pt x="1016280" y="26796"/>
                </a:lnTo>
                <a:lnTo>
                  <a:pt x="1016280" y="34437"/>
                </a:lnTo>
                <a:lnTo>
                  <a:pt x="1023932" y="34437"/>
                </a:lnTo>
                <a:lnTo>
                  <a:pt x="1023932" y="26796"/>
                </a:lnTo>
                <a:close/>
              </a:path>
              <a:path w="3772534" h="61595">
                <a:moveTo>
                  <a:pt x="1039236" y="26796"/>
                </a:moveTo>
                <a:lnTo>
                  <a:pt x="1031584" y="26796"/>
                </a:lnTo>
                <a:lnTo>
                  <a:pt x="1031584" y="34437"/>
                </a:lnTo>
                <a:lnTo>
                  <a:pt x="1039236" y="34437"/>
                </a:lnTo>
                <a:lnTo>
                  <a:pt x="1039236" y="26796"/>
                </a:lnTo>
                <a:close/>
              </a:path>
              <a:path w="3772534" h="61595">
                <a:moveTo>
                  <a:pt x="1054540" y="26796"/>
                </a:moveTo>
                <a:lnTo>
                  <a:pt x="1046888" y="26796"/>
                </a:lnTo>
                <a:lnTo>
                  <a:pt x="1046888" y="34437"/>
                </a:lnTo>
                <a:lnTo>
                  <a:pt x="1054540" y="34437"/>
                </a:lnTo>
                <a:lnTo>
                  <a:pt x="1054540" y="26796"/>
                </a:lnTo>
                <a:close/>
              </a:path>
              <a:path w="3772534" h="61595">
                <a:moveTo>
                  <a:pt x="1069843" y="26796"/>
                </a:moveTo>
                <a:lnTo>
                  <a:pt x="1062192" y="26796"/>
                </a:lnTo>
                <a:lnTo>
                  <a:pt x="1062192" y="34437"/>
                </a:lnTo>
                <a:lnTo>
                  <a:pt x="1069843" y="34437"/>
                </a:lnTo>
                <a:lnTo>
                  <a:pt x="1069843" y="26796"/>
                </a:lnTo>
                <a:close/>
              </a:path>
              <a:path w="3772534" h="61595">
                <a:moveTo>
                  <a:pt x="1085147" y="26796"/>
                </a:moveTo>
                <a:lnTo>
                  <a:pt x="1077495" y="26796"/>
                </a:lnTo>
                <a:lnTo>
                  <a:pt x="1077495" y="34437"/>
                </a:lnTo>
                <a:lnTo>
                  <a:pt x="1085147" y="34437"/>
                </a:lnTo>
                <a:lnTo>
                  <a:pt x="1085147" y="26796"/>
                </a:lnTo>
                <a:close/>
              </a:path>
              <a:path w="3772534" h="61595">
                <a:moveTo>
                  <a:pt x="1100553" y="26796"/>
                </a:moveTo>
                <a:lnTo>
                  <a:pt x="1092799" y="26796"/>
                </a:lnTo>
                <a:lnTo>
                  <a:pt x="1092799" y="34437"/>
                </a:lnTo>
                <a:lnTo>
                  <a:pt x="1100553" y="34437"/>
                </a:lnTo>
                <a:lnTo>
                  <a:pt x="1100553" y="26796"/>
                </a:lnTo>
                <a:close/>
              </a:path>
              <a:path w="3772534" h="61595">
                <a:moveTo>
                  <a:pt x="1115857" y="26796"/>
                </a:moveTo>
                <a:lnTo>
                  <a:pt x="1108205" y="26796"/>
                </a:lnTo>
                <a:lnTo>
                  <a:pt x="1108205" y="34437"/>
                </a:lnTo>
                <a:lnTo>
                  <a:pt x="1115857" y="34437"/>
                </a:lnTo>
                <a:lnTo>
                  <a:pt x="1115857" y="26796"/>
                </a:lnTo>
                <a:close/>
              </a:path>
              <a:path w="3772534" h="61595">
                <a:moveTo>
                  <a:pt x="1131161" y="26796"/>
                </a:moveTo>
                <a:lnTo>
                  <a:pt x="1123509" y="26796"/>
                </a:lnTo>
                <a:lnTo>
                  <a:pt x="1123509" y="34437"/>
                </a:lnTo>
                <a:lnTo>
                  <a:pt x="1131161" y="34437"/>
                </a:lnTo>
                <a:lnTo>
                  <a:pt x="1131161" y="26796"/>
                </a:lnTo>
                <a:close/>
              </a:path>
              <a:path w="3772534" h="61595">
                <a:moveTo>
                  <a:pt x="1146465" y="26796"/>
                </a:moveTo>
                <a:lnTo>
                  <a:pt x="1138813" y="26796"/>
                </a:lnTo>
                <a:lnTo>
                  <a:pt x="1138813" y="34437"/>
                </a:lnTo>
                <a:lnTo>
                  <a:pt x="1146465" y="34437"/>
                </a:lnTo>
                <a:lnTo>
                  <a:pt x="1146465" y="26796"/>
                </a:lnTo>
                <a:close/>
              </a:path>
              <a:path w="3772534" h="61595">
                <a:moveTo>
                  <a:pt x="1161769" y="26796"/>
                </a:moveTo>
                <a:lnTo>
                  <a:pt x="1154117" y="26796"/>
                </a:lnTo>
                <a:lnTo>
                  <a:pt x="1154117" y="34437"/>
                </a:lnTo>
                <a:lnTo>
                  <a:pt x="1161769" y="34437"/>
                </a:lnTo>
                <a:lnTo>
                  <a:pt x="1161769" y="26796"/>
                </a:lnTo>
                <a:close/>
              </a:path>
              <a:path w="3772534" h="61595">
                <a:moveTo>
                  <a:pt x="1177073" y="26796"/>
                </a:moveTo>
                <a:lnTo>
                  <a:pt x="1169421" y="26796"/>
                </a:lnTo>
                <a:lnTo>
                  <a:pt x="1169421" y="34437"/>
                </a:lnTo>
                <a:lnTo>
                  <a:pt x="1177073" y="34437"/>
                </a:lnTo>
                <a:lnTo>
                  <a:pt x="1177073" y="26796"/>
                </a:lnTo>
                <a:close/>
              </a:path>
              <a:path w="3772534" h="61595">
                <a:moveTo>
                  <a:pt x="1192377" y="26796"/>
                </a:moveTo>
                <a:lnTo>
                  <a:pt x="1184725" y="26796"/>
                </a:lnTo>
                <a:lnTo>
                  <a:pt x="1184725" y="34437"/>
                </a:lnTo>
                <a:lnTo>
                  <a:pt x="1192377" y="34437"/>
                </a:lnTo>
                <a:lnTo>
                  <a:pt x="1192377" y="26796"/>
                </a:lnTo>
                <a:close/>
              </a:path>
              <a:path w="3772534" h="61595">
                <a:moveTo>
                  <a:pt x="1207783" y="26796"/>
                </a:moveTo>
                <a:lnTo>
                  <a:pt x="1200029" y="26796"/>
                </a:lnTo>
                <a:lnTo>
                  <a:pt x="1200029" y="34437"/>
                </a:lnTo>
                <a:lnTo>
                  <a:pt x="1207783" y="34437"/>
                </a:lnTo>
                <a:lnTo>
                  <a:pt x="1207783" y="26796"/>
                </a:lnTo>
                <a:close/>
              </a:path>
              <a:path w="3772534" h="61595">
                <a:moveTo>
                  <a:pt x="1223086" y="26796"/>
                </a:moveTo>
                <a:lnTo>
                  <a:pt x="1215435" y="26796"/>
                </a:lnTo>
                <a:lnTo>
                  <a:pt x="1215435" y="34437"/>
                </a:lnTo>
                <a:lnTo>
                  <a:pt x="1223086" y="34437"/>
                </a:lnTo>
                <a:lnTo>
                  <a:pt x="1223086" y="26796"/>
                </a:lnTo>
                <a:close/>
              </a:path>
              <a:path w="3772534" h="61595">
                <a:moveTo>
                  <a:pt x="1238390" y="26796"/>
                </a:moveTo>
                <a:lnTo>
                  <a:pt x="1230738" y="26796"/>
                </a:lnTo>
                <a:lnTo>
                  <a:pt x="1230738" y="34437"/>
                </a:lnTo>
                <a:lnTo>
                  <a:pt x="1238390" y="34437"/>
                </a:lnTo>
                <a:lnTo>
                  <a:pt x="1238390" y="26796"/>
                </a:lnTo>
                <a:close/>
              </a:path>
              <a:path w="3772534" h="61595">
                <a:moveTo>
                  <a:pt x="1253694" y="26796"/>
                </a:moveTo>
                <a:lnTo>
                  <a:pt x="1246042" y="26796"/>
                </a:lnTo>
                <a:lnTo>
                  <a:pt x="1246042" y="34437"/>
                </a:lnTo>
                <a:lnTo>
                  <a:pt x="1253694" y="34437"/>
                </a:lnTo>
                <a:lnTo>
                  <a:pt x="1253694" y="26796"/>
                </a:lnTo>
                <a:close/>
              </a:path>
              <a:path w="3772534" h="61595">
                <a:moveTo>
                  <a:pt x="1268998" y="26796"/>
                </a:moveTo>
                <a:lnTo>
                  <a:pt x="1261346" y="26796"/>
                </a:lnTo>
                <a:lnTo>
                  <a:pt x="1261346" y="34437"/>
                </a:lnTo>
                <a:lnTo>
                  <a:pt x="1268998" y="34437"/>
                </a:lnTo>
                <a:lnTo>
                  <a:pt x="1268998" y="26796"/>
                </a:lnTo>
                <a:close/>
              </a:path>
              <a:path w="3772534" h="61595">
                <a:moveTo>
                  <a:pt x="1284302" y="26796"/>
                </a:moveTo>
                <a:lnTo>
                  <a:pt x="1276650" y="26796"/>
                </a:lnTo>
                <a:lnTo>
                  <a:pt x="1276650" y="34437"/>
                </a:lnTo>
                <a:lnTo>
                  <a:pt x="1284302" y="34437"/>
                </a:lnTo>
                <a:lnTo>
                  <a:pt x="1284302" y="26796"/>
                </a:lnTo>
                <a:close/>
              </a:path>
              <a:path w="3772534" h="61595">
                <a:moveTo>
                  <a:pt x="1299606" y="26796"/>
                </a:moveTo>
                <a:lnTo>
                  <a:pt x="1291954" y="26796"/>
                </a:lnTo>
                <a:lnTo>
                  <a:pt x="1291954" y="34437"/>
                </a:lnTo>
                <a:lnTo>
                  <a:pt x="1299606" y="34437"/>
                </a:lnTo>
                <a:lnTo>
                  <a:pt x="1299606" y="26796"/>
                </a:lnTo>
                <a:close/>
              </a:path>
              <a:path w="3772534" h="61595">
                <a:moveTo>
                  <a:pt x="1315012" y="26796"/>
                </a:moveTo>
                <a:lnTo>
                  <a:pt x="1307360" y="26796"/>
                </a:lnTo>
                <a:lnTo>
                  <a:pt x="1307360" y="34437"/>
                </a:lnTo>
                <a:lnTo>
                  <a:pt x="1315012" y="34437"/>
                </a:lnTo>
                <a:lnTo>
                  <a:pt x="1315012" y="26796"/>
                </a:lnTo>
                <a:close/>
              </a:path>
              <a:path w="3772534" h="61595">
                <a:moveTo>
                  <a:pt x="1330316" y="26796"/>
                </a:moveTo>
                <a:lnTo>
                  <a:pt x="1322664" y="26796"/>
                </a:lnTo>
                <a:lnTo>
                  <a:pt x="1322664" y="34437"/>
                </a:lnTo>
                <a:lnTo>
                  <a:pt x="1330316" y="34437"/>
                </a:lnTo>
                <a:lnTo>
                  <a:pt x="1330316" y="26796"/>
                </a:lnTo>
                <a:close/>
              </a:path>
              <a:path w="3772534" h="61595">
                <a:moveTo>
                  <a:pt x="1345620" y="26796"/>
                </a:moveTo>
                <a:lnTo>
                  <a:pt x="1337968" y="26796"/>
                </a:lnTo>
                <a:lnTo>
                  <a:pt x="1337968" y="34437"/>
                </a:lnTo>
                <a:lnTo>
                  <a:pt x="1345620" y="34437"/>
                </a:lnTo>
                <a:lnTo>
                  <a:pt x="1345620" y="26796"/>
                </a:lnTo>
                <a:close/>
              </a:path>
              <a:path w="3772534" h="61595">
                <a:moveTo>
                  <a:pt x="1360923" y="26796"/>
                </a:moveTo>
                <a:lnTo>
                  <a:pt x="1353272" y="26796"/>
                </a:lnTo>
                <a:lnTo>
                  <a:pt x="1353272" y="34437"/>
                </a:lnTo>
                <a:lnTo>
                  <a:pt x="1360923" y="34437"/>
                </a:lnTo>
                <a:lnTo>
                  <a:pt x="1360923" y="26796"/>
                </a:lnTo>
                <a:close/>
              </a:path>
              <a:path w="3772534" h="61595">
                <a:moveTo>
                  <a:pt x="1376227" y="26796"/>
                </a:moveTo>
                <a:lnTo>
                  <a:pt x="1368575" y="26796"/>
                </a:lnTo>
                <a:lnTo>
                  <a:pt x="1368575" y="34437"/>
                </a:lnTo>
                <a:lnTo>
                  <a:pt x="1376227" y="34437"/>
                </a:lnTo>
                <a:lnTo>
                  <a:pt x="1376227" y="26796"/>
                </a:lnTo>
                <a:close/>
              </a:path>
              <a:path w="3772534" h="61595">
                <a:moveTo>
                  <a:pt x="1391531" y="26796"/>
                </a:moveTo>
                <a:lnTo>
                  <a:pt x="1383879" y="26796"/>
                </a:lnTo>
                <a:lnTo>
                  <a:pt x="1383879" y="34437"/>
                </a:lnTo>
                <a:lnTo>
                  <a:pt x="1391531" y="34437"/>
                </a:lnTo>
                <a:lnTo>
                  <a:pt x="1391531" y="26796"/>
                </a:lnTo>
                <a:close/>
              </a:path>
              <a:path w="3772534" h="61595">
                <a:moveTo>
                  <a:pt x="1406937" y="26796"/>
                </a:moveTo>
                <a:lnTo>
                  <a:pt x="1399183" y="26796"/>
                </a:lnTo>
                <a:lnTo>
                  <a:pt x="1399183" y="34437"/>
                </a:lnTo>
                <a:lnTo>
                  <a:pt x="1406937" y="34437"/>
                </a:lnTo>
                <a:lnTo>
                  <a:pt x="1406937" y="26796"/>
                </a:lnTo>
                <a:close/>
              </a:path>
              <a:path w="3772534" h="61595">
                <a:moveTo>
                  <a:pt x="1422241" y="26796"/>
                </a:moveTo>
                <a:lnTo>
                  <a:pt x="1414589" y="26796"/>
                </a:lnTo>
                <a:lnTo>
                  <a:pt x="1414589" y="34437"/>
                </a:lnTo>
                <a:lnTo>
                  <a:pt x="1422241" y="34437"/>
                </a:lnTo>
                <a:lnTo>
                  <a:pt x="1422241" y="26796"/>
                </a:lnTo>
                <a:close/>
              </a:path>
              <a:path w="3772534" h="61595">
                <a:moveTo>
                  <a:pt x="1437545" y="26796"/>
                </a:moveTo>
                <a:lnTo>
                  <a:pt x="1429893" y="26796"/>
                </a:lnTo>
                <a:lnTo>
                  <a:pt x="1429893" y="34437"/>
                </a:lnTo>
                <a:lnTo>
                  <a:pt x="1437545" y="34437"/>
                </a:lnTo>
                <a:lnTo>
                  <a:pt x="1437545" y="26796"/>
                </a:lnTo>
                <a:close/>
              </a:path>
              <a:path w="3772534" h="61595">
                <a:moveTo>
                  <a:pt x="1452849" y="26796"/>
                </a:moveTo>
                <a:lnTo>
                  <a:pt x="1445197" y="26796"/>
                </a:lnTo>
                <a:lnTo>
                  <a:pt x="1445197" y="34437"/>
                </a:lnTo>
                <a:lnTo>
                  <a:pt x="1452849" y="34437"/>
                </a:lnTo>
                <a:lnTo>
                  <a:pt x="1452849" y="26796"/>
                </a:lnTo>
                <a:close/>
              </a:path>
              <a:path w="3772534" h="61595">
                <a:moveTo>
                  <a:pt x="1468153" y="26796"/>
                </a:moveTo>
                <a:lnTo>
                  <a:pt x="1460501" y="26796"/>
                </a:lnTo>
                <a:lnTo>
                  <a:pt x="1460501" y="34437"/>
                </a:lnTo>
                <a:lnTo>
                  <a:pt x="1468153" y="34437"/>
                </a:lnTo>
                <a:lnTo>
                  <a:pt x="1468153" y="26796"/>
                </a:lnTo>
                <a:close/>
              </a:path>
              <a:path w="3772534" h="61595">
                <a:moveTo>
                  <a:pt x="1483457" y="26796"/>
                </a:moveTo>
                <a:lnTo>
                  <a:pt x="1475805" y="26796"/>
                </a:lnTo>
                <a:lnTo>
                  <a:pt x="1475805" y="34437"/>
                </a:lnTo>
                <a:lnTo>
                  <a:pt x="1483457" y="34437"/>
                </a:lnTo>
                <a:lnTo>
                  <a:pt x="1483457" y="26796"/>
                </a:lnTo>
                <a:close/>
              </a:path>
              <a:path w="3772534" h="61595">
                <a:moveTo>
                  <a:pt x="1498761" y="26796"/>
                </a:moveTo>
                <a:lnTo>
                  <a:pt x="1491109" y="26796"/>
                </a:lnTo>
                <a:lnTo>
                  <a:pt x="1491109" y="34437"/>
                </a:lnTo>
                <a:lnTo>
                  <a:pt x="1498761" y="34437"/>
                </a:lnTo>
                <a:lnTo>
                  <a:pt x="1498761" y="26796"/>
                </a:lnTo>
                <a:close/>
              </a:path>
              <a:path w="3772534" h="61595">
                <a:moveTo>
                  <a:pt x="1514166" y="26796"/>
                </a:moveTo>
                <a:lnTo>
                  <a:pt x="1506412" y="26796"/>
                </a:lnTo>
                <a:lnTo>
                  <a:pt x="1506412" y="34437"/>
                </a:lnTo>
                <a:lnTo>
                  <a:pt x="1514166" y="34437"/>
                </a:lnTo>
                <a:lnTo>
                  <a:pt x="1514166" y="26796"/>
                </a:lnTo>
                <a:close/>
              </a:path>
              <a:path w="3772534" h="61595">
                <a:moveTo>
                  <a:pt x="1529470" y="26796"/>
                </a:moveTo>
                <a:lnTo>
                  <a:pt x="1521818" y="26796"/>
                </a:lnTo>
                <a:lnTo>
                  <a:pt x="1521818" y="34437"/>
                </a:lnTo>
                <a:lnTo>
                  <a:pt x="1529470" y="34437"/>
                </a:lnTo>
                <a:lnTo>
                  <a:pt x="1529470" y="26796"/>
                </a:lnTo>
                <a:close/>
              </a:path>
              <a:path w="3772534" h="61595">
                <a:moveTo>
                  <a:pt x="1544774" y="26796"/>
                </a:moveTo>
                <a:lnTo>
                  <a:pt x="1537122" y="26796"/>
                </a:lnTo>
                <a:lnTo>
                  <a:pt x="1537122" y="34437"/>
                </a:lnTo>
                <a:lnTo>
                  <a:pt x="1544774" y="34437"/>
                </a:lnTo>
                <a:lnTo>
                  <a:pt x="1544774" y="26796"/>
                </a:lnTo>
                <a:close/>
              </a:path>
              <a:path w="3772534" h="61595">
                <a:moveTo>
                  <a:pt x="1560078" y="26796"/>
                </a:moveTo>
                <a:lnTo>
                  <a:pt x="1552426" y="26796"/>
                </a:lnTo>
                <a:lnTo>
                  <a:pt x="1552426" y="34437"/>
                </a:lnTo>
                <a:lnTo>
                  <a:pt x="1560078" y="34437"/>
                </a:lnTo>
                <a:lnTo>
                  <a:pt x="1560078" y="26796"/>
                </a:lnTo>
                <a:close/>
              </a:path>
              <a:path w="3772534" h="61595">
                <a:moveTo>
                  <a:pt x="1575382" y="26796"/>
                </a:moveTo>
                <a:lnTo>
                  <a:pt x="1567730" y="26796"/>
                </a:lnTo>
                <a:lnTo>
                  <a:pt x="1567730" y="34437"/>
                </a:lnTo>
                <a:lnTo>
                  <a:pt x="1575382" y="34437"/>
                </a:lnTo>
                <a:lnTo>
                  <a:pt x="1575382" y="26796"/>
                </a:lnTo>
                <a:close/>
              </a:path>
              <a:path w="3772534" h="61595">
                <a:moveTo>
                  <a:pt x="1590686" y="26796"/>
                </a:moveTo>
                <a:lnTo>
                  <a:pt x="1583034" y="26796"/>
                </a:lnTo>
                <a:lnTo>
                  <a:pt x="1583034" y="34437"/>
                </a:lnTo>
                <a:lnTo>
                  <a:pt x="1590686" y="34437"/>
                </a:lnTo>
                <a:lnTo>
                  <a:pt x="1590686" y="26796"/>
                </a:lnTo>
                <a:close/>
              </a:path>
              <a:path w="3772534" h="61595">
                <a:moveTo>
                  <a:pt x="1605990" y="26796"/>
                </a:moveTo>
                <a:lnTo>
                  <a:pt x="1598338" y="26796"/>
                </a:lnTo>
                <a:lnTo>
                  <a:pt x="1598338" y="34437"/>
                </a:lnTo>
                <a:lnTo>
                  <a:pt x="1605990" y="34437"/>
                </a:lnTo>
                <a:lnTo>
                  <a:pt x="1605990" y="26796"/>
                </a:lnTo>
                <a:close/>
              </a:path>
              <a:path w="3772534" h="61595">
                <a:moveTo>
                  <a:pt x="1621396" y="26796"/>
                </a:moveTo>
                <a:lnTo>
                  <a:pt x="1613744" y="26796"/>
                </a:lnTo>
                <a:lnTo>
                  <a:pt x="1613744" y="34437"/>
                </a:lnTo>
                <a:lnTo>
                  <a:pt x="1621396" y="34437"/>
                </a:lnTo>
                <a:lnTo>
                  <a:pt x="1621396" y="26796"/>
                </a:lnTo>
                <a:close/>
              </a:path>
              <a:path w="3772534" h="61595">
                <a:moveTo>
                  <a:pt x="1636700" y="26796"/>
                </a:moveTo>
                <a:lnTo>
                  <a:pt x="1629048" y="26796"/>
                </a:lnTo>
                <a:lnTo>
                  <a:pt x="1629048" y="34437"/>
                </a:lnTo>
                <a:lnTo>
                  <a:pt x="1636700" y="34437"/>
                </a:lnTo>
                <a:lnTo>
                  <a:pt x="1636700" y="26796"/>
                </a:lnTo>
                <a:close/>
              </a:path>
              <a:path w="3772534" h="61595">
                <a:moveTo>
                  <a:pt x="1652003" y="26796"/>
                </a:moveTo>
                <a:lnTo>
                  <a:pt x="1644352" y="26796"/>
                </a:lnTo>
                <a:lnTo>
                  <a:pt x="1644352" y="34437"/>
                </a:lnTo>
                <a:lnTo>
                  <a:pt x="1652003" y="34437"/>
                </a:lnTo>
                <a:lnTo>
                  <a:pt x="1652003" y="26796"/>
                </a:lnTo>
                <a:close/>
              </a:path>
              <a:path w="3772534" h="61595">
                <a:moveTo>
                  <a:pt x="1667307" y="26796"/>
                </a:moveTo>
                <a:lnTo>
                  <a:pt x="1659655" y="26796"/>
                </a:lnTo>
                <a:lnTo>
                  <a:pt x="1659655" y="34437"/>
                </a:lnTo>
                <a:lnTo>
                  <a:pt x="1667307" y="34437"/>
                </a:lnTo>
                <a:lnTo>
                  <a:pt x="1667307" y="26796"/>
                </a:lnTo>
                <a:close/>
              </a:path>
              <a:path w="3772534" h="61595">
                <a:moveTo>
                  <a:pt x="1682611" y="26796"/>
                </a:moveTo>
                <a:lnTo>
                  <a:pt x="1674959" y="26796"/>
                </a:lnTo>
                <a:lnTo>
                  <a:pt x="1674959" y="34437"/>
                </a:lnTo>
                <a:lnTo>
                  <a:pt x="1682611" y="34437"/>
                </a:lnTo>
                <a:lnTo>
                  <a:pt x="1682611" y="26796"/>
                </a:lnTo>
                <a:close/>
              </a:path>
              <a:path w="3772534" h="61595">
                <a:moveTo>
                  <a:pt x="1697915" y="26796"/>
                </a:moveTo>
                <a:lnTo>
                  <a:pt x="1690263" y="26796"/>
                </a:lnTo>
                <a:lnTo>
                  <a:pt x="1690263" y="34437"/>
                </a:lnTo>
                <a:lnTo>
                  <a:pt x="1697915" y="34437"/>
                </a:lnTo>
                <a:lnTo>
                  <a:pt x="1697915" y="26796"/>
                </a:lnTo>
                <a:close/>
              </a:path>
              <a:path w="3772534" h="61595">
                <a:moveTo>
                  <a:pt x="1713219" y="26796"/>
                </a:moveTo>
                <a:lnTo>
                  <a:pt x="1705567" y="26796"/>
                </a:lnTo>
                <a:lnTo>
                  <a:pt x="1705567" y="34437"/>
                </a:lnTo>
                <a:lnTo>
                  <a:pt x="1713219" y="34437"/>
                </a:lnTo>
                <a:lnTo>
                  <a:pt x="1713219" y="26796"/>
                </a:lnTo>
                <a:close/>
              </a:path>
              <a:path w="3772534" h="61595">
                <a:moveTo>
                  <a:pt x="1728625" y="26796"/>
                </a:moveTo>
                <a:lnTo>
                  <a:pt x="1720973" y="26796"/>
                </a:lnTo>
                <a:lnTo>
                  <a:pt x="1720973" y="34437"/>
                </a:lnTo>
                <a:lnTo>
                  <a:pt x="1728625" y="34437"/>
                </a:lnTo>
                <a:lnTo>
                  <a:pt x="1728625" y="26796"/>
                </a:lnTo>
                <a:close/>
              </a:path>
              <a:path w="3772534" h="61595">
                <a:moveTo>
                  <a:pt x="1743929" y="26796"/>
                </a:moveTo>
                <a:lnTo>
                  <a:pt x="1736277" y="26796"/>
                </a:lnTo>
                <a:lnTo>
                  <a:pt x="1736277" y="34437"/>
                </a:lnTo>
                <a:lnTo>
                  <a:pt x="1743929" y="34437"/>
                </a:lnTo>
                <a:lnTo>
                  <a:pt x="1743929" y="26796"/>
                </a:lnTo>
                <a:close/>
              </a:path>
              <a:path w="3772534" h="61595">
                <a:moveTo>
                  <a:pt x="1759233" y="26796"/>
                </a:moveTo>
                <a:lnTo>
                  <a:pt x="1751581" y="26796"/>
                </a:lnTo>
                <a:lnTo>
                  <a:pt x="1751581" y="34437"/>
                </a:lnTo>
                <a:lnTo>
                  <a:pt x="1759233" y="34437"/>
                </a:lnTo>
                <a:lnTo>
                  <a:pt x="1759233" y="26796"/>
                </a:lnTo>
                <a:close/>
              </a:path>
              <a:path w="3772534" h="61595">
                <a:moveTo>
                  <a:pt x="1774537" y="26796"/>
                </a:moveTo>
                <a:lnTo>
                  <a:pt x="1766885" y="26796"/>
                </a:lnTo>
                <a:lnTo>
                  <a:pt x="1766885" y="34437"/>
                </a:lnTo>
                <a:lnTo>
                  <a:pt x="1774537" y="34437"/>
                </a:lnTo>
                <a:lnTo>
                  <a:pt x="1774537" y="26796"/>
                </a:lnTo>
                <a:close/>
              </a:path>
              <a:path w="3772534" h="61595">
                <a:moveTo>
                  <a:pt x="1789841" y="26796"/>
                </a:moveTo>
                <a:lnTo>
                  <a:pt x="1782189" y="26796"/>
                </a:lnTo>
                <a:lnTo>
                  <a:pt x="1782189" y="34437"/>
                </a:lnTo>
                <a:lnTo>
                  <a:pt x="1789841" y="34437"/>
                </a:lnTo>
                <a:lnTo>
                  <a:pt x="1789841" y="26796"/>
                </a:lnTo>
                <a:close/>
              </a:path>
              <a:path w="3772534" h="61595">
                <a:moveTo>
                  <a:pt x="1805144" y="26796"/>
                </a:moveTo>
                <a:lnTo>
                  <a:pt x="1797492" y="26796"/>
                </a:lnTo>
                <a:lnTo>
                  <a:pt x="1797492" y="34437"/>
                </a:lnTo>
                <a:lnTo>
                  <a:pt x="1805144" y="34437"/>
                </a:lnTo>
                <a:lnTo>
                  <a:pt x="1805144" y="26796"/>
                </a:lnTo>
                <a:close/>
              </a:path>
              <a:path w="3772534" h="61595">
                <a:moveTo>
                  <a:pt x="1820550" y="26796"/>
                </a:moveTo>
                <a:lnTo>
                  <a:pt x="1812796" y="26796"/>
                </a:lnTo>
                <a:lnTo>
                  <a:pt x="1812796" y="34437"/>
                </a:lnTo>
                <a:lnTo>
                  <a:pt x="1820550" y="34437"/>
                </a:lnTo>
                <a:lnTo>
                  <a:pt x="1820550" y="26796"/>
                </a:lnTo>
                <a:close/>
              </a:path>
              <a:path w="3772534" h="61595">
                <a:moveTo>
                  <a:pt x="1835854" y="26796"/>
                </a:moveTo>
                <a:lnTo>
                  <a:pt x="1828202" y="26796"/>
                </a:lnTo>
                <a:lnTo>
                  <a:pt x="1828202" y="34437"/>
                </a:lnTo>
                <a:lnTo>
                  <a:pt x="1835854" y="34437"/>
                </a:lnTo>
                <a:lnTo>
                  <a:pt x="1835854" y="26796"/>
                </a:lnTo>
                <a:close/>
              </a:path>
              <a:path w="3772534" h="61595">
                <a:moveTo>
                  <a:pt x="1851158" y="26796"/>
                </a:moveTo>
                <a:lnTo>
                  <a:pt x="1843506" y="26796"/>
                </a:lnTo>
                <a:lnTo>
                  <a:pt x="1843506" y="34437"/>
                </a:lnTo>
                <a:lnTo>
                  <a:pt x="1851158" y="34437"/>
                </a:lnTo>
                <a:lnTo>
                  <a:pt x="1851158" y="26796"/>
                </a:lnTo>
                <a:close/>
              </a:path>
              <a:path w="3772534" h="61595">
                <a:moveTo>
                  <a:pt x="1866462" y="26796"/>
                </a:moveTo>
                <a:lnTo>
                  <a:pt x="1858810" y="26796"/>
                </a:lnTo>
                <a:lnTo>
                  <a:pt x="1858810" y="34437"/>
                </a:lnTo>
                <a:lnTo>
                  <a:pt x="1866462" y="34437"/>
                </a:lnTo>
                <a:lnTo>
                  <a:pt x="1866462" y="26796"/>
                </a:lnTo>
                <a:close/>
              </a:path>
              <a:path w="3772534" h="61595">
                <a:moveTo>
                  <a:pt x="1881766" y="26796"/>
                </a:moveTo>
                <a:lnTo>
                  <a:pt x="1874114" y="26796"/>
                </a:lnTo>
                <a:lnTo>
                  <a:pt x="1874114" y="34437"/>
                </a:lnTo>
                <a:lnTo>
                  <a:pt x="1881766" y="34437"/>
                </a:lnTo>
                <a:lnTo>
                  <a:pt x="1881766" y="26796"/>
                </a:lnTo>
                <a:close/>
              </a:path>
              <a:path w="3772534" h="61595">
                <a:moveTo>
                  <a:pt x="1897070" y="26796"/>
                </a:moveTo>
                <a:lnTo>
                  <a:pt x="1889418" y="26796"/>
                </a:lnTo>
                <a:lnTo>
                  <a:pt x="1889418" y="34437"/>
                </a:lnTo>
                <a:lnTo>
                  <a:pt x="1897070" y="34437"/>
                </a:lnTo>
                <a:lnTo>
                  <a:pt x="1897070" y="26796"/>
                </a:lnTo>
                <a:close/>
              </a:path>
              <a:path w="3772534" h="61595">
                <a:moveTo>
                  <a:pt x="1912374" y="26796"/>
                </a:moveTo>
                <a:lnTo>
                  <a:pt x="1904722" y="26796"/>
                </a:lnTo>
                <a:lnTo>
                  <a:pt x="1904722" y="34437"/>
                </a:lnTo>
                <a:lnTo>
                  <a:pt x="1912374" y="34437"/>
                </a:lnTo>
                <a:lnTo>
                  <a:pt x="1912374" y="26796"/>
                </a:lnTo>
                <a:close/>
              </a:path>
              <a:path w="3772534" h="61595">
                <a:moveTo>
                  <a:pt x="1927780" y="26796"/>
                </a:moveTo>
                <a:lnTo>
                  <a:pt x="1920128" y="26796"/>
                </a:lnTo>
                <a:lnTo>
                  <a:pt x="1920128" y="34437"/>
                </a:lnTo>
                <a:lnTo>
                  <a:pt x="1927780" y="34437"/>
                </a:lnTo>
                <a:lnTo>
                  <a:pt x="1927780" y="26796"/>
                </a:lnTo>
                <a:close/>
              </a:path>
              <a:path w="3772534" h="61595">
                <a:moveTo>
                  <a:pt x="1943083" y="26796"/>
                </a:moveTo>
                <a:lnTo>
                  <a:pt x="1935432" y="26796"/>
                </a:lnTo>
                <a:lnTo>
                  <a:pt x="1935432" y="34437"/>
                </a:lnTo>
                <a:lnTo>
                  <a:pt x="1943083" y="34437"/>
                </a:lnTo>
                <a:lnTo>
                  <a:pt x="1943083" y="26796"/>
                </a:lnTo>
                <a:close/>
              </a:path>
              <a:path w="3772534" h="61595">
                <a:moveTo>
                  <a:pt x="1958387" y="26796"/>
                </a:moveTo>
                <a:lnTo>
                  <a:pt x="1950735" y="26796"/>
                </a:lnTo>
                <a:lnTo>
                  <a:pt x="1950735" y="34437"/>
                </a:lnTo>
                <a:lnTo>
                  <a:pt x="1958387" y="34437"/>
                </a:lnTo>
                <a:lnTo>
                  <a:pt x="1958387" y="26796"/>
                </a:lnTo>
                <a:close/>
              </a:path>
              <a:path w="3772534" h="61595">
                <a:moveTo>
                  <a:pt x="1973691" y="26796"/>
                </a:moveTo>
                <a:lnTo>
                  <a:pt x="1966039" y="26796"/>
                </a:lnTo>
                <a:lnTo>
                  <a:pt x="1966039" y="34437"/>
                </a:lnTo>
                <a:lnTo>
                  <a:pt x="1973691" y="34437"/>
                </a:lnTo>
                <a:lnTo>
                  <a:pt x="1973691" y="26796"/>
                </a:lnTo>
                <a:close/>
              </a:path>
              <a:path w="3772534" h="61595">
                <a:moveTo>
                  <a:pt x="1988995" y="26796"/>
                </a:moveTo>
                <a:lnTo>
                  <a:pt x="1981343" y="26796"/>
                </a:lnTo>
                <a:lnTo>
                  <a:pt x="1981343" y="34437"/>
                </a:lnTo>
                <a:lnTo>
                  <a:pt x="1988995" y="34437"/>
                </a:lnTo>
                <a:lnTo>
                  <a:pt x="1988995" y="26796"/>
                </a:lnTo>
                <a:close/>
              </a:path>
              <a:path w="3772534" h="61595">
                <a:moveTo>
                  <a:pt x="2004299" y="26796"/>
                </a:moveTo>
                <a:lnTo>
                  <a:pt x="1996647" y="26796"/>
                </a:lnTo>
                <a:lnTo>
                  <a:pt x="1996647" y="34437"/>
                </a:lnTo>
                <a:lnTo>
                  <a:pt x="2004299" y="34437"/>
                </a:lnTo>
                <a:lnTo>
                  <a:pt x="2004299" y="26796"/>
                </a:lnTo>
                <a:close/>
              </a:path>
              <a:path w="3772534" h="61595">
                <a:moveTo>
                  <a:pt x="2019603" y="26796"/>
                </a:moveTo>
                <a:lnTo>
                  <a:pt x="2011951" y="26796"/>
                </a:lnTo>
                <a:lnTo>
                  <a:pt x="2011951" y="34437"/>
                </a:lnTo>
                <a:lnTo>
                  <a:pt x="2019603" y="34437"/>
                </a:lnTo>
                <a:lnTo>
                  <a:pt x="2019603" y="26796"/>
                </a:lnTo>
                <a:close/>
              </a:path>
              <a:path w="3772534" h="61595">
                <a:moveTo>
                  <a:pt x="2035009" y="26796"/>
                </a:moveTo>
                <a:lnTo>
                  <a:pt x="2027357" y="26796"/>
                </a:lnTo>
                <a:lnTo>
                  <a:pt x="2027357" y="34437"/>
                </a:lnTo>
                <a:lnTo>
                  <a:pt x="2035009" y="34437"/>
                </a:lnTo>
                <a:lnTo>
                  <a:pt x="2035009" y="26796"/>
                </a:lnTo>
                <a:close/>
              </a:path>
              <a:path w="3772534" h="61595">
                <a:moveTo>
                  <a:pt x="2050313" y="26796"/>
                </a:moveTo>
                <a:lnTo>
                  <a:pt x="2042661" y="26796"/>
                </a:lnTo>
                <a:lnTo>
                  <a:pt x="2042661" y="34437"/>
                </a:lnTo>
                <a:lnTo>
                  <a:pt x="2050313" y="34437"/>
                </a:lnTo>
                <a:lnTo>
                  <a:pt x="2050313" y="26796"/>
                </a:lnTo>
                <a:close/>
              </a:path>
              <a:path w="3772534" h="61595">
                <a:moveTo>
                  <a:pt x="2065617" y="26796"/>
                </a:moveTo>
                <a:lnTo>
                  <a:pt x="2057965" y="26796"/>
                </a:lnTo>
                <a:lnTo>
                  <a:pt x="2057965" y="34437"/>
                </a:lnTo>
                <a:lnTo>
                  <a:pt x="2065617" y="34437"/>
                </a:lnTo>
                <a:lnTo>
                  <a:pt x="2065617" y="26796"/>
                </a:lnTo>
                <a:close/>
              </a:path>
              <a:path w="3772534" h="61595">
                <a:moveTo>
                  <a:pt x="2080921" y="26796"/>
                </a:moveTo>
                <a:lnTo>
                  <a:pt x="2073269" y="26796"/>
                </a:lnTo>
                <a:lnTo>
                  <a:pt x="2073269" y="34437"/>
                </a:lnTo>
                <a:lnTo>
                  <a:pt x="2080921" y="34437"/>
                </a:lnTo>
                <a:lnTo>
                  <a:pt x="2080921" y="26796"/>
                </a:lnTo>
                <a:close/>
              </a:path>
              <a:path w="3772534" h="61595">
                <a:moveTo>
                  <a:pt x="2096224" y="26796"/>
                </a:moveTo>
                <a:lnTo>
                  <a:pt x="2088572" y="26796"/>
                </a:lnTo>
                <a:lnTo>
                  <a:pt x="2088572" y="34437"/>
                </a:lnTo>
                <a:lnTo>
                  <a:pt x="2096224" y="34437"/>
                </a:lnTo>
                <a:lnTo>
                  <a:pt x="2096224" y="26796"/>
                </a:lnTo>
                <a:close/>
              </a:path>
              <a:path w="3772534" h="61595">
                <a:moveTo>
                  <a:pt x="2111528" y="26796"/>
                </a:moveTo>
                <a:lnTo>
                  <a:pt x="2103876" y="26796"/>
                </a:lnTo>
                <a:lnTo>
                  <a:pt x="2103876" y="34437"/>
                </a:lnTo>
                <a:lnTo>
                  <a:pt x="2111528" y="34437"/>
                </a:lnTo>
                <a:lnTo>
                  <a:pt x="2111528" y="26796"/>
                </a:lnTo>
                <a:close/>
              </a:path>
              <a:path w="3772534" h="61595">
                <a:moveTo>
                  <a:pt x="2126934" y="26796"/>
                </a:moveTo>
                <a:lnTo>
                  <a:pt x="2119180" y="26796"/>
                </a:lnTo>
                <a:lnTo>
                  <a:pt x="2119180" y="34437"/>
                </a:lnTo>
                <a:lnTo>
                  <a:pt x="2126934" y="34437"/>
                </a:lnTo>
                <a:lnTo>
                  <a:pt x="2126934" y="26796"/>
                </a:lnTo>
                <a:close/>
              </a:path>
              <a:path w="3772534" h="61595">
                <a:moveTo>
                  <a:pt x="2142238" y="26796"/>
                </a:moveTo>
                <a:lnTo>
                  <a:pt x="2134586" y="26796"/>
                </a:lnTo>
                <a:lnTo>
                  <a:pt x="2134586" y="34437"/>
                </a:lnTo>
                <a:lnTo>
                  <a:pt x="2142238" y="34437"/>
                </a:lnTo>
                <a:lnTo>
                  <a:pt x="2142238" y="26796"/>
                </a:lnTo>
                <a:close/>
              </a:path>
              <a:path w="3772534" h="61595">
                <a:moveTo>
                  <a:pt x="2157542" y="26796"/>
                </a:moveTo>
                <a:lnTo>
                  <a:pt x="2149890" y="26796"/>
                </a:lnTo>
                <a:lnTo>
                  <a:pt x="2149890" y="34437"/>
                </a:lnTo>
                <a:lnTo>
                  <a:pt x="2157542" y="34437"/>
                </a:lnTo>
                <a:lnTo>
                  <a:pt x="2157542" y="26796"/>
                </a:lnTo>
                <a:close/>
              </a:path>
              <a:path w="3772534" h="61595">
                <a:moveTo>
                  <a:pt x="2172846" y="26796"/>
                </a:moveTo>
                <a:lnTo>
                  <a:pt x="2165194" y="26796"/>
                </a:lnTo>
                <a:lnTo>
                  <a:pt x="2165194" y="34437"/>
                </a:lnTo>
                <a:lnTo>
                  <a:pt x="2172846" y="34437"/>
                </a:lnTo>
                <a:lnTo>
                  <a:pt x="2172846" y="26796"/>
                </a:lnTo>
                <a:close/>
              </a:path>
              <a:path w="3772534" h="61595">
                <a:moveTo>
                  <a:pt x="2188150" y="26796"/>
                </a:moveTo>
                <a:lnTo>
                  <a:pt x="2180498" y="26796"/>
                </a:lnTo>
                <a:lnTo>
                  <a:pt x="2180498" y="34437"/>
                </a:lnTo>
                <a:lnTo>
                  <a:pt x="2188150" y="34437"/>
                </a:lnTo>
                <a:lnTo>
                  <a:pt x="2188150" y="26796"/>
                </a:lnTo>
                <a:close/>
              </a:path>
              <a:path w="3772534" h="61595">
                <a:moveTo>
                  <a:pt x="2203454" y="26796"/>
                </a:moveTo>
                <a:lnTo>
                  <a:pt x="2195802" y="26796"/>
                </a:lnTo>
                <a:lnTo>
                  <a:pt x="2195802" y="34437"/>
                </a:lnTo>
                <a:lnTo>
                  <a:pt x="2203454" y="34437"/>
                </a:lnTo>
                <a:lnTo>
                  <a:pt x="2203454" y="26796"/>
                </a:lnTo>
                <a:close/>
              </a:path>
              <a:path w="3772534" h="61595">
                <a:moveTo>
                  <a:pt x="2218758" y="26796"/>
                </a:moveTo>
                <a:lnTo>
                  <a:pt x="2211106" y="26796"/>
                </a:lnTo>
                <a:lnTo>
                  <a:pt x="2211106" y="34437"/>
                </a:lnTo>
                <a:lnTo>
                  <a:pt x="2218758" y="34437"/>
                </a:lnTo>
                <a:lnTo>
                  <a:pt x="2218758" y="26796"/>
                </a:lnTo>
                <a:close/>
              </a:path>
              <a:path w="3772534" h="61595">
                <a:moveTo>
                  <a:pt x="2234164" y="26796"/>
                </a:moveTo>
                <a:lnTo>
                  <a:pt x="2226512" y="26796"/>
                </a:lnTo>
                <a:lnTo>
                  <a:pt x="2226512" y="34437"/>
                </a:lnTo>
                <a:lnTo>
                  <a:pt x="2234164" y="34437"/>
                </a:lnTo>
                <a:lnTo>
                  <a:pt x="2234164" y="26796"/>
                </a:lnTo>
                <a:close/>
              </a:path>
              <a:path w="3772534" h="61595">
                <a:moveTo>
                  <a:pt x="2249467" y="26796"/>
                </a:moveTo>
                <a:lnTo>
                  <a:pt x="2241815" y="26796"/>
                </a:lnTo>
                <a:lnTo>
                  <a:pt x="2241815" y="34437"/>
                </a:lnTo>
                <a:lnTo>
                  <a:pt x="2249467" y="34437"/>
                </a:lnTo>
                <a:lnTo>
                  <a:pt x="2249467" y="26796"/>
                </a:lnTo>
                <a:close/>
              </a:path>
              <a:path w="3772534" h="61595">
                <a:moveTo>
                  <a:pt x="2264771" y="26796"/>
                </a:moveTo>
                <a:lnTo>
                  <a:pt x="2257119" y="26796"/>
                </a:lnTo>
                <a:lnTo>
                  <a:pt x="2257119" y="34437"/>
                </a:lnTo>
                <a:lnTo>
                  <a:pt x="2264771" y="34437"/>
                </a:lnTo>
                <a:lnTo>
                  <a:pt x="2264771" y="26796"/>
                </a:lnTo>
                <a:close/>
              </a:path>
              <a:path w="3772534" h="61595">
                <a:moveTo>
                  <a:pt x="2280075" y="26796"/>
                </a:moveTo>
                <a:lnTo>
                  <a:pt x="2272423" y="26796"/>
                </a:lnTo>
                <a:lnTo>
                  <a:pt x="2272423" y="34437"/>
                </a:lnTo>
                <a:lnTo>
                  <a:pt x="2280075" y="34437"/>
                </a:lnTo>
                <a:lnTo>
                  <a:pt x="2280075" y="26796"/>
                </a:lnTo>
                <a:close/>
              </a:path>
              <a:path w="3772534" h="61595">
                <a:moveTo>
                  <a:pt x="2295379" y="26796"/>
                </a:moveTo>
                <a:lnTo>
                  <a:pt x="2287727" y="26796"/>
                </a:lnTo>
                <a:lnTo>
                  <a:pt x="2287727" y="34437"/>
                </a:lnTo>
                <a:lnTo>
                  <a:pt x="2295379" y="34437"/>
                </a:lnTo>
                <a:lnTo>
                  <a:pt x="2295379" y="26796"/>
                </a:lnTo>
                <a:close/>
              </a:path>
              <a:path w="3772534" h="61595">
                <a:moveTo>
                  <a:pt x="2310683" y="26796"/>
                </a:moveTo>
                <a:lnTo>
                  <a:pt x="2303031" y="26796"/>
                </a:lnTo>
                <a:lnTo>
                  <a:pt x="2303031" y="34437"/>
                </a:lnTo>
                <a:lnTo>
                  <a:pt x="2310683" y="34437"/>
                </a:lnTo>
                <a:lnTo>
                  <a:pt x="2310683" y="26796"/>
                </a:lnTo>
                <a:close/>
              </a:path>
              <a:path w="3772534" h="61595">
                <a:moveTo>
                  <a:pt x="2325987" y="26796"/>
                </a:moveTo>
                <a:lnTo>
                  <a:pt x="2318335" y="26796"/>
                </a:lnTo>
                <a:lnTo>
                  <a:pt x="2318335" y="34437"/>
                </a:lnTo>
                <a:lnTo>
                  <a:pt x="2325987" y="34437"/>
                </a:lnTo>
                <a:lnTo>
                  <a:pt x="2325987" y="26796"/>
                </a:lnTo>
                <a:close/>
              </a:path>
              <a:path w="3772534" h="61595">
                <a:moveTo>
                  <a:pt x="2341393" y="26796"/>
                </a:moveTo>
                <a:lnTo>
                  <a:pt x="2333741" y="26796"/>
                </a:lnTo>
                <a:lnTo>
                  <a:pt x="2333741" y="34437"/>
                </a:lnTo>
                <a:lnTo>
                  <a:pt x="2341393" y="34437"/>
                </a:lnTo>
                <a:lnTo>
                  <a:pt x="2341393" y="26796"/>
                </a:lnTo>
                <a:close/>
              </a:path>
              <a:path w="3772534" h="61595">
                <a:moveTo>
                  <a:pt x="2356697" y="26796"/>
                </a:moveTo>
                <a:lnTo>
                  <a:pt x="2349045" y="26796"/>
                </a:lnTo>
                <a:lnTo>
                  <a:pt x="2349045" y="34437"/>
                </a:lnTo>
                <a:lnTo>
                  <a:pt x="2356697" y="34437"/>
                </a:lnTo>
                <a:lnTo>
                  <a:pt x="2356697" y="26796"/>
                </a:lnTo>
                <a:close/>
              </a:path>
              <a:path w="3772534" h="61595">
                <a:moveTo>
                  <a:pt x="2372001" y="26796"/>
                </a:moveTo>
                <a:lnTo>
                  <a:pt x="2364349" y="26796"/>
                </a:lnTo>
                <a:lnTo>
                  <a:pt x="2364349" y="34437"/>
                </a:lnTo>
                <a:lnTo>
                  <a:pt x="2372001" y="34437"/>
                </a:lnTo>
                <a:lnTo>
                  <a:pt x="2372001" y="26796"/>
                </a:lnTo>
                <a:close/>
              </a:path>
              <a:path w="3772534" h="61595">
                <a:moveTo>
                  <a:pt x="2387304" y="26796"/>
                </a:moveTo>
                <a:lnTo>
                  <a:pt x="2379652" y="26796"/>
                </a:lnTo>
                <a:lnTo>
                  <a:pt x="2379652" y="34437"/>
                </a:lnTo>
                <a:lnTo>
                  <a:pt x="2387304" y="34437"/>
                </a:lnTo>
                <a:lnTo>
                  <a:pt x="2387304" y="26796"/>
                </a:lnTo>
                <a:close/>
              </a:path>
              <a:path w="3772534" h="61595">
                <a:moveTo>
                  <a:pt x="2402608" y="26796"/>
                </a:moveTo>
                <a:lnTo>
                  <a:pt x="2394956" y="26796"/>
                </a:lnTo>
                <a:lnTo>
                  <a:pt x="2394956" y="34437"/>
                </a:lnTo>
                <a:lnTo>
                  <a:pt x="2402608" y="34437"/>
                </a:lnTo>
                <a:lnTo>
                  <a:pt x="2402608" y="26796"/>
                </a:lnTo>
                <a:close/>
              </a:path>
              <a:path w="3772534" h="61595">
                <a:moveTo>
                  <a:pt x="2417912" y="26796"/>
                </a:moveTo>
                <a:lnTo>
                  <a:pt x="2410260" y="26796"/>
                </a:lnTo>
                <a:lnTo>
                  <a:pt x="2410260" y="34437"/>
                </a:lnTo>
                <a:lnTo>
                  <a:pt x="2417912" y="34437"/>
                </a:lnTo>
                <a:lnTo>
                  <a:pt x="2417912" y="26796"/>
                </a:lnTo>
                <a:close/>
              </a:path>
              <a:path w="3772534" h="61595">
                <a:moveTo>
                  <a:pt x="2433318" y="26796"/>
                </a:moveTo>
                <a:lnTo>
                  <a:pt x="2425564" y="26796"/>
                </a:lnTo>
                <a:lnTo>
                  <a:pt x="2425564" y="34437"/>
                </a:lnTo>
                <a:lnTo>
                  <a:pt x="2433318" y="34437"/>
                </a:lnTo>
                <a:lnTo>
                  <a:pt x="2433318" y="26796"/>
                </a:lnTo>
                <a:close/>
              </a:path>
              <a:path w="3772534" h="61595">
                <a:moveTo>
                  <a:pt x="2448622" y="26796"/>
                </a:moveTo>
                <a:lnTo>
                  <a:pt x="2440970" y="26796"/>
                </a:lnTo>
                <a:lnTo>
                  <a:pt x="2440970" y="34437"/>
                </a:lnTo>
                <a:lnTo>
                  <a:pt x="2448622" y="34437"/>
                </a:lnTo>
                <a:lnTo>
                  <a:pt x="2448622" y="26796"/>
                </a:lnTo>
                <a:close/>
              </a:path>
              <a:path w="3772534" h="61595">
                <a:moveTo>
                  <a:pt x="2463926" y="26796"/>
                </a:moveTo>
                <a:lnTo>
                  <a:pt x="2456274" y="26796"/>
                </a:lnTo>
                <a:lnTo>
                  <a:pt x="2456274" y="34437"/>
                </a:lnTo>
                <a:lnTo>
                  <a:pt x="2463926" y="34437"/>
                </a:lnTo>
                <a:lnTo>
                  <a:pt x="2463926" y="26796"/>
                </a:lnTo>
                <a:close/>
              </a:path>
              <a:path w="3772534" h="61595">
                <a:moveTo>
                  <a:pt x="2479230" y="26796"/>
                </a:moveTo>
                <a:lnTo>
                  <a:pt x="2471578" y="26796"/>
                </a:lnTo>
                <a:lnTo>
                  <a:pt x="2471578" y="34437"/>
                </a:lnTo>
                <a:lnTo>
                  <a:pt x="2479230" y="34437"/>
                </a:lnTo>
                <a:lnTo>
                  <a:pt x="2479230" y="26796"/>
                </a:lnTo>
                <a:close/>
              </a:path>
              <a:path w="3772534" h="61595">
                <a:moveTo>
                  <a:pt x="2494534" y="26796"/>
                </a:moveTo>
                <a:lnTo>
                  <a:pt x="2486882" y="26796"/>
                </a:lnTo>
                <a:lnTo>
                  <a:pt x="2486882" y="34437"/>
                </a:lnTo>
                <a:lnTo>
                  <a:pt x="2494534" y="34437"/>
                </a:lnTo>
                <a:lnTo>
                  <a:pt x="2494534" y="26796"/>
                </a:lnTo>
                <a:close/>
              </a:path>
              <a:path w="3772534" h="61595">
                <a:moveTo>
                  <a:pt x="2509838" y="26796"/>
                </a:moveTo>
                <a:lnTo>
                  <a:pt x="2502186" y="26796"/>
                </a:lnTo>
                <a:lnTo>
                  <a:pt x="2502186" y="34437"/>
                </a:lnTo>
                <a:lnTo>
                  <a:pt x="2509838" y="34437"/>
                </a:lnTo>
                <a:lnTo>
                  <a:pt x="2509838" y="26796"/>
                </a:lnTo>
                <a:close/>
              </a:path>
              <a:path w="3772534" h="61595">
                <a:moveTo>
                  <a:pt x="2525141" y="26796"/>
                </a:moveTo>
                <a:lnTo>
                  <a:pt x="2517490" y="26796"/>
                </a:lnTo>
                <a:lnTo>
                  <a:pt x="2517490" y="34437"/>
                </a:lnTo>
                <a:lnTo>
                  <a:pt x="2525141" y="34437"/>
                </a:lnTo>
                <a:lnTo>
                  <a:pt x="2525141" y="26796"/>
                </a:lnTo>
                <a:close/>
              </a:path>
              <a:path w="3772534" h="61595">
                <a:moveTo>
                  <a:pt x="2540547" y="26796"/>
                </a:moveTo>
                <a:lnTo>
                  <a:pt x="2532895" y="26796"/>
                </a:lnTo>
                <a:lnTo>
                  <a:pt x="2532895" y="34437"/>
                </a:lnTo>
                <a:lnTo>
                  <a:pt x="2540547" y="34437"/>
                </a:lnTo>
                <a:lnTo>
                  <a:pt x="2540547" y="26796"/>
                </a:lnTo>
                <a:close/>
              </a:path>
              <a:path w="3772534" h="61595">
                <a:moveTo>
                  <a:pt x="2555851" y="26796"/>
                </a:moveTo>
                <a:lnTo>
                  <a:pt x="2548199" y="26796"/>
                </a:lnTo>
                <a:lnTo>
                  <a:pt x="2548199" y="34437"/>
                </a:lnTo>
                <a:lnTo>
                  <a:pt x="2555851" y="34437"/>
                </a:lnTo>
                <a:lnTo>
                  <a:pt x="2555851" y="26796"/>
                </a:lnTo>
                <a:close/>
              </a:path>
              <a:path w="3772534" h="61595">
                <a:moveTo>
                  <a:pt x="2571155" y="26796"/>
                </a:moveTo>
                <a:lnTo>
                  <a:pt x="2563503" y="26796"/>
                </a:lnTo>
                <a:lnTo>
                  <a:pt x="2563503" y="34437"/>
                </a:lnTo>
                <a:lnTo>
                  <a:pt x="2571155" y="34437"/>
                </a:lnTo>
                <a:lnTo>
                  <a:pt x="2571155" y="26796"/>
                </a:lnTo>
                <a:close/>
              </a:path>
              <a:path w="3772534" h="61595">
                <a:moveTo>
                  <a:pt x="2586459" y="26796"/>
                </a:moveTo>
                <a:lnTo>
                  <a:pt x="2578807" y="26796"/>
                </a:lnTo>
                <a:lnTo>
                  <a:pt x="2578807" y="34437"/>
                </a:lnTo>
                <a:lnTo>
                  <a:pt x="2586459" y="34437"/>
                </a:lnTo>
                <a:lnTo>
                  <a:pt x="2586459" y="26796"/>
                </a:lnTo>
                <a:close/>
              </a:path>
              <a:path w="3772534" h="61595">
                <a:moveTo>
                  <a:pt x="2601763" y="26796"/>
                </a:moveTo>
                <a:lnTo>
                  <a:pt x="2594111" y="26796"/>
                </a:lnTo>
                <a:lnTo>
                  <a:pt x="2594111" y="34437"/>
                </a:lnTo>
                <a:lnTo>
                  <a:pt x="2601763" y="34437"/>
                </a:lnTo>
                <a:lnTo>
                  <a:pt x="2601763" y="26796"/>
                </a:lnTo>
                <a:close/>
              </a:path>
              <a:path w="3772534" h="61595">
                <a:moveTo>
                  <a:pt x="2617067" y="26796"/>
                </a:moveTo>
                <a:lnTo>
                  <a:pt x="2609415" y="26796"/>
                </a:lnTo>
                <a:lnTo>
                  <a:pt x="2609415" y="34437"/>
                </a:lnTo>
                <a:lnTo>
                  <a:pt x="2617067" y="34437"/>
                </a:lnTo>
                <a:lnTo>
                  <a:pt x="2617067" y="26796"/>
                </a:lnTo>
                <a:close/>
              </a:path>
              <a:path w="3772534" h="61595">
                <a:moveTo>
                  <a:pt x="2632473" y="26796"/>
                </a:moveTo>
                <a:lnTo>
                  <a:pt x="2624719" y="26796"/>
                </a:lnTo>
                <a:lnTo>
                  <a:pt x="2624719" y="34437"/>
                </a:lnTo>
                <a:lnTo>
                  <a:pt x="2632473" y="34437"/>
                </a:lnTo>
                <a:lnTo>
                  <a:pt x="2632473" y="26796"/>
                </a:lnTo>
                <a:close/>
              </a:path>
              <a:path w="3772534" h="61595">
                <a:moveTo>
                  <a:pt x="2647777" y="26796"/>
                </a:moveTo>
                <a:lnTo>
                  <a:pt x="2640125" y="26796"/>
                </a:lnTo>
                <a:lnTo>
                  <a:pt x="2640125" y="34437"/>
                </a:lnTo>
                <a:lnTo>
                  <a:pt x="2647777" y="34437"/>
                </a:lnTo>
                <a:lnTo>
                  <a:pt x="2647777" y="26796"/>
                </a:lnTo>
                <a:close/>
              </a:path>
              <a:path w="3772534" h="61595">
                <a:moveTo>
                  <a:pt x="2663081" y="26796"/>
                </a:moveTo>
                <a:lnTo>
                  <a:pt x="2655429" y="26796"/>
                </a:lnTo>
                <a:lnTo>
                  <a:pt x="2655429" y="34437"/>
                </a:lnTo>
                <a:lnTo>
                  <a:pt x="2663081" y="34437"/>
                </a:lnTo>
                <a:lnTo>
                  <a:pt x="2663081" y="26796"/>
                </a:lnTo>
                <a:close/>
              </a:path>
              <a:path w="3772534" h="61595">
                <a:moveTo>
                  <a:pt x="2678384" y="26796"/>
                </a:moveTo>
                <a:lnTo>
                  <a:pt x="2670732" y="26796"/>
                </a:lnTo>
                <a:lnTo>
                  <a:pt x="2670732" y="34437"/>
                </a:lnTo>
                <a:lnTo>
                  <a:pt x="2678384" y="34437"/>
                </a:lnTo>
                <a:lnTo>
                  <a:pt x="2678384" y="26796"/>
                </a:lnTo>
                <a:close/>
              </a:path>
              <a:path w="3772534" h="61595">
                <a:moveTo>
                  <a:pt x="2693688" y="26796"/>
                </a:moveTo>
                <a:lnTo>
                  <a:pt x="2686036" y="26796"/>
                </a:lnTo>
                <a:lnTo>
                  <a:pt x="2686036" y="34437"/>
                </a:lnTo>
                <a:lnTo>
                  <a:pt x="2693688" y="34437"/>
                </a:lnTo>
                <a:lnTo>
                  <a:pt x="2693688" y="26796"/>
                </a:lnTo>
                <a:close/>
              </a:path>
              <a:path w="3772534" h="61595">
                <a:moveTo>
                  <a:pt x="2708992" y="26796"/>
                </a:moveTo>
                <a:lnTo>
                  <a:pt x="2701340" y="26796"/>
                </a:lnTo>
                <a:lnTo>
                  <a:pt x="2701340" y="34437"/>
                </a:lnTo>
                <a:lnTo>
                  <a:pt x="2708992" y="34437"/>
                </a:lnTo>
                <a:lnTo>
                  <a:pt x="2708992" y="26796"/>
                </a:lnTo>
                <a:close/>
              </a:path>
              <a:path w="3772534" h="61595">
                <a:moveTo>
                  <a:pt x="2724398" y="26796"/>
                </a:moveTo>
                <a:lnTo>
                  <a:pt x="2716644" y="26796"/>
                </a:lnTo>
                <a:lnTo>
                  <a:pt x="2716644" y="34437"/>
                </a:lnTo>
                <a:lnTo>
                  <a:pt x="2724398" y="34437"/>
                </a:lnTo>
                <a:lnTo>
                  <a:pt x="2724398" y="26796"/>
                </a:lnTo>
                <a:close/>
              </a:path>
              <a:path w="3772534" h="61595">
                <a:moveTo>
                  <a:pt x="2739702" y="26796"/>
                </a:moveTo>
                <a:lnTo>
                  <a:pt x="2732050" y="26796"/>
                </a:lnTo>
                <a:lnTo>
                  <a:pt x="2732050" y="34437"/>
                </a:lnTo>
                <a:lnTo>
                  <a:pt x="2739702" y="34437"/>
                </a:lnTo>
                <a:lnTo>
                  <a:pt x="2739702" y="26796"/>
                </a:lnTo>
                <a:close/>
              </a:path>
              <a:path w="3772534" h="61595">
                <a:moveTo>
                  <a:pt x="2755006" y="26796"/>
                </a:moveTo>
                <a:lnTo>
                  <a:pt x="2747354" y="26796"/>
                </a:lnTo>
                <a:lnTo>
                  <a:pt x="2747354" y="34437"/>
                </a:lnTo>
                <a:lnTo>
                  <a:pt x="2755006" y="34437"/>
                </a:lnTo>
                <a:lnTo>
                  <a:pt x="2755006" y="26796"/>
                </a:lnTo>
                <a:close/>
              </a:path>
              <a:path w="3772534" h="61595">
                <a:moveTo>
                  <a:pt x="2770310" y="26796"/>
                </a:moveTo>
                <a:lnTo>
                  <a:pt x="2762658" y="26796"/>
                </a:lnTo>
                <a:lnTo>
                  <a:pt x="2762658" y="34437"/>
                </a:lnTo>
                <a:lnTo>
                  <a:pt x="2770310" y="34437"/>
                </a:lnTo>
                <a:lnTo>
                  <a:pt x="2770310" y="26796"/>
                </a:lnTo>
                <a:close/>
              </a:path>
              <a:path w="3772534" h="61595">
                <a:moveTo>
                  <a:pt x="2785614" y="26796"/>
                </a:moveTo>
                <a:lnTo>
                  <a:pt x="2777962" y="26796"/>
                </a:lnTo>
                <a:lnTo>
                  <a:pt x="2777962" y="34437"/>
                </a:lnTo>
                <a:lnTo>
                  <a:pt x="2785614" y="34437"/>
                </a:lnTo>
                <a:lnTo>
                  <a:pt x="2785614" y="26796"/>
                </a:lnTo>
                <a:close/>
              </a:path>
              <a:path w="3772534" h="61595">
                <a:moveTo>
                  <a:pt x="2800918" y="26796"/>
                </a:moveTo>
                <a:lnTo>
                  <a:pt x="2793266" y="26796"/>
                </a:lnTo>
                <a:lnTo>
                  <a:pt x="2793266" y="34437"/>
                </a:lnTo>
                <a:lnTo>
                  <a:pt x="2800918" y="34437"/>
                </a:lnTo>
                <a:lnTo>
                  <a:pt x="2800918" y="26796"/>
                </a:lnTo>
                <a:close/>
              </a:path>
              <a:path w="3772534" h="61595">
                <a:moveTo>
                  <a:pt x="2816221" y="26796"/>
                </a:moveTo>
                <a:lnTo>
                  <a:pt x="2808570" y="26796"/>
                </a:lnTo>
                <a:lnTo>
                  <a:pt x="2808570" y="34437"/>
                </a:lnTo>
                <a:lnTo>
                  <a:pt x="2816221" y="34437"/>
                </a:lnTo>
                <a:lnTo>
                  <a:pt x="2816221" y="26796"/>
                </a:lnTo>
                <a:close/>
              </a:path>
              <a:path w="3772534" h="61595">
                <a:moveTo>
                  <a:pt x="2831627" y="26796"/>
                </a:moveTo>
                <a:lnTo>
                  <a:pt x="2823975" y="26796"/>
                </a:lnTo>
                <a:lnTo>
                  <a:pt x="2823975" y="34437"/>
                </a:lnTo>
                <a:lnTo>
                  <a:pt x="2831627" y="34437"/>
                </a:lnTo>
                <a:lnTo>
                  <a:pt x="2831627" y="26796"/>
                </a:lnTo>
                <a:close/>
              </a:path>
              <a:path w="3772534" h="61595">
                <a:moveTo>
                  <a:pt x="2846931" y="26796"/>
                </a:moveTo>
                <a:lnTo>
                  <a:pt x="2839279" y="26796"/>
                </a:lnTo>
                <a:lnTo>
                  <a:pt x="2839279" y="34437"/>
                </a:lnTo>
                <a:lnTo>
                  <a:pt x="2846931" y="34437"/>
                </a:lnTo>
                <a:lnTo>
                  <a:pt x="2846931" y="26796"/>
                </a:lnTo>
                <a:close/>
              </a:path>
              <a:path w="3772534" h="61595">
                <a:moveTo>
                  <a:pt x="2862235" y="26796"/>
                </a:moveTo>
                <a:lnTo>
                  <a:pt x="2854583" y="26796"/>
                </a:lnTo>
                <a:lnTo>
                  <a:pt x="2854583" y="34437"/>
                </a:lnTo>
                <a:lnTo>
                  <a:pt x="2862235" y="34437"/>
                </a:lnTo>
                <a:lnTo>
                  <a:pt x="2862235" y="26796"/>
                </a:lnTo>
                <a:close/>
              </a:path>
              <a:path w="3772534" h="61595">
                <a:moveTo>
                  <a:pt x="2877539" y="26796"/>
                </a:moveTo>
                <a:lnTo>
                  <a:pt x="2869887" y="26796"/>
                </a:lnTo>
                <a:lnTo>
                  <a:pt x="2869887" y="34437"/>
                </a:lnTo>
                <a:lnTo>
                  <a:pt x="2877539" y="34437"/>
                </a:lnTo>
                <a:lnTo>
                  <a:pt x="2877539" y="26796"/>
                </a:lnTo>
                <a:close/>
              </a:path>
              <a:path w="3772534" h="61595">
                <a:moveTo>
                  <a:pt x="2892843" y="26796"/>
                </a:moveTo>
                <a:lnTo>
                  <a:pt x="2885191" y="26796"/>
                </a:lnTo>
                <a:lnTo>
                  <a:pt x="2885191" y="34437"/>
                </a:lnTo>
                <a:lnTo>
                  <a:pt x="2892843" y="34437"/>
                </a:lnTo>
                <a:lnTo>
                  <a:pt x="2892843" y="26796"/>
                </a:lnTo>
                <a:close/>
              </a:path>
              <a:path w="3772534" h="61595">
                <a:moveTo>
                  <a:pt x="2908147" y="26796"/>
                </a:moveTo>
                <a:lnTo>
                  <a:pt x="2900495" y="26796"/>
                </a:lnTo>
                <a:lnTo>
                  <a:pt x="2900495" y="34437"/>
                </a:lnTo>
                <a:lnTo>
                  <a:pt x="2908147" y="34437"/>
                </a:lnTo>
                <a:lnTo>
                  <a:pt x="2908147" y="26796"/>
                </a:lnTo>
                <a:close/>
              </a:path>
              <a:path w="3772534" h="61595">
                <a:moveTo>
                  <a:pt x="2923553" y="26796"/>
                </a:moveTo>
                <a:lnTo>
                  <a:pt x="2915799" y="26796"/>
                </a:lnTo>
                <a:lnTo>
                  <a:pt x="2915799" y="34437"/>
                </a:lnTo>
                <a:lnTo>
                  <a:pt x="2923553" y="34437"/>
                </a:lnTo>
                <a:lnTo>
                  <a:pt x="2923553" y="26796"/>
                </a:lnTo>
                <a:close/>
              </a:path>
              <a:path w="3772534" h="61595">
                <a:moveTo>
                  <a:pt x="2938857" y="26796"/>
                </a:moveTo>
                <a:lnTo>
                  <a:pt x="2931205" y="26796"/>
                </a:lnTo>
                <a:lnTo>
                  <a:pt x="2931205" y="34437"/>
                </a:lnTo>
                <a:lnTo>
                  <a:pt x="2938857" y="34437"/>
                </a:lnTo>
                <a:lnTo>
                  <a:pt x="2938857" y="26796"/>
                </a:lnTo>
                <a:close/>
              </a:path>
              <a:path w="3772534" h="61595">
                <a:moveTo>
                  <a:pt x="2954161" y="26796"/>
                </a:moveTo>
                <a:lnTo>
                  <a:pt x="2946509" y="26796"/>
                </a:lnTo>
                <a:lnTo>
                  <a:pt x="2946509" y="34437"/>
                </a:lnTo>
                <a:lnTo>
                  <a:pt x="2954161" y="34437"/>
                </a:lnTo>
                <a:lnTo>
                  <a:pt x="2954161" y="26796"/>
                </a:lnTo>
                <a:close/>
              </a:path>
              <a:path w="3772534" h="61595">
                <a:moveTo>
                  <a:pt x="2969464" y="26796"/>
                </a:moveTo>
                <a:lnTo>
                  <a:pt x="2961812" y="26796"/>
                </a:lnTo>
                <a:lnTo>
                  <a:pt x="2961812" y="34437"/>
                </a:lnTo>
                <a:lnTo>
                  <a:pt x="2969464" y="34437"/>
                </a:lnTo>
                <a:lnTo>
                  <a:pt x="2969464" y="26796"/>
                </a:lnTo>
                <a:close/>
              </a:path>
              <a:path w="3772534" h="61595">
                <a:moveTo>
                  <a:pt x="2984768" y="26796"/>
                </a:moveTo>
                <a:lnTo>
                  <a:pt x="2977116" y="26796"/>
                </a:lnTo>
                <a:lnTo>
                  <a:pt x="2977116" y="34437"/>
                </a:lnTo>
                <a:lnTo>
                  <a:pt x="2984768" y="34437"/>
                </a:lnTo>
                <a:lnTo>
                  <a:pt x="2984768" y="26796"/>
                </a:lnTo>
                <a:close/>
              </a:path>
              <a:path w="3772534" h="61595">
                <a:moveTo>
                  <a:pt x="3000072" y="26796"/>
                </a:moveTo>
                <a:lnTo>
                  <a:pt x="2992420" y="26796"/>
                </a:lnTo>
                <a:lnTo>
                  <a:pt x="2992420" y="34437"/>
                </a:lnTo>
                <a:lnTo>
                  <a:pt x="3000072" y="34437"/>
                </a:lnTo>
                <a:lnTo>
                  <a:pt x="3000072" y="26796"/>
                </a:lnTo>
                <a:close/>
              </a:path>
              <a:path w="3772534" h="61595">
                <a:moveTo>
                  <a:pt x="3015478" y="26796"/>
                </a:moveTo>
                <a:lnTo>
                  <a:pt x="3007724" y="26796"/>
                </a:lnTo>
                <a:lnTo>
                  <a:pt x="3007724" y="34437"/>
                </a:lnTo>
                <a:lnTo>
                  <a:pt x="3015478" y="34437"/>
                </a:lnTo>
                <a:lnTo>
                  <a:pt x="3015478" y="26796"/>
                </a:lnTo>
                <a:close/>
              </a:path>
              <a:path w="3772534" h="61595">
                <a:moveTo>
                  <a:pt x="3030782" y="26796"/>
                </a:moveTo>
                <a:lnTo>
                  <a:pt x="3023130" y="26796"/>
                </a:lnTo>
                <a:lnTo>
                  <a:pt x="3023130" y="34437"/>
                </a:lnTo>
                <a:lnTo>
                  <a:pt x="3030782" y="34437"/>
                </a:lnTo>
                <a:lnTo>
                  <a:pt x="3030782" y="26796"/>
                </a:lnTo>
                <a:close/>
              </a:path>
              <a:path w="3772534" h="61595">
                <a:moveTo>
                  <a:pt x="3046086" y="26796"/>
                </a:moveTo>
                <a:lnTo>
                  <a:pt x="3038434" y="26796"/>
                </a:lnTo>
                <a:lnTo>
                  <a:pt x="3038434" y="34437"/>
                </a:lnTo>
                <a:lnTo>
                  <a:pt x="3046086" y="34437"/>
                </a:lnTo>
                <a:lnTo>
                  <a:pt x="3046086" y="26796"/>
                </a:lnTo>
                <a:close/>
              </a:path>
              <a:path w="3772534" h="61595">
                <a:moveTo>
                  <a:pt x="3061390" y="26796"/>
                </a:moveTo>
                <a:lnTo>
                  <a:pt x="3053738" y="26796"/>
                </a:lnTo>
                <a:lnTo>
                  <a:pt x="3053738" y="34437"/>
                </a:lnTo>
                <a:lnTo>
                  <a:pt x="3061390" y="34437"/>
                </a:lnTo>
                <a:lnTo>
                  <a:pt x="3061390" y="26796"/>
                </a:lnTo>
                <a:close/>
              </a:path>
              <a:path w="3772534" h="61595">
                <a:moveTo>
                  <a:pt x="3076694" y="26796"/>
                </a:moveTo>
                <a:lnTo>
                  <a:pt x="3069042" y="26796"/>
                </a:lnTo>
                <a:lnTo>
                  <a:pt x="3069042" y="34437"/>
                </a:lnTo>
                <a:lnTo>
                  <a:pt x="3076694" y="34437"/>
                </a:lnTo>
                <a:lnTo>
                  <a:pt x="3076694" y="26796"/>
                </a:lnTo>
                <a:close/>
              </a:path>
              <a:path w="3772534" h="61595">
                <a:moveTo>
                  <a:pt x="3091998" y="26796"/>
                </a:moveTo>
                <a:lnTo>
                  <a:pt x="3084346" y="26796"/>
                </a:lnTo>
                <a:lnTo>
                  <a:pt x="3084346" y="34437"/>
                </a:lnTo>
                <a:lnTo>
                  <a:pt x="3091998" y="34437"/>
                </a:lnTo>
                <a:lnTo>
                  <a:pt x="3091998" y="26796"/>
                </a:lnTo>
                <a:close/>
              </a:path>
              <a:path w="3772534" h="61595">
                <a:moveTo>
                  <a:pt x="3107301" y="26796"/>
                </a:moveTo>
                <a:lnTo>
                  <a:pt x="3099650" y="26796"/>
                </a:lnTo>
                <a:lnTo>
                  <a:pt x="3099650" y="34437"/>
                </a:lnTo>
                <a:lnTo>
                  <a:pt x="3107301" y="34437"/>
                </a:lnTo>
                <a:lnTo>
                  <a:pt x="3107301" y="26796"/>
                </a:lnTo>
                <a:close/>
              </a:path>
              <a:path w="3772534" h="61595">
                <a:moveTo>
                  <a:pt x="3122707" y="26796"/>
                </a:moveTo>
                <a:lnTo>
                  <a:pt x="3115055" y="26796"/>
                </a:lnTo>
                <a:lnTo>
                  <a:pt x="3115055" y="34437"/>
                </a:lnTo>
                <a:lnTo>
                  <a:pt x="3122707" y="34437"/>
                </a:lnTo>
                <a:lnTo>
                  <a:pt x="3122707" y="26796"/>
                </a:lnTo>
                <a:close/>
              </a:path>
              <a:path w="3772534" h="61595">
                <a:moveTo>
                  <a:pt x="3138011" y="26796"/>
                </a:moveTo>
                <a:lnTo>
                  <a:pt x="3130359" y="26796"/>
                </a:lnTo>
                <a:lnTo>
                  <a:pt x="3130359" y="34437"/>
                </a:lnTo>
                <a:lnTo>
                  <a:pt x="3138011" y="34437"/>
                </a:lnTo>
                <a:lnTo>
                  <a:pt x="3138011" y="26796"/>
                </a:lnTo>
                <a:close/>
              </a:path>
              <a:path w="3772534" h="61595">
                <a:moveTo>
                  <a:pt x="3153315" y="26796"/>
                </a:moveTo>
                <a:lnTo>
                  <a:pt x="3145663" y="26796"/>
                </a:lnTo>
                <a:lnTo>
                  <a:pt x="3145663" y="34437"/>
                </a:lnTo>
                <a:lnTo>
                  <a:pt x="3153315" y="34437"/>
                </a:lnTo>
                <a:lnTo>
                  <a:pt x="3153315" y="26796"/>
                </a:lnTo>
                <a:close/>
              </a:path>
              <a:path w="3772534" h="61595">
                <a:moveTo>
                  <a:pt x="3168619" y="26796"/>
                </a:moveTo>
                <a:lnTo>
                  <a:pt x="3160967" y="26796"/>
                </a:lnTo>
                <a:lnTo>
                  <a:pt x="3160967" y="34437"/>
                </a:lnTo>
                <a:lnTo>
                  <a:pt x="3168619" y="34437"/>
                </a:lnTo>
                <a:lnTo>
                  <a:pt x="3168619" y="26796"/>
                </a:lnTo>
                <a:close/>
              </a:path>
              <a:path w="3772534" h="61595">
                <a:moveTo>
                  <a:pt x="3183923" y="26796"/>
                </a:moveTo>
                <a:lnTo>
                  <a:pt x="3176271" y="26796"/>
                </a:lnTo>
                <a:lnTo>
                  <a:pt x="3176271" y="34437"/>
                </a:lnTo>
                <a:lnTo>
                  <a:pt x="3183923" y="34437"/>
                </a:lnTo>
                <a:lnTo>
                  <a:pt x="3183923" y="26796"/>
                </a:lnTo>
                <a:close/>
              </a:path>
              <a:path w="3772534" h="61595">
                <a:moveTo>
                  <a:pt x="3199227" y="26796"/>
                </a:moveTo>
                <a:lnTo>
                  <a:pt x="3191575" y="26796"/>
                </a:lnTo>
                <a:lnTo>
                  <a:pt x="3191575" y="34437"/>
                </a:lnTo>
                <a:lnTo>
                  <a:pt x="3199227" y="34437"/>
                </a:lnTo>
                <a:lnTo>
                  <a:pt x="3199227" y="26796"/>
                </a:lnTo>
                <a:close/>
              </a:path>
              <a:path w="3772534" h="61595">
                <a:moveTo>
                  <a:pt x="3214633" y="26796"/>
                </a:moveTo>
                <a:lnTo>
                  <a:pt x="3206879" y="26796"/>
                </a:lnTo>
                <a:lnTo>
                  <a:pt x="3206879" y="34437"/>
                </a:lnTo>
                <a:lnTo>
                  <a:pt x="3214633" y="34437"/>
                </a:lnTo>
                <a:lnTo>
                  <a:pt x="3214633" y="26796"/>
                </a:lnTo>
                <a:close/>
              </a:path>
              <a:path w="3772534" h="61595">
                <a:moveTo>
                  <a:pt x="3229937" y="26796"/>
                </a:moveTo>
                <a:lnTo>
                  <a:pt x="3222285" y="26796"/>
                </a:lnTo>
                <a:lnTo>
                  <a:pt x="3222285" y="34437"/>
                </a:lnTo>
                <a:lnTo>
                  <a:pt x="3229937" y="34437"/>
                </a:lnTo>
                <a:lnTo>
                  <a:pt x="3229937" y="26796"/>
                </a:lnTo>
                <a:close/>
              </a:path>
              <a:path w="3772534" h="61595">
                <a:moveTo>
                  <a:pt x="3245241" y="26796"/>
                </a:moveTo>
                <a:lnTo>
                  <a:pt x="3237589" y="26796"/>
                </a:lnTo>
                <a:lnTo>
                  <a:pt x="3237589" y="34437"/>
                </a:lnTo>
                <a:lnTo>
                  <a:pt x="3245241" y="34437"/>
                </a:lnTo>
                <a:lnTo>
                  <a:pt x="3245241" y="26796"/>
                </a:lnTo>
                <a:close/>
              </a:path>
              <a:path w="3772534" h="61595">
                <a:moveTo>
                  <a:pt x="3260544" y="26796"/>
                </a:moveTo>
                <a:lnTo>
                  <a:pt x="3252892" y="26796"/>
                </a:lnTo>
                <a:lnTo>
                  <a:pt x="3252892" y="34437"/>
                </a:lnTo>
                <a:lnTo>
                  <a:pt x="3260544" y="34437"/>
                </a:lnTo>
                <a:lnTo>
                  <a:pt x="3260544" y="26796"/>
                </a:lnTo>
                <a:close/>
              </a:path>
              <a:path w="3772534" h="61595">
                <a:moveTo>
                  <a:pt x="3275848" y="26796"/>
                </a:moveTo>
                <a:lnTo>
                  <a:pt x="3268196" y="26796"/>
                </a:lnTo>
                <a:lnTo>
                  <a:pt x="3268196" y="34437"/>
                </a:lnTo>
                <a:lnTo>
                  <a:pt x="3275848" y="34437"/>
                </a:lnTo>
                <a:lnTo>
                  <a:pt x="3275848" y="26796"/>
                </a:lnTo>
                <a:close/>
              </a:path>
              <a:path w="3772534" h="61595">
                <a:moveTo>
                  <a:pt x="3291152" y="26796"/>
                </a:moveTo>
                <a:lnTo>
                  <a:pt x="3283500" y="26796"/>
                </a:lnTo>
                <a:lnTo>
                  <a:pt x="3283500" y="34437"/>
                </a:lnTo>
                <a:lnTo>
                  <a:pt x="3291152" y="34437"/>
                </a:lnTo>
                <a:lnTo>
                  <a:pt x="3291152" y="26796"/>
                </a:lnTo>
                <a:close/>
              </a:path>
              <a:path w="3772534" h="61595">
                <a:moveTo>
                  <a:pt x="3306558" y="26796"/>
                </a:moveTo>
                <a:lnTo>
                  <a:pt x="3298804" y="26796"/>
                </a:lnTo>
                <a:lnTo>
                  <a:pt x="3298804" y="34437"/>
                </a:lnTo>
                <a:lnTo>
                  <a:pt x="3306558" y="34437"/>
                </a:lnTo>
                <a:lnTo>
                  <a:pt x="3306558" y="26796"/>
                </a:lnTo>
                <a:close/>
              </a:path>
              <a:path w="3772534" h="61595">
                <a:moveTo>
                  <a:pt x="3321862" y="26796"/>
                </a:moveTo>
                <a:lnTo>
                  <a:pt x="3314210" y="26796"/>
                </a:lnTo>
                <a:lnTo>
                  <a:pt x="3314210" y="34437"/>
                </a:lnTo>
                <a:lnTo>
                  <a:pt x="3321862" y="34437"/>
                </a:lnTo>
                <a:lnTo>
                  <a:pt x="3321862" y="26796"/>
                </a:lnTo>
                <a:close/>
              </a:path>
              <a:path w="3772534" h="61595">
                <a:moveTo>
                  <a:pt x="3337166" y="26796"/>
                </a:moveTo>
                <a:lnTo>
                  <a:pt x="3329514" y="26796"/>
                </a:lnTo>
                <a:lnTo>
                  <a:pt x="3329514" y="34437"/>
                </a:lnTo>
                <a:lnTo>
                  <a:pt x="3337166" y="34437"/>
                </a:lnTo>
                <a:lnTo>
                  <a:pt x="3337166" y="26796"/>
                </a:lnTo>
                <a:close/>
              </a:path>
              <a:path w="3772534" h="61595">
                <a:moveTo>
                  <a:pt x="3352470" y="26796"/>
                </a:moveTo>
                <a:lnTo>
                  <a:pt x="3344818" y="26796"/>
                </a:lnTo>
                <a:lnTo>
                  <a:pt x="3344818" y="34437"/>
                </a:lnTo>
                <a:lnTo>
                  <a:pt x="3352470" y="34437"/>
                </a:lnTo>
                <a:lnTo>
                  <a:pt x="3352470" y="26796"/>
                </a:lnTo>
                <a:close/>
              </a:path>
              <a:path w="3772534" h="61595">
                <a:moveTo>
                  <a:pt x="3367774" y="26796"/>
                </a:moveTo>
                <a:lnTo>
                  <a:pt x="3360122" y="26796"/>
                </a:lnTo>
                <a:lnTo>
                  <a:pt x="3360122" y="34437"/>
                </a:lnTo>
                <a:lnTo>
                  <a:pt x="3367774" y="34437"/>
                </a:lnTo>
                <a:lnTo>
                  <a:pt x="3367774" y="26796"/>
                </a:lnTo>
                <a:close/>
              </a:path>
              <a:path w="3772534" h="61595">
                <a:moveTo>
                  <a:pt x="3383078" y="26796"/>
                </a:moveTo>
                <a:lnTo>
                  <a:pt x="3375426" y="26796"/>
                </a:lnTo>
                <a:lnTo>
                  <a:pt x="3375426" y="34437"/>
                </a:lnTo>
                <a:lnTo>
                  <a:pt x="3383078" y="34437"/>
                </a:lnTo>
                <a:lnTo>
                  <a:pt x="3383078" y="26796"/>
                </a:lnTo>
                <a:close/>
              </a:path>
              <a:path w="3772534" h="61595">
                <a:moveTo>
                  <a:pt x="3398381" y="26796"/>
                </a:moveTo>
                <a:lnTo>
                  <a:pt x="3390730" y="26796"/>
                </a:lnTo>
                <a:lnTo>
                  <a:pt x="3390730" y="34437"/>
                </a:lnTo>
                <a:lnTo>
                  <a:pt x="3398381" y="34437"/>
                </a:lnTo>
                <a:lnTo>
                  <a:pt x="3398381" y="26796"/>
                </a:lnTo>
                <a:close/>
              </a:path>
              <a:path w="3772534" h="61595">
                <a:moveTo>
                  <a:pt x="3413787" y="26796"/>
                </a:moveTo>
                <a:lnTo>
                  <a:pt x="3406135" y="26796"/>
                </a:lnTo>
                <a:lnTo>
                  <a:pt x="3406135" y="34437"/>
                </a:lnTo>
                <a:lnTo>
                  <a:pt x="3413787" y="34437"/>
                </a:lnTo>
                <a:lnTo>
                  <a:pt x="3413787" y="26796"/>
                </a:lnTo>
                <a:close/>
              </a:path>
              <a:path w="3772534" h="61595">
                <a:moveTo>
                  <a:pt x="3429091" y="26796"/>
                </a:moveTo>
                <a:lnTo>
                  <a:pt x="3421439" y="26796"/>
                </a:lnTo>
                <a:lnTo>
                  <a:pt x="3421439" y="34437"/>
                </a:lnTo>
                <a:lnTo>
                  <a:pt x="3429091" y="34437"/>
                </a:lnTo>
                <a:lnTo>
                  <a:pt x="3429091" y="26796"/>
                </a:lnTo>
                <a:close/>
              </a:path>
              <a:path w="3772534" h="61595">
                <a:moveTo>
                  <a:pt x="3444395" y="26796"/>
                </a:moveTo>
                <a:lnTo>
                  <a:pt x="3436743" y="26796"/>
                </a:lnTo>
                <a:lnTo>
                  <a:pt x="3436743" y="34437"/>
                </a:lnTo>
                <a:lnTo>
                  <a:pt x="3444395" y="34437"/>
                </a:lnTo>
                <a:lnTo>
                  <a:pt x="3444395" y="26796"/>
                </a:lnTo>
                <a:close/>
              </a:path>
              <a:path w="3772534" h="61595">
                <a:moveTo>
                  <a:pt x="3459699" y="26796"/>
                </a:moveTo>
                <a:lnTo>
                  <a:pt x="3452047" y="26796"/>
                </a:lnTo>
                <a:lnTo>
                  <a:pt x="3452047" y="34437"/>
                </a:lnTo>
                <a:lnTo>
                  <a:pt x="3459699" y="34437"/>
                </a:lnTo>
                <a:lnTo>
                  <a:pt x="3459699" y="26796"/>
                </a:lnTo>
                <a:close/>
              </a:path>
              <a:path w="3772534" h="61595">
                <a:moveTo>
                  <a:pt x="3475003" y="26796"/>
                </a:moveTo>
                <a:lnTo>
                  <a:pt x="3467351" y="26796"/>
                </a:lnTo>
                <a:lnTo>
                  <a:pt x="3467351" y="34437"/>
                </a:lnTo>
                <a:lnTo>
                  <a:pt x="3475003" y="34437"/>
                </a:lnTo>
                <a:lnTo>
                  <a:pt x="3475003" y="26796"/>
                </a:lnTo>
                <a:close/>
              </a:path>
              <a:path w="3772534" h="61595">
                <a:moveTo>
                  <a:pt x="3490307" y="26796"/>
                </a:moveTo>
                <a:lnTo>
                  <a:pt x="3482655" y="26796"/>
                </a:lnTo>
                <a:lnTo>
                  <a:pt x="3482655" y="34437"/>
                </a:lnTo>
                <a:lnTo>
                  <a:pt x="3490307" y="34437"/>
                </a:lnTo>
                <a:lnTo>
                  <a:pt x="3490307" y="26796"/>
                </a:lnTo>
                <a:close/>
              </a:path>
              <a:path w="3772534" h="61595">
                <a:moveTo>
                  <a:pt x="3505713" y="26796"/>
                </a:moveTo>
                <a:lnTo>
                  <a:pt x="3497959" y="26796"/>
                </a:lnTo>
                <a:lnTo>
                  <a:pt x="3497959" y="34437"/>
                </a:lnTo>
                <a:lnTo>
                  <a:pt x="3505713" y="34437"/>
                </a:lnTo>
                <a:lnTo>
                  <a:pt x="3505713" y="26796"/>
                </a:lnTo>
                <a:close/>
              </a:path>
              <a:path w="3772534" h="61595">
                <a:moveTo>
                  <a:pt x="3521017" y="26796"/>
                </a:moveTo>
                <a:lnTo>
                  <a:pt x="3513365" y="26796"/>
                </a:lnTo>
                <a:lnTo>
                  <a:pt x="3513365" y="34437"/>
                </a:lnTo>
                <a:lnTo>
                  <a:pt x="3521017" y="34437"/>
                </a:lnTo>
                <a:lnTo>
                  <a:pt x="3521017" y="26796"/>
                </a:lnTo>
                <a:close/>
              </a:path>
              <a:path w="3772534" h="61595">
                <a:moveTo>
                  <a:pt x="3536321" y="26796"/>
                </a:moveTo>
                <a:lnTo>
                  <a:pt x="3528669" y="26796"/>
                </a:lnTo>
                <a:lnTo>
                  <a:pt x="3528669" y="34437"/>
                </a:lnTo>
                <a:lnTo>
                  <a:pt x="3536321" y="34437"/>
                </a:lnTo>
                <a:lnTo>
                  <a:pt x="3536321" y="26796"/>
                </a:lnTo>
                <a:close/>
              </a:path>
              <a:path w="3772534" h="61595">
                <a:moveTo>
                  <a:pt x="3551624" y="26796"/>
                </a:moveTo>
                <a:lnTo>
                  <a:pt x="3543973" y="26796"/>
                </a:lnTo>
                <a:lnTo>
                  <a:pt x="3543973" y="34437"/>
                </a:lnTo>
                <a:lnTo>
                  <a:pt x="3551624" y="34437"/>
                </a:lnTo>
                <a:lnTo>
                  <a:pt x="3551624" y="26796"/>
                </a:lnTo>
                <a:close/>
              </a:path>
              <a:path w="3772534" h="61595">
                <a:moveTo>
                  <a:pt x="3566928" y="26796"/>
                </a:moveTo>
                <a:lnTo>
                  <a:pt x="3559276" y="26796"/>
                </a:lnTo>
                <a:lnTo>
                  <a:pt x="3559276" y="34437"/>
                </a:lnTo>
                <a:lnTo>
                  <a:pt x="3566928" y="34437"/>
                </a:lnTo>
                <a:lnTo>
                  <a:pt x="3566928" y="26796"/>
                </a:lnTo>
                <a:close/>
              </a:path>
              <a:path w="3772534" h="61595">
                <a:moveTo>
                  <a:pt x="3582232" y="26796"/>
                </a:moveTo>
                <a:lnTo>
                  <a:pt x="3574580" y="26796"/>
                </a:lnTo>
                <a:lnTo>
                  <a:pt x="3574580" y="34437"/>
                </a:lnTo>
                <a:lnTo>
                  <a:pt x="3582232" y="34437"/>
                </a:lnTo>
                <a:lnTo>
                  <a:pt x="3582232" y="26796"/>
                </a:lnTo>
                <a:close/>
              </a:path>
              <a:path w="3772534" h="61595">
                <a:moveTo>
                  <a:pt x="3597536" y="26796"/>
                </a:moveTo>
                <a:lnTo>
                  <a:pt x="3589884" y="26796"/>
                </a:lnTo>
                <a:lnTo>
                  <a:pt x="3589884" y="34437"/>
                </a:lnTo>
                <a:lnTo>
                  <a:pt x="3597536" y="34437"/>
                </a:lnTo>
                <a:lnTo>
                  <a:pt x="3597536" y="26796"/>
                </a:lnTo>
                <a:close/>
              </a:path>
              <a:path w="3772534" h="61595">
                <a:moveTo>
                  <a:pt x="3612942" y="26796"/>
                </a:moveTo>
                <a:lnTo>
                  <a:pt x="3605290" y="26796"/>
                </a:lnTo>
                <a:lnTo>
                  <a:pt x="3605290" y="34437"/>
                </a:lnTo>
                <a:lnTo>
                  <a:pt x="3612942" y="34437"/>
                </a:lnTo>
                <a:lnTo>
                  <a:pt x="3612942" y="26796"/>
                </a:lnTo>
                <a:close/>
              </a:path>
              <a:path w="3772534" h="61595">
                <a:moveTo>
                  <a:pt x="3628246" y="26796"/>
                </a:moveTo>
                <a:lnTo>
                  <a:pt x="3620594" y="26796"/>
                </a:lnTo>
                <a:lnTo>
                  <a:pt x="3620594" y="34437"/>
                </a:lnTo>
                <a:lnTo>
                  <a:pt x="3628246" y="34437"/>
                </a:lnTo>
                <a:lnTo>
                  <a:pt x="3628246" y="26796"/>
                </a:lnTo>
                <a:close/>
              </a:path>
              <a:path w="3772534" h="61595">
                <a:moveTo>
                  <a:pt x="3643550" y="26796"/>
                </a:moveTo>
                <a:lnTo>
                  <a:pt x="3635898" y="26796"/>
                </a:lnTo>
                <a:lnTo>
                  <a:pt x="3635898" y="34437"/>
                </a:lnTo>
                <a:lnTo>
                  <a:pt x="3643550" y="34437"/>
                </a:lnTo>
                <a:lnTo>
                  <a:pt x="3643550" y="26796"/>
                </a:lnTo>
                <a:close/>
              </a:path>
              <a:path w="3772534" h="61595">
                <a:moveTo>
                  <a:pt x="3658854" y="26796"/>
                </a:moveTo>
                <a:lnTo>
                  <a:pt x="3651202" y="26796"/>
                </a:lnTo>
                <a:lnTo>
                  <a:pt x="3651202" y="34437"/>
                </a:lnTo>
                <a:lnTo>
                  <a:pt x="3658854" y="34437"/>
                </a:lnTo>
                <a:lnTo>
                  <a:pt x="3658854" y="26796"/>
                </a:lnTo>
                <a:close/>
              </a:path>
              <a:path w="3772534" h="61595">
                <a:moveTo>
                  <a:pt x="3674158" y="26796"/>
                </a:moveTo>
                <a:lnTo>
                  <a:pt x="3666506" y="26796"/>
                </a:lnTo>
                <a:lnTo>
                  <a:pt x="3666506" y="34437"/>
                </a:lnTo>
                <a:lnTo>
                  <a:pt x="3674158" y="34437"/>
                </a:lnTo>
                <a:lnTo>
                  <a:pt x="3674158" y="26796"/>
                </a:lnTo>
                <a:close/>
              </a:path>
              <a:path w="3772534" h="61595">
                <a:moveTo>
                  <a:pt x="3689461" y="26796"/>
                </a:moveTo>
                <a:lnTo>
                  <a:pt x="3681810" y="26796"/>
                </a:lnTo>
                <a:lnTo>
                  <a:pt x="3681810" y="34437"/>
                </a:lnTo>
                <a:lnTo>
                  <a:pt x="3689461" y="34437"/>
                </a:lnTo>
                <a:lnTo>
                  <a:pt x="3689461" y="26796"/>
                </a:lnTo>
                <a:close/>
              </a:path>
              <a:path w="3772534" h="61595">
                <a:moveTo>
                  <a:pt x="3704867" y="26796"/>
                </a:moveTo>
                <a:lnTo>
                  <a:pt x="3697215" y="26796"/>
                </a:lnTo>
                <a:lnTo>
                  <a:pt x="3697215" y="34437"/>
                </a:lnTo>
                <a:lnTo>
                  <a:pt x="3704867" y="34437"/>
                </a:lnTo>
                <a:lnTo>
                  <a:pt x="3704867" y="26796"/>
                </a:lnTo>
                <a:close/>
              </a:path>
              <a:path w="3772534" h="61595">
                <a:moveTo>
                  <a:pt x="3711193" y="0"/>
                </a:moveTo>
                <a:lnTo>
                  <a:pt x="3711193" y="61234"/>
                </a:lnTo>
                <a:lnTo>
                  <a:pt x="3764859" y="34437"/>
                </a:lnTo>
                <a:lnTo>
                  <a:pt x="3712519" y="34437"/>
                </a:lnTo>
                <a:lnTo>
                  <a:pt x="3712519" y="26796"/>
                </a:lnTo>
                <a:lnTo>
                  <a:pt x="3764680" y="26796"/>
                </a:lnTo>
                <a:lnTo>
                  <a:pt x="3711193" y="0"/>
                </a:lnTo>
                <a:close/>
              </a:path>
              <a:path w="3772534" h="61595">
                <a:moveTo>
                  <a:pt x="3720171" y="26796"/>
                </a:moveTo>
                <a:lnTo>
                  <a:pt x="3712519" y="26796"/>
                </a:lnTo>
                <a:lnTo>
                  <a:pt x="3712519" y="34437"/>
                </a:lnTo>
                <a:lnTo>
                  <a:pt x="3720171" y="34437"/>
                </a:lnTo>
                <a:lnTo>
                  <a:pt x="3720171" y="26796"/>
                </a:lnTo>
                <a:close/>
              </a:path>
              <a:path w="3772534" h="61595">
                <a:moveTo>
                  <a:pt x="3764680" y="26796"/>
                </a:moveTo>
                <a:lnTo>
                  <a:pt x="3720171" y="26796"/>
                </a:lnTo>
                <a:lnTo>
                  <a:pt x="3720171" y="34437"/>
                </a:lnTo>
                <a:lnTo>
                  <a:pt x="3764859" y="34437"/>
                </a:lnTo>
                <a:lnTo>
                  <a:pt x="3772409" y="30668"/>
                </a:lnTo>
                <a:lnTo>
                  <a:pt x="3764680" y="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10136" y="3428818"/>
            <a:ext cx="74676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0" dirty="0">
                <a:latin typeface="Times New Roman"/>
                <a:cs typeface="Times New Roman"/>
              </a:rPr>
              <a:t>Segments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59502" y="4877910"/>
            <a:ext cx="871855" cy="467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50" dirty="0">
                <a:latin typeface="Times New Roman"/>
                <a:cs typeface="Times New Roman"/>
              </a:rPr>
              <a:t>End</a:t>
            </a:r>
            <a:r>
              <a:rPr sz="1450" spc="-75" dirty="0">
                <a:latin typeface="Times New Roman"/>
                <a:cs typeface="Times New Roman"/>
              </a:rPr>
              <a:t> </a:t>
            </a:r>
            <a:r>
              <a:rPr sz="1450" spc="-10" dirty="0">
                <a:latin typeface="Times New Roman"/>
                <a:cs typeface="Times New Roman"/>
              </a:rPr>
              <a:t>system</a:t>
            </a:r>
            <a:endParaRPr sz="145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0"/>
              </a:spcBef>
            </a:pPr>
            <a:r>
              <a:rPr sz="1450" spc="-50" dirty="0">
                <a:latin typeface="Symbol"/>
                <a:cs typeface="Symbol"/>
              </a:rPr>
              <a:t></a:t>
            </a:r>
            <a:endParaRPr sz="1450">
              <a:latin typeface="Symbol"/>
              <a:cs typeface="Symbo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41885" y="3975407"/>
            <a:ext cx="5708650" cy="443230"/>
            <a:chOff x="2041885" y="3975407"/>
            <a:chExt cx="5708650" cy="443230"/>
          </a:xfrm>
        </p:grpSpPr>
        <p:sp>
          <p:nvSpPr>
            <p:cNvPr id="25" name="object 25"/>
            <p:cNvSpPr/>
            <p:nvPr/>
          </p:nvSpPr>
          <p:spPr>
            <a:xfrm>
              <a:off x="2493238" y="3975417"/>
              <a:ext cx="4775200" cy="443230"/>
            </a:xfrm>
            <a:custGeom>
              <a:avLst/>
              <a:gdLst/>
              <a:ahLst/>
              <a:cxnLst/>
              <a:rect l="l" t="t" r="r" b="b"/>
              <a:pathLst>
                <a:path w="4775200" h="443229">
                  <a:moveTo>
                    <a:pt x="61315" y="68770"/>
                  </a:moveTo>
                  <a:lnTo>
                    <a:pt x="56197" y="58585"/>
                  </a:lnTo>
                  <a:lnTo>
                    <a:pt x="30607" y="7632"/>
                  </a:lnTo>
                  <a:lnTo>
                    <a:pt x="0" y="68770"/>
                  </a:lnTo>
                  <a:lnTo>
                    <a:pt x="26835" y="68770"/>
                  </a:lnTo>
                  <a:lnTo>
                    <a:pt x="26835" y="427926"/>
                  </a:lnTo>
                  <a:lnTo>
                    <a:pt x="34493" y="427926"/>
                  </a:lnTo>
                  <a:lnTo>
                    <a:pt x="34493" y="68770"/>
                  </a:lnTo>
                  <a:lnTo>
                    <a:pt x="61315" y="68770"/>
                  </a:lnTo>
                  <a:close/>
                </a:path>
                <a:path w="4775200" h="443229">
                  <a:moveTo>
                    <a:pt x="275577" y="381977"/>
                  </a:moveTo>
                  <a:lnTo>
                    <a:pt x="248742" y="381977"/>
                  </a:lnTo>
                  <a:lnTo>
                    <a:pt x="248742" y="22923"/>
                  </a:lnTo>
                  <a:lnTo>
                    <a:pt x="241096" y="22923"/>
                  </a:lnTo>
                  <a:lnTo>
                    <a:pt x="241096" y="381977"/>
                  </a:lnTo>
                  <a:lnTo>
                    <a:pt x="214261" y="381977"/>
                  </a:lnTo>
                  <a:lnTo>
                    <a:pt x="244868" y="443204"/>
                  </a:lnTo>
                  <a:lnTo>
                    <a:pt x="270471" y="392163"/>
                  </a:lnTo>
                  <a:lnTo>
                    <a:pt x="275577" y="381977"/>
                  </a:lnTo>
                  <a:close/>
                </a:path>
                <a:path w="4775200" h="443229">
                  <a:moveTo>
                    <a:pt x="4560671" y="61125"/>
                  </a:moveTo>
                  <a:lnTo>
                    <a:pt x="4555541" y="50939"/>
                  </a:lnTo>
                  <a:lnTo>
                    <a:pt x="4529950" y="0"/>
                  </a:lnTo>
                  <a:lnTo>
                    <a:pt x="4499343" y="61125"/>
                  </a:lnTo>
                  <a:lnTo>
                    <a:pt x="4526178" y="61125"/>
                  </a:lnTo>
                  <a:lnTo>
                    <a:pt x="4526178" y="420281"/>
                  </a:lnTo>
                  <a:lnTo>
                    <a:pt x="4533836" y="420281"/>
                  </a:lnTo>
                  <a:lnTo>
                    <a:pt x="4533836" y="61125"/>
                  </a:lnTo>
                  <a:lnTo>
                    <a:pt x="4560671" y="61125"/>
                  </a:lnTo>
                  <a:close/>
                </a:path>
                <a:path w="4775200" h="443229">
                  <a:moveTo>
                    <a:pt x="4774920" y="366687"/>
                  </a:moveTo>
                  <a:lnTo>
                    <a:pt x="4748085" y="366687"/>
                  </a:lnTo>
                  <a:lnTo>
                    <a:pt x="4748085" y="7632"/>
                  </a:lnTo>
                  <a:lnTo>
                    <a:pt x="4740440" y="7632"/>
                  </a:lnTo>
                  <a:lnTo>
                    <a:pt x="4740440" y="366687"/>
                  </a:lnTo>
                  <a:lnTo>
                    <a:pt x="4713605" y="366687"/>
                  </a:lnTo>
                  <a:lnTo>
                    <a:pt x="4744212" y="427926"/>
                  </a:lnTo>
                  <a:lnTo>
                    <a:pt x="4769815" y="376872"/>
                  </a:lnTo>
                  <a:lnTo>
                    <a:pt x="4774920" y="36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41885" y="4151163"/>
              <a:ext cx="5708650" cy="0"/>
            </a:xfrm>
            <a:custGeom>
              <a:avLst/>
              <a:gdLst/>
              <a:ahLst/>
              <a:cxnLst/>
              <a:rect l="l" t="t" r="r" b="b"/>
              <a:pathLst>
                <a:path w="5708650">
                  <a:moveTo>
                    <a:pt x="0" y="0"/>
                  </a:moveTo>
                  <a:lnTo>
                    <a:pt x="5708351" y="0"/>
                  </a:lnTo>
                </a:path>
              </a:pathLst>
            </a:custGeom>
            <a:ln w="764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26912" y="3946099"/>
            <a:ext cx="58801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spc="-10" dirty="0">
                <a:latin typeface="Times New Roman"/>
                <a:cs typeface="Times New Roman"/>
              </a:rPr>
              <a:t>Network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88127" y="4137698"/>
            <a:ext cx="47942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spc="-10" dirty="0">
                <a:latin typeface="Times New Roman"/>
                <a:cs typeface="Times New Roman"/>
              </a:rPr>
              <a:t>service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13474" y="3935911"/>
            <a:ext cx="58801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spc="-10" dirty="0">
                <a:latin typeface="Times New Roman"/>
                <a:cs typeface="Times New Roman"/>
              </a:rPr>
              <a:t>Network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74791" y="4127510"/>
            <a:ext cx="47942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spc="-10" dirty="0">
                <a:latin typeface="Times New Roman"/>
                <a:cs typeface="Times New Roman"/>
              </a:rPr>
              <a:t>service</a:t>
            </a:r>
            <a:endParaRPr sz="12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285454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520001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200" dirty="0"/>
              <a:t> </a:t>
            </a:r>
            <a:r>
              <a:rPr spc="-140" dirty="0"/>
              <a:t>layer</a:t>
            </a:r>
            <a:r>
              <a:rPr spc="-95" dirty="0"/>
              <a:t> </a:t>
            </a:r>
            <a:r>
              <a:rPr spc="-80" dirty="0"/>
              <a:t>design</a:t>
            </a:r>
            <a:r>
              <a:rPr spc="-145" dirty="0"/>
              <a:t> </a:t>
            </a:r>
            <a:r>
              <a:rPr spc="-55"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8049895" cy="405320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b="1" spc="-10" dirty="0">
                <a:latin typeface="Arial"/>
                <a:cs typeface="Arial"/>
              </a:rPr>
              <a:t>Connection-</a:t>
            </a:r>
            <a:r>
              <a:rPr sz="2000" b="1" dirty="0">
                <a:latin typeface="Arial"/>
                <a:cs typeface="Arial"/>
              </a:rPr>
              <a:t>oriented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or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connectionless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service?</a:t>
            </a:r>
            <a:endParaRPr sz="20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Where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complexity?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Internet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community: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connectionless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will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unreliable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anyway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=&gt;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handle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issue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higher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(s)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Only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RECEIVE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needed</a:t>
            </a:r>
            <a:endParaRPr sz="1800">
              <a:latin typeface="Arial MT"/>
              <a:cs typeface="Arial MT"/>
            </a:endParaRPr>
          </a:p>
          <a:p>
            <a:pPr marL="683260" marR="4647565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Hosts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getting</a:t>
            </a:r>
            <a:r>
              <a:rPr sz="1800" spc="-10" dirty="0">
                <a:latin typeface="Arial MT"/>
                <a:cs typeface="Arial MT"/>
              </a:rPr>
              <a:t> powerful; </a:t>
            </a:r>
            <a:r>
              <a:rPr sz="1800" dirty="0">
                <a:latin typeface="Arial MT"/>
                <a:cs typeface="Arial MT"/>
              </a:rPr>
              <a:t>so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complexity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there</a:t>
            </a:r>
            <a:endParaRPr sz="18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transport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layer)</a:t>
            </a:r>
            <a:endParaRPr sz="18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=&gt;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easy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20" dirty="0">
                <a:latin typeface="Arial MT"/>
                <a:cs typeface="Arial MT"/>
              </a:rPr>
              <a:t>adapt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Speed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more</a:t>
            </a:r>
            <a:endParaRPr sz="18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important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accuracy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3368040"/>
            <a:ext cx="4648200" cy="32948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341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04381897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55543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229" dirty="0"/>
              <a:t> </a:t>
            </a:r>
            <a:r>
              <a:rPr spc="-135" dirty="0"/>
              <a:t>Layer</a:t>
            </a:r>
            <a:r>
              <a:rPr spc="-105" dirty="0"/>
              <a:t> </a:t>
            </a:r>
            <a:r>
              <a:rPr spc="-40" dirty="0"/>
              <a:t>Design</a:t>
            </a:r>
            <a:r>
              <a:rPr spc="-160" dirty="0"/>
              <a:t> </a:t>
            </a:r>
            <a:r>
              <a:rPr spc="-10"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6812915" cy="2040889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Telephone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companies: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should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connection-</a:t>
            </a:r>
            <a:r>
              <a:rPr sz="2000" spc="-10" dirty="0">
                <a:latin typeface="Arial MT"/>
                <a:cs typeface="Arial MT"/>
              </a:rPr>
              <a:t>oriented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Set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connection</a:t>
            </a:r>
            <a:r>
              <a:rPr sz="1800" spc="-10" dirty="0">
                <a:latin typeface="Arial MT"/>
                <a:cs typeface="Arial MT"/>
              </a:rPr>
              <a:t> first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unique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ID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Negotiate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parameters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(quality,</a:t>
            </a:r>
            <a:r>
              <a:rPr sz="1800" spc="-10" dirty="0">
                <a:latin typeface="Arial MT"/>
                <a:cs typeface="Arial MT"/>
              </a:rPr>
              <a:t> cost)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Communication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directions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Acknowledge gives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automatic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flow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control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3648454"/>
            <a:ext cx="5562600" cy="313334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342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42703852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Virtual</a:t>
            </a:r>
            <a:r>
              <a:rPr spc="-155" dirty="0"/>
              <a:t> </a:t>
            </a:r>
            <a:r>
              <a:rPr spc="-70" dirty="0"/>
              <a:t>Circuits</a:t>
            </a:r>
            <a:r>
              <a:rPr spc="-160" dirty="0"/>
              <a:t> </a:t>
            </a:r>
            <a:r>
              <a:rPr dirty="0"/>
              <a:t>&amp;</a:t>
            </a:r>
            <a:r>
              <a:rPr spc="-155" dirty="0"/>
              <a:t> </a:t>
            </a:r>
            <a:r>
              <a:rPr spc="-35" dirty="0"/>
              <a:t>Datagrams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6498590" cy="32296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Virtual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circuits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spc="-5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Avoid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every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cell</a:t>
            </a:r>
            <a:r>
              <a:rPr sz="1800" spc="-10" dirty="0">
                <a:latin typeface="Arial MT"/>
                <a:cs typeface="Arial MT"/>
              </a:rPr>
              <a:t> independently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packets/cells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follow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(=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session</a:t>
            </a:r>
            <a:r>
              <a:rPr sz="1800" spc="-10" dirty="0">
                <a:latin typeface="Arial MT"/>
                <a:cs typeface="Arial MT"/>
              </a:rPr>
              <a:t> routing)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Store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#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tables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(consuming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resources)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b="1" spc="-10" dirty="0">
                <a:latin typeface="Arial"/>
                <a:cs typeface="Arial"/>
              </a:rPr>
              <a:t>Datagrams</a:t>
            </a:r>
            <a:endParaRPr sz="2000">
              <a:latin typeface="Arial"/>
              <a:cs typeface="Arial"/>
            </a:endParaRPr>
          </a:p>
          <a:p>
            <a:pPr marL="683260" marR="3637279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10" dirty="0">
                <a:latin typeface="Arial MT"/>
                <a:cs typeface="Arial MT"/>
              </a:rPr>
              <a:t> contains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independently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routed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Also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usable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for</a:t>
            </a:r>
            <a:endParaRPr sz="18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connection-</a:t>
            </a:r>
            <a:r>
              <a:rPr sz="1800" dirty="0">
                <a:latin typeface="Arial MT"/>
                <a:cs typeface="Arial MT"/>
              </a:rPr>
              <a:t>oriented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service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440" y="3048000"/>
            <a:ext cx="4785360" cy="30632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343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74418471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205486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Routing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344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06166"/>
            <a:ext cx="6894830" cy="30632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</a:pPr>
            <a:r>
              <a:rPr sz="2200" dirty="0">
                <a:latin typeface="Arial MT"/>
                <a:cs typeface="Arial MT"/>
              </a:rPr>
              <a:t>Message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/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packet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/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cell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has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pass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multiple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hops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</a:pPr>
            <a:r>
              <a:rPr sz="2200" dirty="0">
                <a:latin typeface="Arial MT"/>
                <a:cs typeface="Arial MT"/>
              </a:rPr>
              <a:t>Routing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algorithm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: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decide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which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outgoing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link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use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35"/>
              </a:spcBef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</a:pPr>
            <a:r>
              <a:rPr sz="2200" dirty="0">
                <a:latin typeface="Arial MT"/>
                <a:cs typeface="Arial MT"/>
              </a:rPr>
              <a:t>Routing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algorithm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requirements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4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spc="-10" dirty="0">
                <a:latin typeface="Arial MT"/>
                <a:cs typeface="Arial MT"/>
              </a:rPr>
              <a:t>Correctness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spc="-10" dirty="0">
                <a:latin typeface="Arial MT"/>
                <a:cs typeface="Arial MT"/>
              </a:rPr>
              <a:t>Simplicity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4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Robustness: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cope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topology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Stability: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converge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quickly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Fairness: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guarantee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progression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789106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Routing</a:t>
            </a:r>
            <a:r>
              <a:rPr spc="-175" dirty="0"/>
              <a:t> </a:t>
            </a:r>
            <a:r>
              <a:rPr spc="-60" dirty="0"/>
              <a:t>algorithms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345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11775"/>
            <a:ext cx="7705090" cy="35775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Non-</a:t>
            </a:r>
            <a:r>
              <a:rPr sz="2000" dirty="0">
                <a:latin typeface="Arial MT"/>
                <a:cs typeface="Arial MT"/>
              </a:rPr>
              <a:t>adaptive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(static)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routing: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Do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measurements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estimates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current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traffic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topology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Static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calculate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off-line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deterministic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algorithm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Adaptive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(dynamic)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routing: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decision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depends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 </a:t>
            </a:r>
            <a:r>
              <a:rPr sz="1800" spc="-10" dirty="0">
                <a:latin typeface="Arial MT"/>
                <a:cs typeface="Arial MT"/>
              </a:rPr>
              <a:t>status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Update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regularly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What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type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decision</a:t>
            </a:r>
            <a:r>
              <a:rPr sz="1800" spc="-25" dirty="0">
                <a:latin typeface="Arial MT"/>
                <a:cs typeface="Arial MT"/>
              </a:rPr>
              <a:t> on?</a:t>
            </a:r>
            <a:endParaRPr sz="18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Hop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count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8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Distance,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estimated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transit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time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Traffic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rate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Congestion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metrics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8313884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Routing</a:t>
            </a:r>
            <a:r>
              <a:rPr spc="-160" dirty="0"/>
              <a:t> </a:t>
            </a:r>
            <a:r>
              <a:rPr spc="-80" dirty="0"/>
              <a:t>Algorithms:</a:t>
            </a:r>
            <a:r>
              <a:rPr spc="-155" dirty="0"/>
              <a:t> </a:t>
            </a:r>
            <a:r>
              <a:rPr spc="-30" dirty="0"/>
              <a:t>Flooding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2133"/>
            <a:ext cx="6082665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Static </a:t>
            </a:r>
            <a:r>
              <a:rPr sz="1800" spc="-10" dirty="0">
                <a:latin typeface="Arial MT"/>
                <a:cs typeface="Arial MT"/>
              </a:rPr>
              <a:t>algorithm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Idea: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forward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incoming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other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outgoing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lines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459735"/>
            <a:ext cx="5788152" cy="42412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346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31043372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100" y="2129027"/>
            <a:ext cx="6019800" cy="4343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Routing</a:t>
            </a:r>
            <a:r>
              <a:rPr spc="-160" dirty="0"/>
              <a:t> </a:t>
            </a:r>
            <a:r>
              <a:rPr spc="-80" dirty="0"/>
              <a:t>Algorithms:</a:t>
            </a:r>
            <a:r>
              <a:rPr spc="-155" dirty="0"/>
              <a:t> </a:t>
            </a:r>
            <a:r>
              <a:rPr spc="-30" dirty="0"/>
              <a:t>Flooding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347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27378"/>
            <a:ext cx="73507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Reducing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number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forwarded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sequence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numbers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3971530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Routing</a:t>
            </a:r>
            <a:r>
              <a:rPr spc="-160" dirty="0"/>
              <a:t> </a:t>
            </a:r>
            <a:r>
              <a:rPr spc="-80" dirty="0"/>
              <a:t>Algorithms:</a:t>
            </a:r>
            <a:r>
              <a:rPr spc="-155" dirty="0"/>
              <a:t> </a:t>
            </a:r>
            <a:r>
              <a:rPr spc="-30" dirty="0"/>
              <a:t>Flooding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348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1086"/>
            <a:ext cx="4252595" cy="229616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Flooding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Properties: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Not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practical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most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applications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Generates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much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traffic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Useful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for: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Extreme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robustness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(military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purpose)</a:t>
            </a:r>
            <a:endParaRPr sz="14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spc="-10" dirty="0">
                <a:latin typeface="Arial MT"/>
                <a:cs typeface="Arial MT"/>
              </a:rPr>
              <a:t>Broadcast</a:t>
            </a:r>
            <a:endParaRPr sz="14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Reference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algorithm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It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always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finds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shortest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delay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path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!!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6389575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04800"/>
            <a:ext cx="175006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9595"/>
            <a:ext cx="7711440" cy="165481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6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Optimality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principle:</a:t>
            </a:r>
            <a:endParaRPr sz="2000">
              <a:latin typeface="Arial MT"/>
              <a:cs typeface="Arial MT"/>
            </a:endParaRPr>
          </a:p>
          <a:p>
            <a:pPr marL="683260" marR="5080" lvl="1" indent="-326390">
              <a:lnSpc>
                <a:spcPts val="2160"/>
              </a:lnSpc>
              <a:spcBef>
                <a:spcPts val="5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optimal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Symbol"/>
                <a:cs typeface="Symbol"/>
              </a:rPr>
              <a:t>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whole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Symbol"/>
                <a:cs typeface="Symbol"/>
              </a:rPr>
              <a:t>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Symbol"/>
                <a:cs typeface="Symbol"/>
              </a:rPr>
              <a:t>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the </a:t>
            </a:r>
            <a:r>
              <a:rPr sz="1800" dirty="0">
                <a:latin typeface="Arial MT"/>
                <a:cs typeface="Arial MT"/>
              </a:rPr>
              <a:t>best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  <a:p>
            <a:pPr marL="355600" marR="135890" indent="-343535">
              <a:lnSpc>
                <a:spcPts val="24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Consequence: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optimal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sources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given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root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MT"/>
                <a:cs typeface="Arial MT"/>
              </a:rPr>
              <a:t>= </a:t>
            </a:r>
            <a:r>
              <a:rPr sz="2000" dirty="0">
                <a:latin typeface="Arial MT"/>
                <a:cs typeface="Arial MT"/>
              </a:rPr>
              <a:t>sink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node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)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form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sink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tree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100" dirty="0">
                <a:latin typeface="Symbol"/>
                <a:cs typeface="Symbol"/>
              </a:rPr>
              <a:t></a:t>
            </a:r>
            <a:r>
              <a:rPr sz="2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no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loops.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260" y="3151632"/>
            <a:ext cx="6507480" cy="3429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349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655043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40766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TCP/IP</a:t>
            </a:r>
            <a:r>
              <a:rPr spc="-35" dirty="0"/>
              <a:t> </a:t>
            </a:r>
            <a:r>
              <a:rPr spc="-90" dirty="0"/>
              <a:t>Reference</a:t>
            </a:r>
            <a:r>
              <a:rPr spc="-20" dirty="0"/>
              <a:t> </a:t>
            </a:r>
            <a:r>
              <a:rPr spc="-1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33762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Originated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ARPANET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721" y="2534520"/>
            <a:ext cx="7907156" cy="30547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35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350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5122"/>
            <a:ext cx="7829550" cy="28441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Shortest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Algorithm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algorithms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4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Build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graph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G(N,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L)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links (or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edges)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29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Choose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path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metric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(weight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L)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# </a:t>
            </a:r>
            <a:r>
              <a:rPr sz="1800" spc="-20" dirty="0">
                <a:latin typeface="Arial MT"/>
                <a:cs typeface="Arial MT"/>
              </a:rPr>
              <a:t>hops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Estimated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delay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echo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Physical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distance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Queue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length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outgoing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lines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3681947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40" y="1565122"/>
            <a:ext cx="8137525" cy="34588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06400" algn="l"/>
              </a:tabLst>
            </a:pPr>
            <a:r>
              <a:rPr sz="2000" dirty="0">
                <a:latin typeface="Arial MT"/>
                <a:cs typeface="Arial MT"/>
              </a:rPr>
              <a:t>Dijkstra’s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shortest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path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algorithm:</a:t>
            </a:r>
            <a:endParaRPr sz="2000">
              <a:latin typeface="Arial MT"/>
              <a:cs typeface="Arial MT"/>
            </a:endParaRPr>
          </a:p>
          <a:p>
            <a:pPr marL="406400" indent="-342900">
              <a:lnSpc>
                <a:spcPct val="100000"/>
              </a:lnSpc>
              <a:spcBef>
                <a:spcPts val="24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06400" algn="l"/>
              </a:tabLst>
            </a:pPr>
            <a:r>
              <a:rPr sz="2000" dirty="0">
                <a:latin typeface="Arial MT"/>
                <a:cs typeface="Arial MT"/>
              </a:rPr>
              <a:t>Steps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shortest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paths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  <a:p>
            <a:pPr marL="406400" marR="226695" indent="-343535">
              <a:lnSpc>
                <a:spcPts val="2160"/>
              </a:lnSpc>
              <a:spcBef>
                <a:spcPts val="509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06400" algn="l"/>
              </a:tabLst>
            </a:pPr>
            <a:r>
              <a:rPr sz="2000" dirty="0">
                <a:latin typeface="Arial MT"/>
                <a:cs typeface="Arial MT"/>
              </a:rPr>
              <a:t>Initially: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make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permanent: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{A}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label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neighbors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D</a:t>
            </a:r>
            <a:r>
              <a:rPr sz="1950" baseline="-21367" dirty="0">
                <a:latin typeface="Arial MT"/>
                <a:cs typeface="Arial MT"/>
              </a:rPr>
              <a:t>k</a:t>
            </a:r>
            <a:r>
              <a:rPr sz="1950" spc="270" baseline="-21367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=d</a:t>
            </a:r>
            <a:r>
              <a:rPr sz="1950" spc="-30" baseline="-21367" dirty="0">
                <a:latin typeface="Arial MT"/>
                <a:cs typeface="Arial MT"/>
              </a:rPr>
              <a:t>Ak</a:t>
            </a:r>
            <a:endParaRPr sz="1950" baseline="-21367">
              <a:latin typeface="Arial MT"/>
              <a:cs typeface="Arial MT"/>
            </a:endParaRPr>
          </a:p>
          <a:p>
            <a:pPr marL="406400" indent="-342900">
              <a:lnSpc>
                <a:spcPct val="100000"/>
              </a:lnSpc>
              <a:spcBef>
                <a:spcPts val="21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06400" algn="l"/>
              </a:tabLst>
            </a:pPr>
            <a:r>
              <a:rPr sz="2000" dirty="0">
                <a:latin typeface="Arial MT"/>
                <a:cs typeface="Arial MT"/>
              </a:rPr>
              <a:t>Repeat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until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</a:t>
            </a:r>
            <a:r>
              <a:rPr sz="2000" spc="-10" dirty="0">
                <a:latin typeface="Arial MT"/>
                <a:cs typeface="Arial MT"/>
              </a:rPr>
              <a:t> nodes</a:t>
            </a:r>
            <a:endParaRPr sz="2000">
              <a:latin typeface="Arial MT"/>
              <a:cs typeface="Arial MT"/>
            </a:endParaRPr>
          </a:p>
          <a:p>
            <a:pPr marL="734060" lvl="1" indent="-326390">
              <a:lnSpc>
                <a:spcPct val="100000"/>
              </a:lnSpc>
              <a:spcBef>
                <a:spcPts val="2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734060" algn="l"/>
              </a:tabLst>
            </a:pP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next closest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P:</a:t>
            </a:r>
            <a:endParaRPr sz="1800">
              <a:latin typeface="Arial MT"/>
              <a:cs typeface="Arial MT"/>
            </a:endParaRPr>
          </a:p>
          <a:p>
            <a:pPr marL="7340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734060" algn="l"/>
              </a:tabLst>
            </a:pPr>
            <a:r>
              <a:rPr sz="1800" dirty="0">
                <a:latin typeface="Arial MT"/>
                <a:cs typeface="Arial MT"/>
              </a:rPr>
              <a:t>P=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{i}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baseline="-20833" dirty="0">
                <a:latin typeface="Arial MT"/>
                <a:cs typeface="Arial MT"/>
              </a:rPr>
              <a:t>i</a:t>
            </a:r>
            <a:r>
              <a:rPr sz="1800" spc="225" baseline="-20833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baseline="-20833" dirty="0">
                <a:latin typeface="Arial MT"/>
                <a:cs typeface="Arial MT"/>
              </a:rPr>
              <a:t>k</a:t>
            </a:r>
            <a:r>
              <a:rPr sz="1800" spc="232" baseline="-20833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P)</a:t>
            </a:r>
            <a:endParaRPr sz="1800">
              <a:latin typeface="Arial MT"/>
              <a:cs typeface="Arial MT"/>
            </a:endParaRPr>
          </a:p>
          <a:p>
            <a:pPr marL="7340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734060" algn="l"/>
              </a:tabLst>
            </a:pPr>
            <a:r>
              <a:rPr sz="1800" dirty="0">
                <a:latin typeface="Arial MT"/>
                <a:cs typeface="Arial MT"/>
              </a:rPr>
              <a:t>Updating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labels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neighbours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  <a:p>
            <a:pPr marL="734060" lvl="1" indent="-326390">
              <a:lnSpc>
                <a:spcPct val="100000"/>
              </a:lnSpc>
              <a:spcBef>
                <a:spcPts val="21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734060" algn="l"/>
              </a:tabLst>
            </a:pPr>
            <a:r>
              <a:rPr sz="1800" dirty="0">
                <a:latin typeface="Arial MT"/>
                <a:cs typeface="Arial MT"/>
              </a:rPr>
              <a:t>D</a:t>
            </a:r>
            <a:r>
              <a:rPr sz="1800" baseline="-20833" dirty="0">
                <a:latin typeface="Arial MT"/>
                <a:cs typeface="Arial MT"/>
              </a:rPr>
              <a:t>k</a:t>
            </a:r>
            <a:r>
              <a:rPr sz="1800" spc="232" baseline="-20833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[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baseline="-20833" dirty="0">
                <a:latin typeface="Arial MT"/>
                <a:cs typeface="Arial MT"/>
              </a:rPr>
              <a:t>k</a:t>
            </a:r>
            <a:r>
              <a:rPr sz="1800" spc="240" baseline="-20833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baseline="-20833" dirty="0">
                <a:latin typeface="Arial MT"/>
                <a:cs typeface="Arial MT"/>
              </a:rPr>
              <a:t>k</a:t>
            </a:r>
            <a:r>
              <a:rPr sz="1800" spc="240" baseline="-20833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baseline="-20833" dirty="0">
                <a:latin typeface="Arial MT"/>
                <a:cs typeface="Arial MT"/>
              </a:rPr>
              <a:t>ik</a:t>
            </a:r>
            <a:r>
              <a:rPr sz="1800" spc="240" baseline="-20833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]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(k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P)</a:t>
            </a:r>
            <a:endParaRPr sz="1800">
              <a:latin typeface="Arial MT"/>
              <a:cs typeface="Arial MT"/>
            </a:endParaRPr>
          </a:p>
          <a:p>
            <a:pPr marL="406400" indent="-342900">
              <a:lnSpc>
                <a:spcPts val="2280"/>
              </a:lnSpc>
              <a:spcBef>
                <a:spcPts val="229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06400" algn="l"/>
              </a:tabLst>
            </a:pPr>
            <a:r>
              <a:rPr sz="2000" dirty="0">
                <a:latin typeface="Arial MT"/>
                <a:cs typeface="Arial MT"/>
              </a:rPr>
              <a:t>Key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fact: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path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next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closest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node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through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nodes</a:t>
            </a:r>
            <a:endParaRPr sz="2000">
              <a:latin typeface="Arial MT"/>
              <a:cs typeface="Arial MT"/>
            </a:endParaRPr>
          </a:p>
          <a:p>
            <a:pPr marL="406400">
              <a:lnSpc>
                <a:spcPts val="2280"/>
              </a:lnSpc>
            </a:pP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only.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9204423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303" y="4231907"/>
            <a:ext cx="3296914" cy="17188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028" y="1212850"/>
          <a:ext cx="3803014" cy="2467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Base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Set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2,A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A,B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5,E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4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8,F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5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6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A,B,E,G,F,H,C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15006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6737" y="4181824"/>
            <a:ext cx="3924935" cy="1769745"/>
            <a:chOff x="756737" y="4181824"/>
            <a:chExt cx="3924935" cy="1769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37" y="4181824"/>
              <a:ext cx="3924834" cy="176940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7061" y="4441697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533400"/>
                  </a:moveTo>
                  <a:lnTo>
                    <a:pt x="533400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353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3028" y="1212850"/>
          <a:ext cx="3803014" cy="2467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Base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Set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2,A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A,B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5,E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4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8,F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5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6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A,B,E,G,F,H,C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22093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6697" y="4131198"/>
            <a:ext cx="3984625" cy="1797685"/>
            <a:chOff x="986697" y="4131198"/>
            <a:chExt cx="3984625" cy="1797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697" y="4131198"/>
              <a:ext cx="3984121" cy="1797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762" y="4408169"/>
              <a:ext cx="1074420" cy="546100"/>
            </a:xfrm>
            <a:custGeom>
              <a:avLst/>
              <a:gdLst/>
              <a:ahLst/>
              <a:cxnLst/>
              <a:rect l="l" t="t" r="r" b="b"/>
              <a:pathLst>
                <a:path w="1074420" h="546100">
                  <a:moveTo>
                    <a:pt x="0" y="545591"/>
                  </a:moveTo>
                  <a:lnTo>
                    <a:pt x="533400" y="12191"/>
                  </a:lnTo>
                </a:path>
                <a:path w="1074420" h="546100">
                  <a:moveTo>
                    <a:pt x="1074165" y="519810"/>
                  </a:moveTo>
                  <a:lnTo>
                    <a:pt x="571500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354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3028" y="1212850"/>
          <a:ext cx="3803014" cy="2467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Base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Set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2,A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A,B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5,E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4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8,F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5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6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A,B,E,G,F,H,C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67144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7805" y="4019532"/>
            <a:ext cx="4116070" cy="1932305"/>
            <a:chOff x="887805" y="4019532"/>
            <a:chExt cx="4116070" cy="1932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805" y="4019532"/>
              <a:ext cx="4115804" cy="19318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67562" y="4363974"/>
              <a:ext cx="1112520" cy="1053465"/>
            </a:xfrm>
            <a:custGeom>
              <a:avLst/>
              <a:gdLst/>
              <a:ahLst/>
              <a:cxnLst/>
              <a:rect l="l" t="t" r="r" b="b"/>
              <a:pathLst>
                <a:path w="1112520" h="1053464">
                  <a:moveTo>
                    <a:pt x="0" y="533400"/>
                  </a:moveTo>
                  <a:lnTo>
                    <a:pt x="533400" y="0"/>
                  </a:lnTo>
                </a:path>
                <a:path w="1112520" h="1053464">
                  <a:moveTo>
                    <a:pt x="1112265" y="519811"/>
                  </a:moveTo>
                  <a:lnTo>
                    <a:pt x="609600" y="0"/>
                  </a:lnTo>
                </a:path>
                <a:path w="1112520" h="1053464">
                  <a:moveTo>
                    <a:pt x="579119" y="1053084"/>
                  </a:moveTo>
                  <a:lnTo>
                    <a:pt x="1112520" y="519683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355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3028" y="1212850"/>
          <a:ext cx="3803014" cy="2467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Base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Set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2,A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A,B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5,E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4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8,F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5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6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A,B,E,G,F,H,C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3547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5944" y="4105705"/>
            <a:ext cx="4156075" cy="1921510"/>
            <a:chOff x="775944" y="4105705"/>
            <a:chExt cx="4156075" cy="1921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944" y="4105705"/>
              <a:ext cx="4155506" cy="19209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91362" y="4363974"/>
              <a:ext cx="2031364" cy="1080770"/>
            </a:xfrm>
            <a:custGeom>
              <a:avLst/>
              <a:gdLst/>
              <a:ahLst/>
              <a:cxnLst/>
              <a:rect l="l" t="t" r="r" b="b"/>
              <a:pathLst>
                <a:path w="2031364" h="1080770">
                  <a:moveTo>
                    <a:pt x="0" y="533400"/>
                  </a:moveTo>
                  <a:lnTo>
                    <a:pt x="533400" y="0"/>
                  </a:lnTo>
                </a:path>
                <a:path w="2031364" h="1080770">
                  <a:moveTo>
                    <a:pt x="533400" y="1080516"/>
                  </a:moveTo>
                  <a:lnTo>
                    <a:pt x="1066800" y="547115"/>
                  </a:lnTo>
                </a:path>
                <a:path w="2031364" h="1080770">
                  <a:moveTo>
                    <a:pt x="1066545" y="519811"/>
                  </a:moveTo>
                  <a:lnTo>
                    <a:pt x="563879" y="0"/>
                  </a:lnTo>
                </a:path>
                <a:path w="2031364" h="1080770">
                  <a:moveTo>
                    <a:pt x="2031364" y="555878"/>
                  </a:moveTo>
                  <a:lnTo>
                    <a:pt x="1097280" y="547115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3028" y="1212850"/>
          <a:ext cx="3803014" cy="2467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Base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Set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2,A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A,B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5,E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4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8,F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5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6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A,B,E,G,F,H,C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62082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5058" y="4105562"/>
            <a:ext cx="3806825" cy="1791335"/>
            <a:chOff x="845058" y="4105562"/>
            <a:chExt cx="3806825" cy="1791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058" y="4105562"/>
              <a:ext cx="3806266" cy="17909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6790" y="4330445"/>
              <a:ext cx="2519045" cy="1080770"/>
            </a:xfrm>
            <a:custGeom>
              <a:avLst/>
              <a:gdLst/>
              <a:ahLst/>
              <a:cxnLst/>
              <a:rect l="l" t="t" r="r" b="b"/>
              <a:pathLst>
                <a:path w="2519045" h="1080770">
                  <a:moveTo>
                    <a:pt x="0" y="533399"/>
                  </a:moveTo>
                  <a:lnTo>
                    <a:pt x="533400" y="0"/>
                  </a:lnTo>
                </a:path>
                <a:path w="2519045" h="1080770">
                  <a:moveTo>
                    <a:pt x="533400" y="1080515"/>
                  </a:moveTo>
                  <a:lnTo>
                    <a:pt x="1066799" y="547115"/>
                  </a:lnTo>
                </a:path>
                <a:path w="2519045" h="1080770">
                  <a:moveTo>
                    <a:pt x="1066546" y="519810"/>
                  </a:moveTo>
                  <a:lnTo>
                    <a:pt x="563879" y="0"/>
                  </a:lnTo>
                </a:path>
                <a:path w="2519045" h="1080770">
                  <a:moveTo>
                    <a:pt x="2031364" y="555878"/>
                  </a:moveTo>
                  <a:lnTo>
                    <a:pt x="1097280" y="547115"/>
                  </a:lnTo>
                </a:path>
                <a:path w="2519045" h="1080770">
                  <a:moveTo>
                    <a:pt x="2518791" y="1071371"/>
                  </a:moveTo>
                  <a:lnTo>
                    <a:pt x="563879" y="1071371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3028" y="1212850"/>
          <a:ext cx="3803014" cy="2467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Base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Set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2,A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A,B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5,E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4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8,F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5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6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A,B,E,G,F,H,C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30545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3028" y="1212850"/>
          <a:ext cx="3803014" cy="2467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Base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Set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2,A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A,B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5,E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4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8,F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5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6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A,B,E,G,F,H,C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779880" y="4038610"/>
            <a:ext cx="4237990" cy="1814195"/>
            <a:chOff x="779880" y="4038610"/>
            <a:chExt cx="4237990" cy="18141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880" y="4038610"/>
              <a:ext cx="4237560" cy="18138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62990" y="4405122"/>
              <a:ext cx="2519045" cy="1082040"/>
            </a:xfrm>
            <a:custGeom>
              <a:avLst/>
              <a:gdLst/>
              <a:ahLst/>
              <a:cxnLst/>
              <a:rect l="l" t="t" r="r" b="b"/>
              <a:pathLst>
                <a:path w="2519045" h="1082039">
                  <a:moveTo>
                    <a:pt x="0" y="534923"/>
                  </a:moveTo>
                  <a:lnTo>
                    <a:pt x="533400" y="1523"/>
                  </a:lnTo>
                </a:path>
                <a:path w="2519045" h="1082039">
                  <a:moveTo>
                    <a:pt x="533400" y="1082039"/>
                  </a:moveTo>
                  <a:lnTo>
                    <a:pt x="1066799" y="548639"/>
                  </a:lnTo>
                </a:path>
                <a:path w="2519045" h="1082039">
                  <a:moveTo>
                    <a:pt x="1066546" y="521334"/>
                  </a:moveTo>
                  <a:lnTo>
                    <a:pt x="563879" y="1523"/>
                  </a:lnTo>
                </a:path>
                <a:path w="2519045" h="1082039">
                  <a:moveTo>
                    <a:pt x="2031364" y="557402"/>
                  </a:moveTo>
                  <a:lnTo>
                    <a:pt x="1097280" y="548639"/>
                  </a:lnTo>
                </a:path>
                <a:path w="2519045" h="1082039">
                  <a:moveTo>
                    <a:pt x="2518791" y="1072895"/>
                  </a:moveTo>
                  <a:lnTo>
                    <a:pt x="563879" y="1072895"/>
                  </a:lnTo>
                </a:path>
                <a:path w="2519045" h="1082039">
                  <a:moveTo>
                    <a:pt x="2518791" y="0"/>
                  </a:moveTo>
                  <a:lnTo>
                    <a:pt x="563879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911352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Shortest</a:t>
            </a:r>
            <a:r>
              <a:rPr spc="-130" dirty="0"/>
              <a:t> </a:t>
            </a:r>
            <a:r>
              <a:rPr dirty="0"/>
              <a:t>Path</a:t>
            </a:r>
            <a:r>
              <a:rPr spc="-120" dirty="0"/>
              <a:t> </a:t>
            </a:r>
            <a:r>
              <a:rPr spc="-55" dirty="0"/>
              <a:t>Algorithm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3028" y="1212850"/>
          <a:ext cx="4180202" cy="2718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6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7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7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Base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Set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2,A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A,B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6,A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5,E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6,E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9,G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4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spc="-25" dirty="0"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spc="-50" dirty="0">
                          <a:latin typeface="Symbol"/>
                          <a:cs typeface="Symbol"/>
                        </a:rPr>
                        <a:t></a:t>
                      </a:r>
                      <a:endParaRPr sz="1300">
                        <a:latin typeface="Symbol"/>
                        <a:cs typeface="Symbol"/>
                      </a:endParaRPr>
                    </a:p>
                  </a:txBody>
                  <a:tcPr marL="0" marR="0" marT="806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8,F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5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9,B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6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A,B,E,G,F,H,C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10,H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-50" dirty="0">
                          <a:latin typeface="Arial MT"/>
                          <a:cs typeface="Arial MT"/>
                        </a:rPr>
                        <a:t>7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A,B,E,G,F,H,C,D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769499" y="4034074"/>
            <a:ext cx="4248150" cy="1859280"/>
            <a:chOff x="769499" y="4034074"/>
            <a:chExt cx="4248150" cy="18592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499" y="4034074"/>
              <a:ext cx="4247741" cy="18586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62990" y="4405121"/>
              <a:ext cx="3174365" cy="1082040"/>
            </a:xfrm>
            <a:custGeom>
              <a:avLst/>
              <a:gdLst/>
              <a:ahLst/>
              <a:cxnLst/>
              <a:rect l="l" t="t" r="r" b="b"/>
              <a:pathLst>
                <a:path w="3174365" h="1082039">
                  <a:moveTo>
                    <a:pt x="0" y="534923"/>
                  </a:moveTo>
                  <a:lnTo>
                    <a:pt x="533400" y="1523"/>
                  </a:lnTo>
                </a:path>
                <a:path w="3174365" h="1082039">
                  <a:moveTo>
                    <a:pt x="533400" y="1082039"/>
                  </a:moveTo>
                  <a:lnTo>
                    <a:pt x="1066799" y="548639"/>
                  </a:lnTo>
                </a:path>
                <a:path w="3174365" h="1082039">
                  <a:moveTo>
                    <a:pt x="1066546" y="521334"/>
                  </a:moveTo>
                  <a:lnTo>
                    <a:pt x="563879" y="1523"/>
                  </a:lnTo>
                </a:path>
                <a:path w="3174365" h="1082039">
                  <a:moveTo>
                    <a:pt x="2031364" y="557402"/>
                  </a:moveTo>
                  <a:lnTo>
                    <a:pt x="1097280" y="548639"/>
                  </a:lnTo>
                </a:path>
                <a:path w="3174365" h="1082039">
                  <a:moveTo>
                    <a:pt x="2518791" y="1072895"/>
                  </a:moveTo>
                  <a:lnTo>
                    <a:pt x="563879" y="1072895"/>
                  </a:lnTo>
                </a:path>
                <a:path w="3174365" h="1082039">
                  <a:moveTo>
                    <a:pt x="2518791" y="0"/>
                  </a:moveTo>
                  <a:lnTo>
                    <a:pt x="563879" y="0"/>
                  </a:lnTo>
                </a:path>
                <a:path w="3174365" h="1082039">
                  <a:moveTo>
                    <a:pt x="3174238" y="527430"/>
                  </a:moveTo>
                  <a:lnTo>
                    <a:pt x="2671572" y="7619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359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567336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40766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TCP/IP</a:t>
            </a:r>
            <a:r>
              <a:rPr spc="-35" dirty="0"/>
              <a:t> </a:t>
            </a:r>
            <a:r>
              <a:rPr spc="-90" dirty="0"/>
              <a:t>Reference</a:t>
            </a:r>
            <a:r>
              <a:rPr spc="-20" dirty="0"/>
              <a:t> </a:t>
            </a:r>
            <a:r>
              <a:rPr spc="-1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62706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Link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Layer: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Move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one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node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next.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721" y="2534520"/>
            <a:ext cx="7907156" cy="30547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36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320802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Dynamic</a:t>
            </a:r>
            <a:r>
              <a:rPr spc="-175" dirty="0"/>
              <a:t> </a:t>
            </a:r>
            <a:r>
              <a:rPr spc="-30" dirty="0"/>
              <a:t>routing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360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4196"/>
            <a:ext cx="7985125" cy="385952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Distance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vector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routing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2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Used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early </a:t>
            </a:r>
            <a:r>
              <a:rPr sz="1800" spc="-10" dirty="0">
                <a:latin typeface="Arial MT"/>
                <a:cs typeface="Arial MT"/>
              </a:rPr>
              <a:t>ARPANET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2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maintains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distance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table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indexed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Entry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contains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outgoing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link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estimated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distance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3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distance?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ts val="2050"/>
              </a:lnSpc>
              <a:spcBef>
                <a:spcPts val="2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Send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echo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neighbors; this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timestamp</a:t>
            </a:r>
            <a:endParaRPr sz="1800">
              <a:latin typeface="Arial MT"/>
              <a:cs typeface="Arial MT"/>
            </a:endParaRPr>
          </a:p>
          <a:p>
            <a:pPr marL="683260">
              <a:lnSpc>
                <a:spcPts val="2050"/>
              </a:lnSpc>
            </a:pPr>
            <a:r>
              <a:rPr sz="1800" dirty="0">
                <a:latin typeface="Arial MT"/>
                <a:cs typeface="Arial MT"/>
              </a:rPr>
              <a:t>therefore,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distance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determined</a:t>
            </a:r>
            <a:endParaRPr sz="1800">
              <a:latin typeface="Arial MT"/>
              <a:cs typeface="Arial MT"/>
            </a:endParaRPr>
          </a:p>
          <a:p>
            <a:pPr marL="355600" marR="285115" indent="-343535">
              <a:lnSpc>
                <a:spcPts val="2160"/>
              </a:lnSpc>
              <a:spcBef>
                <a:spcPts val="5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Receive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regularly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tables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neighbors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own </a:t>
            </a:r>
            <a:r>
              <a:rPr sz="2000" spc="-10" dirty="0">
                <a:latin typeface="Arial MT"/>
                <a:cs typeface="Arial MT"/>
              </a:rPr>
              <a:t>table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ts val="1825"/>
              </a:lnSpc>
              <a:spcBef>
                <a:spcPts val="17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(a,b)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=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min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(a,x)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+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(x,b)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)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ts val="1825"/>
              </a:lnSpc>
            </a:pPr>
            <a:r>
              <a:rPr sz="1600" dirty="0">
                <a:latin typeface="Arial MT"/>
                <a:cs typeface="Arial MT"/>
              </a:rPr>
              <a:t>{for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neighbors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x}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ts val="2280"/>
              </a:lnSpc>
              <a:spcBef>
                <a:spcPts val="22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Other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metrics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hop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count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ts val="2280"/>
              </a:lnSpc>
            </a:pPr>
            <a:r>
              <a:rPr sz="2000" dirty="0">
                <a:latin typeface="Arial MT"/>
                <a:cs typeface="Arial MT"/>
              </a:rPr>
              <a:t>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could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also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used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6737183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320802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Dynamic</a:t>
            </a:r>
            <a:r>
              <a:rPr spc="-175" dirty="0"/>
              <a:t> </a:t>
            </a:r>
            <a:r>
              <a:rPr spc="-30" dirty="0"/>
              <a:t>routing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056" y="1184101"/>
            <a:ext cx="6527286" cy="47730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03447909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4953000"/>
            <a:ext cx="1524000" cy="14310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445008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Distance</a:t>
            </a:r>
            <a:r>
              <a:rPr spc="-175" dirty="0"/>
              <a:t> </a:t>
            </a:r>
            <a:r>
              <a:rPr spc="-20" dirty="0"/>
              <a:t>vector</a:t>
            </a:r>
            <a:r>
              <a:rPr spc="-180" dirty="0"/>
              <a:t> </a:t>
            </a:r>
            <a:r>
              <a:rPr spc="-10" dirty="0"/>
              <a:t>routing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71086"/>
            <a:ext cx="8250555" cy="306451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Count-to-</a:t>
            </a:r>
            <a:r>
              <a:rPr sz="1800" dirty="0">
                <a:latin typeface="Arial MT"/>
                <a:cs typeface="Arial MT"/>
              </a:rPr>
              <a:t>infinity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problem: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Good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propagates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much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faster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news</a:t>
            </a:r>
            <a:endParaRPr sz="1600">
              <a:latin typeface="Arial MT"/>
              <a:cs typeface="Arial MT"/>
            </a:endParaRPr>
          </a:p>
          <a:p>
            <a:pPr marL="342900" marR="5080" indent="-342900" algn="r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42900" algn="l"/>
              </a:tabLst>
            </a:pPr>
            <a:r>
              <a:rPr sz="1800" dirty="0">
                <a:latin typeface="Arial MT"/>
                <a:cs typeface="Arial MT"/>
              </a:rPr>
              <a:t>Split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Horizon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hack: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many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efforts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impacts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problem)</a:t>
            </a:r>
            <a:endParaRPr sz="1800">
              <a:latin typeface="Arial MT"/>
              <a:cs typeface="Arial MT"/>
            </a:endParaRPr>
          </a:p>
          <a:p>
            <a:pPr marL="325755" marR="12065" lvl="1" indent="-325755" algn="r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325755" algn="l"/>
              </a:tabLst>
            </a:pPr>
            <a:r>
              <a:rPr sz="1600" dirty="0">
                <a:latin typeface="Arial MT"/>
                <a:cs typeface="Arial MT"/>
              </a:rPr>
              <a:t>C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report B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distance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node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X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through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B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C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tells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truth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distance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tells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CA=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0" dirty="0">
                <a:latin typeface="Symbol"/>
                <a:cs typeface="Symbol"/>
              </a:rPr>
              <a:t></a:t>
            </a:r>
            <a:endParaRPr sz="1600">
              <a:latin typeface="Symbol"/>
              <a:cs typeface="Symbo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AB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fails,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propagates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quickly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good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news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Failure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Split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Horizon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Init: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CD=1,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AD=2,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BD=2,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AB=1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CD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fails,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tell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can’t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reach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D,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sets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CD=</a:t>
            </a:r>
            <a:r>
              <a:rPr sz="1600" spc="-20" dirty="0">
                <a:latin typeface="Symbol"/>
                <a:cs typeface="Symbol"/>
              </a:rPr>
              <a:t></a:t>
            </a:r>
            <a:endParaRPr sz="1600">
              <a:latin typeface="Symbol"/>
              <a:cs typeface="Symbol"/>
            </a:endParaRPr>
          </a:p>
          <a:p>
            <a:pPr marL="683260" lvl="1" indent="-326390">
              <a:lnSpc>
                <a:spcPct val="100000"/>
              </a:lnSpc>
              <a:spcBef>
                <a:spcPts val="38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10" dirty="0">
                <a:latin typeface="Arial MT"/>
                <a:cs typeface="Arial MT"/>
              </a:rPr>
              <a:t>Unfortunately,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hears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 B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BD=2,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sets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AD=3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=&gt;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wrong!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1400" y="4648198"/>
            <a:ext cx="5433059" cy="21335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362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20868053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Link</a:t>
            </a:r>
            <a:r>
              <a:rPr spc="-160" dirty="0"/>
              <a:t> </a:t>
            </a:r>
            <a:r>
              <a:rPr spc="-65" dirty="0"/>
              <a:t>State</a:t>
            </a:r>
            <a:r>
              <a:rPr spc="-150" dirty="0"/>
              <a:t> </a:t>
            </a:r>
            <a:r>
              <a:rPr spc="-45" dirty="0"/>
              <a:t>Routing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5122"/>
            <a:ext cx="7837170" cy="439864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Solves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slow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convergence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problem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distance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vector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approach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Idea: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Send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nearest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other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routers</a:t>
            </a:r>
            <a:endParaRPr sz="1800">
              <a:latin typeface="Arial MT"/>
              <a:cs typeface="Arial MT"/>
            </a:endParaRPr>
          </a:p>
          <a:p>
            <a:pPr marL="683260" marR="889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topology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determines </a:t>
            </a:r>
            <a:r>
              <a:rPr sz="1800" dirty="0">
                <a:latin typeface="Arial MT"/>
                <a:cs typeface="Arial MT"/>
              </a:rPr>
              <a:t>shortest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Link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Routing: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4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steps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Discover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IDs)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Measure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delay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cost)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reach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neighbours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Send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link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other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routers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Compute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topology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shortest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every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router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Perform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three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steps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at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Regular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intervals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When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major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event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happens (link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down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7228024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Link</a:t>
            </a:r>
            <a:r>
              <a:rPr spc="-160" dirty="0"/>
              <a:t> </a:t>
            </a:r>
            <a:r>
              <a:rPr spc="-65" dirty="0"/>
              <a:t>State</a:t>
            </a:r>
            <a:r>
              <a:rPr spc="-150" dirty="0"/>
              <a:t> </a:t>
            </a:r>
            <a:r>
              <a:rPr spc="-45" dirty="0"/>
              <a:t>Routing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5990590" cy="240665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Discover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neighbor: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After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booting,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HELLO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neighbors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Neighbor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should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telling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identity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Measure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delay: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Send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ECHO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packet;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immediately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Calculate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trip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delay/2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Average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multiple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measurements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20" dirty="0">
                <a:latin typeface="Arial MT"/>
                <a:cs typeface="Arial MT"/>
              </a:rPr>
              <a:t> used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2964931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Link</a:t>
            </a:r>
            <a:r>
              <a:rPr spc="-160" dirty="0"/>
              <a:t> </a:t>
            </a:r>
            <a:r>
              <a:rPr spc="-65" dirty="0"/>
              <a:t>State</a:t>
            </a:r>
            <a:r>
              <a:rPr spc="-150" dirty="0"/>
              <a:t> </a:t>
            </a:r>
            <a:r>
              <a:rPr spc="-45" dirty="0"/>
              <a:t>Routing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7997190" cy="269938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Sending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state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packets: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link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packet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flooding 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distribute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routers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sequence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numbers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traffic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Routers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keep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(source,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seq#)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pairs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discard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lower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sequence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fields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handle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corrupted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sequence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Age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decremented 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regular </a:t>
            </a:r>
            <a:r>
              <a:rPr sz="1800" spc="-10" dirty="0">
                <a:latin typeface="Arial MT"/>
                <a:cs typeface="Arial MT"/>
              </a:rPr>
              <a:t>intervals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discarded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zero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9569695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772" y="4062984"/>
            <a:ext cx="4850892" cy="24490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Link</a:t>
            </a:r>
            <a:r>
              <a:rPr spc="-160" dirty="0"/>
              <a:t> </a:t>
            </a:r>
            <a:r>
              <a:rPr spc="-65" dirty="0"/>
              <a:t>State</a:t>
            </a:r>
            <a:r>
              <a:rPr spc="-150" dirty="0"/>
              <a:t> </a:t>
            </a:r>
            <a:r>
              <a:rPr spc="-45" dirty="0"/>
              <a:t>Routing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6344" y="1257300"/>
            <a:ext cx="5325110" cy="2571115"/>
            <a:chOff x="466344" y="1257300"/>
            <a:chExt cx="5325110" cy="25711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6923" y="1496613"/>
              <a:ext cx="2274276" cy="21891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44" y="1257300"/>
              <a:ext cx="3124200" cy="257098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74620126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Link</a:t>
            </a:r>
            <a:r>
              <a:rPr spc="-160" dirty="0"/>
              <a:t> </a:t>
            </a:r>
            <a:r>
              <a:rPr spc="-65" dirty="0"/>
              <a:t>State</a:t>
            </a:r>
            <a:r>
              <a:rPr spc="-150" dirty="0"/>
              <a:t> </a:t>
            </a:r>
            <a:r>
              <a:rPr spc="-45" dirty="0"/>
              <a:t>Routing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7668259" cy="295529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Route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Calculation</a:t>
            </a:r>
            <a:endParaRPr sz="2000">
              <a:latin typeface="Arial MT"/>
              <a:cs typeface="Arial MT"/>
            </a:endParaRPr>
          </a:p>
          <a:p>
            <a:pPr marL="683260" marR="525145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Compute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(when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have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been </a:t>
            </a:r>
            <a:r>
              <a:rPr sz="1800" spc="-10" dirty="0">
                <a:latin typeface="Arial MT"/>
                <a:cs typeface="Arial MT"/>
              </a:rPr>
              <a:t>received):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shortest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algorithm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(e.g.,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Dijkstra’s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algorithm)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Link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widely.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Example: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OSPF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(open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shortest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first)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Internet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Problem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State</a:t>
            </a:r>
            <a:r>
              <a:rPr sz="2000" spc="-10" dirty="0">
                <a:latin typeface="Arial MT"/>
                <a:cs typeface="Arial MT"/>
              </a:rPr>
              <a:t> Routing:</a:t>
            </a:r>
            <a:endParaRPr sz="2000">
              <a:latin typeface="Arial MT"/>
              <a:cs typeface="Arial MT"/>
            </a:endParaRPr>
          </a:p>
          <a:p>
            <a:pPr marL="683260" marR="234315" lvl="1" indent="-326390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large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memory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requirements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~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(NK),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where: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N=number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routers </a:t>
            </a:r>
            <a:r>
              <a:rPr sz="1800" dirty="0">
                <a:latin typeface="Arial MT"/>
                <a:cs typeface="Arial MT"/>
              </a:rPr>
              <a:t>K=network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degree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5261150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3817" y="6486823"/>
            <a:ext cx="1896110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5" dirty="0">
                <a:latin typeface="Times New Roman"/>
                <a:cs typeface="Times New Roman"/>
              </a:rPr>
              <a:t> Communication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Networks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072" y="2785872"/>
            <a:ext cx="5410200" cy="38938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Hierarchical</a:t>
            </a:r>
            <a:r>
              <a:rPr spc="-125" dirty="0"/>
              <a:t> </a:t>
            </a:r>
            <a:r>
              <a:rPr spc="-50" dirty="0"/>
              <a:t>Routing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368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565122"/>
            <a:ext cx="7663815" cy="7581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Purpose: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Reduce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table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computation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time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Solution: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multi-</a:t>
            </a:r>
            <a:r>
              <a:rPr sz="2000" dirty="0">
                <a:latin typeface="Arial MT"/>
                <a:cs typeface="Arial MT"/>
              </a:rPr>
              <a:t>level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topology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585406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527939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Broadcast</a:t>
            </a:r>
            <a:r>
              <a:rPr spc="-150" dirty="0"/>
              <a:t> </a:t>
            </a:r>
            <a:r>
              <a:rPr spc="-45" dirty="0"/>
              <a:t>Routing</a:t>
            </a:r>
            <a:r>
              <a:rPr spc="-135" dirty="0"/>
              <a:t> </a:t>
            </a:r>
            <a:r>
              <a:rPr spc="-10" dirty="0"/>
              <a:t>Methods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369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086"/>
            <a:ext cx="7909559" cy="421005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Send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lots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individual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packets</a:t>
            </a:r>
            <a:endParaRPr sz="2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4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Lots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traffic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Source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destination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addresses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Generally,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used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spc="-10" dirty="0">
                <a:latin typeface="Arial MT"/>
                <a:cs typeface="Arial MT"/>
              </a:rPr>
              <a:t>Flooding</a:t>
            </a:r>
            <a:endParaRPr sz="2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4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Generates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packets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spc="-20" dirty="0">
                <a:latin typeface="Arial MT"/>
                <a:cs typeface="Arial MT"/>
              </a:rPr>
              <a:t>Multi-</a:t>
            </a:r>
            <a:r>
              <a:rPr sz="2400" dirty="0">
                <a:latin typeface="Arial MT"/>
                <a:cs typeface="Arial MT"/>
              </a:rPr>
              <a:t>destination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routing</a:t>
            </a:r>
            <a:endParaRPr sz="2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4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Packet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list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destinations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Router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splits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among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destination</a:t>
            </a:r>
            <a:endParaRPr sz="20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  <a:spcBef>
                <a:spcPts val="5"/>
              </a:spcBef>
            </a:pPr>
            <a:r>
              <a:rPr sz="2000" spc="-20" dirty="0">
                <a:latin typeface="Arial MT"/>
                <a:cs typeface="Arial MT"/>
              </a:rPr>
              <a:t>list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Again,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destination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addresses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known!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98808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40766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TCP/IP</a:t>
            </a:r>
            <a:r>
              <a:rPr spc="-35" dirty="0"/>
              <a:t> </a:t>
            </a:r>
            <a:r>
              <a:rPr spc="-90" dirty="0"/>
              <a:t>Reference</a:t>
            </a:r>
            <a:r>
              <a:rPr spc="-20" dirty="0"/>
              <a:t> </a:t>
            </a:r>
            <a:r>
              <a:rPr spc="-1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695452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Internet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Layer: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Find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best</a:t>
            </a:r>
            <a:r>
              <a:rPr sz="2000" spc="-10" dirty="0">
                <a:latin typeface="Arial MT"/>
                <a:cs typeface="Arial MT"/>
              </a:rPr>
              <a:t> path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reach</a:t>
            </a:r>
            <a:r>
              <a:rPr sz="2000" spc="-10" dirty="0">
                <a:latin typeface="Arial MT"/>
                <a:cs typeface="Arial MT"/>
              </a:rPr>
              <a:t> their</a:t>
            </a:r>
            <a:endParaRPr sz="20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 MT"/>
                <a:cs typeface="Arial MT"/>
              </a:rPr>
              <a:t>destination.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2209800"/>
            <a:ext cx="8424672" cy="35478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37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527939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Broadcast</a:t>
            </a:r>
            <a:r>
              <a:rPr spc="-150" dirty="0"/>
              <a:t> </a:t>
            </a:r>
            <a:r>
              <a:rPr spc="-45" dirty="0"/>
              <a:t>Routing</a:t>
            </a:r>
            <a:r>
              <a:rPr spc="-135" dirty="0"/>
              <a:t> </a:t>
            </a:r>
            <a:r>
              <a:rPr spc="-10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086"/>
            <a:ext cx="7886700" cy="186817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Sink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tree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(=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spanning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tree</a:t>
            </a:r>
            <a:r>
              <a:rPr sz="2400" spc="-10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4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along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tree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sender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Most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efficient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method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broadcast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all</a:t>
            </a:r>
            <a:endParaRPr sz="2000">
              <a:latin typeface="Arial MT"/>
              <a:cs typeface="Arial MT"/>
            </a:endParaRPr>
          </a:p>
          <a:p>
            <a:pPr marL="683260" marR="339725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Sink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tree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always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(e.g.,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distance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vector </a:t>
            </a: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used;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link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knowledge!)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144" y="3761232"/>
            <a:ext cx="5315711" cy="27995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87386231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761" y="229361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Broadcast</a:t>
            </a:r>
            <a:r>
              <a:rPr sz="3600" spc="-105" dirty="0"/>
              <a:t> </a:t>
            </a:r>
            <a:r>
              <a:rPr sz="3600" spc="-85" dirty="0"/>
              <a:t>Routing:</a:t>
            </a:r>
            <a:r>
              <a:rPr sz="3600" spc="-100" dirty="0"/>
              <a:t> </a:t>
            </a:r>
            <a:r>
              <a:rPr sz="3600" spc="-85" dirty="0"/>
              <a:t>Reverse</a:t>
            </a:r>
            <a:r>
              <a:rPr sz="3600" spc="-95" dirty="0"/>
              <a:t> </a:t>
            </a:r>
            <a:r>
              <a:rPr sz="3600" dirty="0"/>
              <a:t>Path</a:t>
            </a:r>
            <a:r>
              <a:rPr sz="3600" spc="-100" dirty="0"/>
              <a:t> </a:t>
            </a:r>
            <a:r>
              <a:rPr sz="3600" spc="-35" dirty="0"/>
              <a:t>Forwarding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5262" y="1571086"/>
            <a:ext cx="8255000" cy="460121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46405" indent="-343535">
              <a:lnSpc>
                <a:spcPct val="100000"/>
              </a:lnSpc>
              <a:spcBef>
                <a:spcPts val="5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446405" algn="l"/>
              </a:tabLst>
            </a:pPr>
            <a:r>
              <a:rPr sz="1800" dirty="0">
                <a:latin typeface="Arial MT"/>
                <a:cs typeface="Arial MT"/>
              </a:rPr>
              <a:t>Reverse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forwarding</a:t>
            </a:r>
            <a:endParaRPr sz="1800">
              <a:latin typeface="Arial MT"/>
              <a:cs typeface="Arial MT"/>
            </a:endParaRPr>
          </a:p>
          <a:p>
            <a:pPr marL="774065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774065" algn="l"/>
              </a:tabLst>
            </a:pPr>
            <a:r>
              <a:rPr sz="1600" dirty="0">
                <a:latin typeface="Arial MT"/>
                <a:cs typeface="Arial MT"/>
              </a:rPr>
              <a:t>Does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network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knowledge</a:t>
            </a:r>
            <a:endParaRPr sz="1600">
              <a:latin typeface="Arial MT"/>
              <a:cs typeface="Arial MT"/>
            </a:endParaRPr>
          </a:p>
          <a:p>
            <a:pPr marL="774065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774065" algn="l"/>
              </a:tabLst>
            </a:pPr>
            <a:r>
              <a:rPr sz="1600" dirty="0">
                <a:latin typeface="Arial MT"/>
                <a:cs typeface="Arial MT"/>
              </a:rPr>
              <a:t>Easy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 </a:t>
            </a:r>
            <a:r>
              <a:rPr sz="1600" spc="-10" dirty="0">
                <a:latin typeface="Arial MT"/>
                <a:cs typeface="Arial MT"/>
              </a:rPr>
              <a:t>implement</a:t>
            </a:r>
            <a:endParaRPr sz="1600">
              <a:latin typeface="Arial MT"/>
              <a:cs typeface="Arial MT"/>
            </a:endParaRPr>
          </a:p>
          <a:p>
            <a:pPr marL="774065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774065" algn="l"/>
              </a:tabLst>
            </a:pPr>
            <a:r>
              <a:rPr sz="1600" dirty="0">
                <a:latin typeface="Arial MT"/>
                <a:cs typeface="Arial MT"/>
              </a:rPr>
              <a:t>Transmission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automatically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finishes</a:t>
            </a:r>
            <a:endParaRPr sz="1600">
              <a:latin typeface="Arial MT"/>
              <a:cs typeface="Arial MT"/>
            </a:endParaRPr>
          </a:p>
          <a:p>
            <a:pPr marL="774065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774065" algn="l"/>
              </a:tabLst>
            </a:pPr>
            <a:r>
              <a:rPr sz="1600" dirty="0">
                <a:latin typeface="Arial MT"/>
                <a:cs typeface="Arial MT"/>
              </a:rPr>
              <a:t>Reasonably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efficient</a:t>
            </a:r>
            <a:endParaRPr sz="1600">
              <a:latin typeface="Arial MT"/>
              <a:cs typeface="Arial MT"/>
            </a:endParaRPr>
          </a:p>
          <a:p>
            <a:pPr marL="774065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774065" algn="l"/>
              </a:tabLst>
            </a:pPr>
            <a:r>
              <a:rPr sz="1600" dirty="0">
                <a:latin typeface="Arial MT"/>
                <a:cs typeface="Arial MT"/>
              </a:rPr>
              <a:t>No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list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destinations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needed</a:t>
            </a:r>
            <a:endParaRPr sz="1600">
              <a:latin typeface="Arial MT"/>
              <a:cs typeface="Arial MT"/>
            </a:endParaRPr>
          </a:p>
          <a:p>
            <a:pPr marL="774065" lvl="1" indent="-326390">
              <a:lnSpc>
                <a:spcPct val="100000"/>
              </a:lnSpc>
              <a:spcBef>
                <a:spcPts val="38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774065" algn="l"/>
              </a:tabLst>
            </a:pPr>
            <a:r>
              <a:rPr sz="1600" dirty="0">
                <a:latin typeface="Arial MT"/>
                <a:cs typeface="Arial MT"/>
              </a:rPr>
              <a:t>No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special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mechanism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needed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stop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forwarding</a:t>
            </a:r>
            <a:endParaRPr sz="1600">
              <a:latin typeface="Arial MT"/>
              <a:cs typeface="Arial MT"/>
            </a:endParaRPr>
          </a:p>
          <a:p>
            <a:pPr marL="446405" indent="-343535">
              <a:lnSpc>
                <a:spcPct val="100000"/>
              </a:lnSpc>
              <a:spcBef>
                <a:spcPts val="39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446405" algn="l"/>
              </a:tabLst>
            </a:pPr>
            <a:r>
              <a:rPr sz="1600" dirty="0">
                <a:latin typeface="Arial MT"/>
                <a:cs typeface="Arial MT"/>
              </a:rPr>
              <a:t>Each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knows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normal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line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sending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other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routers</a:t>
            </a:r>
            <a:endParaRPr sz="1600">
              <a:latin typeface="Arial MT"/>
              <a:cs typeface="Arial MT"/>
            </a:endParaRPr>
          </a:p>
          <a:p>
            <a:pPr marL="446405" marR="319405" indent="-343535">
              <a:lnSpc>
                <a:spcPct val="100000"/>
              </a:lnSpc>
              <a:spcBef>
                <a:spcPts val="38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446405" algn="l"/>
              </a:tabLst>
            </a:pP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received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 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router, it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checked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if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coming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 </a:t>
            </a:r>
            <a:r>
              <a:rPr sz="1600" spc="-2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“normal”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line.</a:t>
            </a:r>
            <a:endParaRPr sz="1600">
              <a:latin typeface="Arial MT"/>
              <a:cs typeface="Arial MT"/>
            </a:endParaRPr>
          </a:p>
          <a:p>
            <a:pPr marL="446405" indent="-343535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446405" algn="l"/>
              </a:tabLst>
            </a:pPr>
            <a:r>
              <a:rPr sz="1600" dirty="0">
                <a:latin typeface="Arial MT"/>
                <a:cs typeface="Arial MT"/>
              </a:rPr>
              <a:t>Send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neighbours,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discard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incoming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 ‘wrong’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lines</a:t>
            </a:r>
            <a:endParaRPr sz="1600">
              <a:latin typeface="Arial MT"/>
              <a:cs typeface="Arial MT"/>
            </a:endParaRPr>
          </a:p>
          <a:p>
            <a:pPr marL="446405" indent="-343535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446405" algn="l"/>
              </a:tabLst>
            </a:pPr>
            <a:r>
              <a:rPr sz="1600" dirty="0">
                <a:latin typeface="Arial MT"/>
                <a:cs typeface="Arial MT"/>
              </a:rPr>
              <a:t>Packets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arriving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line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‘wrong’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line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L</a:t>
            </a:r>
            <a:endParaRPr sz="1600">
              <a:latin typeface="Arial MT"/>
              <a:cs typeface="Arial MT"/>
            </a:endParaRPr>
          </a:p>
          <a:p>
            <a:pPr marL="446405" marR="582295" indent="-343535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446405" algn="l"/>
              </a:tabLst>
            </a:pP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idea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if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arrives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wrong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line,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probably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follow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shortest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route</a:t>
            </a:r>
            <a:endParaRPr sz="1600">
              <a:latin typeface="Arial MT"/>
              <a:cs typeface="Arial MT"/>
            </a:endParaRPr>
          </a:p>
          <a:p>
            <a:pPr marL="446405" indent="-343535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446405" algn="l"/>
              </a:tabLst>
            </a:pP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overall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total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generated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traffic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slightly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more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required,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efficiency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446405" algn="l"/>
                <a:tab pos="8241665" algn="l"/>
              </a:tabLst>
            </a:pPr>
            <a:r>
              <a:rPr sz="1600" u="heavy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r>
              <a:rPr sz="1600" u="heavy" spc="-10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reasonable</a:t>
            </a:r>
            <a:r>
              <a:rPr sz="1600" u="heavy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03597523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19582"/>
            <a:ext cx="6176645" cy="11264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25"/>
              </a:spcBef>
            </a:pPr>
            <a:r>
              <a:rPr spc="-60" dirty="0"/>
              <a:t>Broadcast</a:t>
            </a:r>
            <a:r>
              <a:rPr spc="-114" dirty="0"/>
              <a:t> </a:t>
            </a:r>
            <a:r>
              <a:rPr spc="-70" dirty="0"/>
              <a:t>Routing:</a:t>
            </a:r>
            <a:r>
              <a:rPr spc="-100" dirty="0"/>
              <a:t> </a:t>
            </a:r>
            <a:r>
              <a:rPr spc="-90" dirty="0"/>
              <a:t>Reverse</a:t>
            </a:r>
            <a:r>
              <a:rPr spc="-95" dirty="0"/>
              <a:t> </a:t>
            </a:r>
            <a:r>
              <a:rPr spc="-20" dirty="0"/>
              <a:t>Path </a:t>
            </a:r>
            <a:r>
              <a:rPr spc="-10" dirty="0"/>
              <a:t>Forwarding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421" y="2038473"/>
            <a:ext cx="7735824" cy="36842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217745998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336486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Multicast</a:t>
            </a:r>
            <a:r>
              <a:rPr spc="-95" dirty="0"/>
              <a:t> </a:t>
            </a:r>
            <a:r>
              <a:rPr spc="-50" dirty="0"/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54"/>
            <a:ext cx="7886065" cy="331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04265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Multicast: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Sending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group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nodes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=&gt;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Group </a:t>
            </a:r>
            <a:r>
              <a:rPr sz="2000" dirty="0">
                <a:latin typeface="Arial MT"/>
                <a:cs typeface="Arial MT"/>
              </a:rPr>
              <a:t>management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required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Routers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groups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their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hosts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belong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computes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spanning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tree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supported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group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Multicast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forwarded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appropriate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spanning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trees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2000" spc="-20" dirty="0">
                <a:latin typeface="Arial MT"/>
                <a:cs typeface="Arial MT"/>
              </a:rPr>
              <a:t>only</a:t>
            </a:r>
            <a:endParaRPr sz="2000">
              <a:latin typeface="Arial MT"/>
              <a:cs typeface="Arial MT"/>
            </a:endParaRPr>
          </a:p>
          <a:p>
            <a:pPr marL="355600" marR="3376929" indent="-34353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multiple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spanning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trees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share </a:t>
            </a:r>
            <a:r>
              <a:rPr sz="2000" dirty="0">
                <a:latin typeface="Arial MT"/>
                <a:cs typeface="Arial MT"/>
              </a:rPr>
              <a:t>some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paths,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trees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pruned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limit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forwarding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25" dirty="0">
                <a:latin typeface="Arial MT"/>
                <a:cs typeface="Arial MT"/>
              </a:rPr>
              <a:t> to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relevant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routers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3476244"/>
            <a:ext cx="3628644" cy="32293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62624910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Ad-</a:t>
            </a:r>
            <a:r>
              <a:rPr dirty="0"/>
              <a:t>Hoc</a:t>
            </a:r>
            <a:r>
              <a:rPr spc="70" dirty="0"/>
              <a:t> </a:t>
            </a:r>
            <a:r>
              <a:rPr spc="-55" dirty="0"/>
              <a:t>Routing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54"/>
            <a:ext cx="7955915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03530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Hoc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Networks: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nodes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just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happens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near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other.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Nodes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move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start/stop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arbitrarily. Examples: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Military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vehicles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battlefield.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(No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infrastructure.)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fleet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ships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sea.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(All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time)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gathering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people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notebook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computers.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Fixed-</a:t>
            </a:r>
            <a:r>
              <a:rPr sz="2000" dirty="0">
                <a:latin typeface="Arial MT"/>
                <a:cs typeface="Arial MT"/>
              </a:rPr>
              <a:t>wire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can’t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anymore</a:t>
            </a:r>
            <a:endParaRPr sz="20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Several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methods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have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proposed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hoc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routing.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Examples </a:t>
            </a:r>
            <a:r>
              <a:rPr sz="2000" spc="-20" dirty="0">
                <a:latin typeface="Arial MT"/>
                <a:cs typeface="Arial MT"/>
              </a:rPr>
              <a:t>are: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Dynamic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(DSR)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On-</a:t>
            </a:r>
            <a:r>
              <a:rPr sz="1800" dirty="0">
                <a:latin typeface="Arial MT"/>
                <a:cs typeface="Arial MT"/>
              </a:rPr>
              <a:t>demand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Distance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Vector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(AODV)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Routing</a:t>
            </a:r>
            <a:endParaRPr sz="1800">
              <a:latin typeface="Arial MT"/>
              <a:cs typeface="Arial MT"/>
            </a:endParaRPr>
          </a:p>
          <a:p>
            <a:pPr marL="355600" marR="160655" indent="-343535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Key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issue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Hoc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methods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calculated </a:t>
            </a:r>
            <a:r>
              <a:rPr sz="2000" dirty="0">
                <a:latin typeface="Arial MT"/>
                <a:cs typeface="Arial MT"/>
              </a:rPr>
              <a:t>on-demand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save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bandwidth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battery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life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9627562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605726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Dynamic</a:t>
            </a:r>
            <a:r>
              <a:rPr spc="-165" dirty="0"/>
              <a:t> </a:t>
            </a:r>
            <a:r>
              <a:rPr spc="-65" dirty="0"/>
              <a:t>Source</a:t>
            </a:r>
            <a:r>
              <a:rPr spc="-160" dirty="0"/>
              <a:t> </a:t>
            </a:r>
            <a:r>
              <a:rPr spc="-45" dirty="0"/>
              <a:t>Routing</a:t>
            </a:r>
            <a:r>
              <a:rPr spc="-170" dirty="0"/>
              <a:t> </a:t>
            </a:r>
            <a:r>
              <a:rPr spc="-80" dirty="0"/>
              <a:t>(DSR)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7378"/>
            <a:ext cx="3860800" cy="315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24815" indent="-34353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Demand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protocol </a:t>
            </a:r>
            <a:r>
              <a:rPr sz="1800" dirty="0">
                <a:latin typeface="Arial MT"/>
                <a:cs typeface="Arial MT"/>
              </a:rPr>
              <a:t>designed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restrict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routing </a:t>
            </a:r>
            <a:r>
              <a:rPr sz="1800" dirty="0">
                <a:latin typeface="Arial MT"/>
                <a:cs typeface="Arial MT"/>
              </a:rPr>
              <a:t>overhead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networks</a:t>
            </a:r>
            <a:endParaRPr sz="18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Request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(RRQ)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 </a:t>
            </a:r>
            <a:r>
              <a:rPr sz="1800" dirty="0">
                <a:latin typeface="Arial MT"/>
                <a:cs typeface="Arial MT"/>
              </a:rPr>
              <a:t>generated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flooded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inquire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about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possible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destination</a:t>
            </a:r>
            <a:endParaRPr sz="1800">
              <a:latin typeface="Arial MT"/>
              <a:cs typeface="Arial MT"/>
            </a:endParaRPr>
          </a:p>
          <a:p>
            <a:pPr marL="355600" marR="271145" indent="-34353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Request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carries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sequence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number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generated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it </a:t>
            </a:r>
            <a:r>
              <a:rPr sz="1800" dirty="0">
                <a:latin typeface="Arial MT"/>
                <a:cs typeface="Arial MT"/>
              </a:rPr>
              <a:t>has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traversed.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6620" y="1882398"/>
            <a:ext cx="3246077" cy="42016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36881824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605726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Dynamic</a:t>
            </a:r>
            <a:r>
              <a:rPr spc="-165" dirty="0"/>
              <a:t> </a:t>
            </a:r>
            <a:r>
              <a:rPr spc="-65" dirty="0"/>
              <a:t>Source</a:t>
            </a:r>
            <a:r>
              <a:rPr spc="-160" dirty="0"/>
              <a:t> </a:t>
            </a:r>
            <a:r>
              <a:rPr spc="-45" dirty="0"/>
              <a:t>Routing</a:t>
            </a:r>
            <a:r>
              <a:rPr spc="-170" dirty="0"/>
              <a:t> </a:t>
            </a:r>
            <a:r>
              <a:rPr spc="-80" dirty="0"/>
              <a:t>(DSR)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7378"/>
            <a:ext cx="3876675" cy="448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receiving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RRQ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packet:</a:t>
            </a:r>
            <a:endParaRPr sz="18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Checks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sequence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number,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records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it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checks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avoid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forwarding duplicates</a:t>
            </a:r>
            <a:endParaRPr sz="1400">
              <a:latin typeface="Arial MT"/>
              <a:cs typeface="Arial MT"/>
            </a:endParaRPr>
          </a:p>
          <a:p>
            <a:pPr marL="683260" marR="147955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Checks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time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live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(TTL)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packet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avoid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forwarding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old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packets.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Adds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own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packet</a:t>
            </a:r>
            <a:endParaRPr sz="1400">
              <a:latin typeface="Arial MT"/>
              <a:cs typeface="Arial MT"/>
            </a:endParaRPr>
          </a:p>
          <a:p>
            <a:pPr marL="683260" marR="799465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Rebroadcasts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packet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its </a:t>
            </a:r>
            <a:r>
              <a:rPr sz="1400" spc="-10" dirty="0">
                <a:latin typeface="Arial MT"/>
                <a:cs typeface="Arial MT"/>
              </a:rPr>
              <a:t>neighbors</a:t>
            </a:r>
            <a:endParaRPr sz="1400">
              <a:latin typeface="Arial MT"/>
              <a:cs typeface="Arial MT"/>
            </a:endParaRPr>
          </a:p>
          <a:p>
            <a:pPr marL="355600" marR="148590" indent="-34353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replies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first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arrived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RRQ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packet.</a:t>
            </a:r>
            <a:endParaRPr sz="1800">
              <a:latin typeface="Arial MT"/>
              <a:cs typeface="Arial MT"/>
            </a:endParaRPr>
          </a:p>
          <a:p>
            <a:pPr marL="355600" marR="20955" indent="-34353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sends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packets</a:t>
            </a:r>
            <a:r>
              <a:rPr sz="1800" spc="5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header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containing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entire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path.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(That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called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routing)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6620" y="1882398"/>
            <a:ext cx="3246077" cy="42016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44734494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460" y="762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56" y="152401"/>
            <a:ext cx="6997700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Ad-</a:t>
            </a:r>
            <a:r>
              <a:rPr dirty="0"/>
              <a:t>hoc</a:t>
            </a:r>
            <a:r>
              <a:rPr spc="-145" dirty="0"/>
              <a:t> </a:t>
            </a:r>
            <a:r>
              <a:rPr spc="50" dirty="0"/>
              <a:t>On-</a:t>
            </a:r>
            <a:r>
              <a:rPr spc="-10" dirty="0"/>
              <a:t>demand</a:t>
            </a:r>
            <a:r>
              <a:rPr spc="-140" dirty="0"/>
              <a:t> </a:t>
            </a:r>
            <a:r>
              <a:rPr spc="-30" dirty="0"/>
              <a:t>Distance</a:t>
            </a:r>
            <a:r>
              <a:rPr spc="-120" dirty="0"/>
              <a:t> </a:t>
            </a:r>
            <a:r>
              <a:rPr spc="-25" dirty="0"/>
              <a:t>Vector </a:t>
            </a:r>
            <a:r>
              <a:rPr spc="-10" dirty="0"/>
              <a:t>(AODV)</a:t>
            </a:r>
            <a:r>
              <a:rPr spc="-215" dirty="0"/>
              <a:t> </a:t>
            </a:r>
            <a:r>
              <a:rPr spc="-10" dirty="0"/>
              <a:t>Routing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8460" y="1395910"/>
            <a:ext cx="8357234" cy="46234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constructs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REQUEST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(RRQ)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broadcasts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it.</a:t>
            </a:r>
            <a:endParaRPr sz="18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RRQ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Contains:</a:t>
            </a:r>
            <a:endParaRPr sz="1800" dirty="0">
              <a:latin typeface="Arial MT"/>
              <a:cs typeface="Arial MT"/>
            </a:endParaRPr>
          </a:p>
          <a:p>
            <a:pPr marL="683260" marR="426084" lvl="1" indent="-327025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Request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local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counter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maintained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separately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node,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incremented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25" dirty="0">
                <a:latin typeface="Arial MT"/>
                <a:cs typeface="Arial MT"/>
              </a:rPr>
              <a:t> RRQ </a:t>
            </a:r>
            <a:r>
              <a:rPr sz="1400" dirty="0">
                <a:latin typeface="Arial MT"/>
                <a:cs typeface="Arial MT"/>
              </a:rPr>
              <a:t>packet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 </a:t>
            </a:r>
            <a:r>
              <a:rPr sz="1400" spc="-10" dirty="0">
                <a:latin typeface="Arial MT"/>
                <a:cs typeface="Arial MT"/>
              </a:rPr>
              <a:t>sends</a:t>
            </a:r>
            <a:endParaRPr sz="1400" dirty="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{Source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Address,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ID}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uniquely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RRQ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packet</a:t>
            </a:r>
            <a:endParaRPr sz="1400" dirty="0">
              <a:latin typeface="Arial MT"/>
              <a:cs typeface="Arial MT"/>
            </a:endParaRPr>
          </a:p>
          <a:p>
            <a:pPr marL="683260" marR="253365" lvl="1" indent="-327025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Destination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Sequence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Number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(Dest_Seq#):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Number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identifying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known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Route </a:t>
            </a:r>
            <a:r>
              <a:rPr sz="1400" dirty="0">
                <a:latin typeface="Arial MT"/>
                <a:cs typeface="Arial MT"/>
              </a:rPr>
              <a:t>Reply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(RRP)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desired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destination</a:t>
            </a:r>
            <a:endParaRPr sz="14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hears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RRQ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discards 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duplicate</a:t>
            </a:r>
            <a:endParaRPr sz="1800" dirty="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looks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table. If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fresh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destination, </a:t>
            </a:r>
            <a:r>
              <a:rPr sz="1800" spc="-25" dirty="0">
                <a:latin typeface="Arial MT"/>
                <a:cs typeface="Arial MT"/>
              </a:rPr>
              <a:t>it </a:t>
            </a:r>
            <a:r>
              <a:rPr sz="1800" dirty="0">
                <a:latin typeface="Arial MT"/>
                <a:cs typeface="Arial MT"/>
              </a:rPr>
              <a:t>sends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RRP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(Saying: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I’ll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it!)</a:t>
            </a:r>
            <a:endParaRPr sz="1800" dirty="0">
              <a:latin typeface="Arial MT"/>
              <a:cs typeface="Arial MT"/>
            </a:endParaRPr>
          </a:p>
          <a:p>
            <a:pPr marL="355600" marR="182245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Fresh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Dest_Seq#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RRQ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larger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Dest_Seq# that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exist </a:t>
            </a:r>
            <a:r>
              <a:rPr sz="1800" spc="-2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its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10" dirty="0">
                <a:latin typeface="Arial MT"/>
                <a:cs typeface="Arial MT"/>
              </a:rPr>
              <a:t> table</a:t>
            </a:r>
            <a:endParaRPr sz="18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increments 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count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re-</a:t>
            </a:r>
            <a:r>
              <a:rPr sz="1800" dirty="0">
                <a:latin typeface="Arial MT"/>
                <a:cs typeface="Arial MT"/>
              </a:rPr>
              <a:t>broadcasts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it.</a:t>
            </a:r>
            <a:endParaRPr sz="18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It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also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extracts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reverse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10" dirty="0">
                <a:latin typeface="Arial MT"/>
                <a:cs typeface="Arial MT"/>
              </a:rPr>
              <a:t> (Everybody</a:t>
            </a:r>
            <a:endParaRPr sz="1800" dirty="0">
              <a:latin typeface="Arial MT"/>
              <a:cs typeface="Arial MT"/>
            </a:endParaRPr>
          </a:p>
          <a:p>
            <a:pPr marL="74295">
              <a:lnSpc>
                <a:spcPct val="100000"/>
              </a:lnSpc>
              <a:tabLst>
                <a:tab pos="354965" algn="l"/>
                <a:tab pos="8303895" algn="l"/>
              </a:tabLst>
            </a:pPr>
            <a:r>
              <a:rPr sz="1800" u="sng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knows</a:t>
            </a:r>
            <a:r>
              <a:rPr sz="1800" u="sng" spc="-15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sz="1800" u="sng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where</a:t>
            </a:r>
            <a:r>
              <a:rPr sz="1800" u="sng" spc="-10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sz="1800" u="sng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is</a:t>
            </a:r>
            <a:r>
              <a:rPr sz="1800" u="sng" spc="-50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sz="1800" u="sng" spc="-25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A)</a:t>
            </a:r>
            <a:r>
              <a:rPr sz="1800" u="sng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6028181"/>
            <a:ext cx="4114800" cy="4587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33" y="6038849"/>
            <a:ext cx="4648200" cy="4373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581400" y="6615831"/>
            <a:ext cx="19812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170908588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AODV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2133"/>
            <a:ext cx="7886700" cy="22758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example,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I)</a:t>
            </a:r>
            <a:endParaRPr sz="18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builds 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RRP,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count,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 </a:t>
            </a:r>
            <a:r>
              <a:rPr sz="1800" dirty="0">
                <a:latin typeface="Arial MT"/>
                <a:cs typeface="Arial MT"/>
              </a:rPr>
              <a:t>copied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RRQ,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Dest_Seq#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copied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current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local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counter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Life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Controls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valid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address.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reverse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every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4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source.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3" y="3895342"/>
            <a:ext cx="7571232" cy="288645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410479610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AODV</a:t>
            </a:r>
            <a:r>
              <a:rPr spc="-95" dirty="0"/>
              <a:t> </a:t>
            </a:r>
            <a:r>
              <a:rPr spc="-20" dirty="0"/>
              <a:t>Route</a:t>
            </a:r>
            <a:r>
              <a:rPr spc="-90" dirty="0"/>
              <a:t> </a:t>
            </a:r>
            <a:r>
              <a:rPr spc="-60" dirty="0"/>
              <a:t>Maintenance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96655"/>
            <a:ext cx="8053705" cy="36195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1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should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updated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regularly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because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node’s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changing</a:t>
            </a:r>
            <a:r>
              <a:rPr sz="1800" spc="-10" dirty="0">
                <a:latin typeface="Arial MT"/>
                <a:cs typeface="Arial MT"/>
              </a:rPr>
              <a:t> status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19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Periodically, each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sends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Hello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neighbors</a:t>
            </a:r>
            <a:endParaRPr sz="1800">
              <a:latin typeface="Arial MT"/>
              <a:cs typeface="Arial MT"/>
            </a:endParaRPr>
          </a:p>
          <a:p>
            <a:pPr marL="355600" marR="820419" indent="-343535">
              <a:lnSpc>
                <a:spcPts val="1939"/>
              </a:lnSpc>
              <a:spcBef>
                <a:spcPts val="46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response 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Hello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assume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neighbor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dead</a:t>
            </a:r>
            <a:endParaRPr sz="1800">
              <a:latin typeface="Arial MT"/>
              <a:cs typeface="Arial MT"/>
            </a:endParaRPr>
          </a:p>
          <a:p>
            <a:pPr marL="355600" marR="452120" indent="-343535">
              <a:lnSpc>
                <a:spcPts val="1939"/>
              </a:lnSpc>
              <a:spcBef>
                <a:spcPts val="4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Active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neighbors 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neighbors 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depend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routing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packets.</a:t>
            </a:r>
            <a:endParaRPr sz="1800">
              <a:latin typeface="Arial MT"/>
              <a:cs typeface="Arial MT"/>
            </a:endParaRPr>
          </a:p>
          <a:p>
            <a:pPr marL="355600" marR="10160" indent="-343535">
              <a:lnSpc>
                <a:spcPct val="90000"/>
              </a:lnSpc>
              <a:spcBef>
                <a:spcPts val="409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When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down,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affected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informed</a:t>
            </a:r>
            <a:r>
              <a:rPr sz="1800" spc="-25" dirty="0">
                <a:latin typeface="Arial MT"/>
                <a:cs typeface="Arial MT"/>
              </a:rPr>
              <a:t> of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event.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Local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delete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passing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through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dead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node.</a:t>
            </a:r>
            <a:endParaRPr sz="1800">
              <a:latin typeface="Arial MT"/>
              <a:cs typeface="Arial MT"/>
            </a:endParaRPr>
          </a:p>
          <a:p>
            <a:pPr marL="355600" marR="273685" indent="-343535">
              <a:lnSpc>
                <a:spcPts val="1939"/>
              </a:lnSpc>
              <a:spcBef>
                <a:spcPts val="459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those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turn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would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notify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affected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neighbors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event.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050"/>
              </a:lnSpc>
              <a:spcBef>
                <a:spcPts val="19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tables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invalid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routes</a:t>
            </a:r>
            <a:r>
              <a:rPr sz="1800" spc="-25" dirty="0">
                <a:latin typeface="Arial MT"/>
                <a:cs typeface="Arial MT"/>
              </a:rPr>
              <a:t> are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ts val="2050"/>
              </a:lnSpc>
            </a:pPr>
            <a:r>
              <a:rPr sz="1800" spc="-10" dirty="0">
                <a:latin typeface="Arial MT"/>
                <a:cs typeface="Arial MT"/>
              </a:rPr>
              <a:t>purged.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4869178"/>
            <a:ext cx="4495800" cy="19126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379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395858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" y="2999232"/>
            <a:ext cx="8421624" cy="35478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40766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TCP/IP</a:t>
            </a:r>
            <a:r>
              <a:rPr spc="-35" dirty="0"/>
              <a:t> </a:t>
            </a:r>
            <a:r>
              <a:rPr spc="-90" dirty="0"/>
              <a:t>Reference</a:t>
            </a:r>
            <a:r>
              <a:rPr spc="-20" dirty="0"/>
              <a:t> </a:t>
            </a:r>
            <a:r>
              <a:rPr spc="-110" dirty="0"/>
              <a:t>Model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38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628012"/>
            <a:ext cx="778129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Transport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Layer:</a:t>
            </a:r>
            <a:r>
              <a:rPr sz="2000" spc="7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designed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spc="-10" dirty="0">
                <a:latin typeface="Arial MT"/>
                <a:cs typeface="Arial MT"/>
              </a:rPr>
              <a:t>allow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peer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entities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source</a:t>
            </a:r>
            <a:endParaRPr sz="20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destination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hosts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carry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 </a:t>
            </a:r>
            <a:r>
              <a:rPr sz="2000" spc="-10" dirty="0">
                <a:latin typeface="Arial MT"/>
                <a:cs typeface="Arial MT"/>
              </a:rPr>
              <a:t>conversation.</a:t>
            </a:r>
            <a:endParaRPr sz="2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Transport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data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“Reliable”</a:t>
            </a:r>
            <a:r>
              <a:rPr sz="2000" spc="8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“Un-Reliable”.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Congestion</a:t>
            </a:r>
            <a:r>
              <a:rPr spc="-18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7016" y="1565122"/>
            <a:ext cx="7406005" cy="14173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 MT"/>
                <a:cs typeface="Arial MT"/>
              </a:rPr>
              <a:t>Problem: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performance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severely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degrades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high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load</a:t>
            </a:r>
            <a:endParaRPr sz="20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 MT"/>
                <a:cs typeface="Arial MT"/>
              </a:rPr>
              <a:t>Examples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Reasons:</a:t>
            </a:r>
            <a:endParaRPr sz="2000">
              <a:latin typeface="Arial MT"/>
              <a:cs typeface="Arial MT"/>
            </a:endParaRPr>
          </a:p>
          <a:p>
            <a:pPr marL="682625" lvl="1" indent="-325755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</a:pPr>
            <a:r>
              <a:rPr sz="1800" dirty="0">
                <a:latin typeface="Arial MT"/>
                <a:cs typeface="Arial MT"/>
              </a:rPr>
              <a:t>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communication: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Hot-</a:t>
            </a:r>
            <a:r>
              <a:rPr sz="1800" b="1" i="1" spc="-20" dirty="0">
                <a:latin typeface="Arial"/>
                <a:cs typeface="Arial"/>
              </a:rPr>
              <a:t>spot</a:t>
            </a:r>
            <a:endParaRPr sz="1800">
              <a:latin typeface="Arial"/>
              <a:cs typeface="Arial"/>
            </a:endParaRPr>
          </a:p>
          <a:p>
            <a:pPr marL="682625" lvl="1" indent="-325755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</a:pPr>
            <a:r>
              <a:rPr sz="1800" dirty="0">
                <a:latin typeface="Arial MT"/>
                <a:cs typeface="Arial MT"/>
              </a:rPr>
              <a:t>Sudden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burst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traffic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3176016"/>
            <a:ext cx="5684520" cy="34914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380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52789503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Congestion</a:t>
            </a:r>
            <a:r>
              <a:rPr spc="-18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381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1078"/>
            <a:ext cx="7831455" cy="244665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1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difference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congestion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flow</a:t>
            </a:r>
            <a:r>
              <a:rPr sz="2000" spc="-10" dirty="0">
                <a:latin typeface="Arial MT"/>
                <a:cs typeface="Arial MT"/>
              </a:rPr>
              <a:t> control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Congestion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control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Global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issue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(network)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Indirect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feedback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84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Sometimes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slowdown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messages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used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control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Local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issue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(line,</a:t>
            </a:r>
            <a:r>
              <a:rPr sz="1600" spc="-10" dirty="0">
                <a:latin typeface="Arial MT"/>
                <a:cs typeface="Arial MT"/>
              </a:rPr>
              <a:t> point-</a:t>
            </a:r>
            <a:r>
              <a:rPr sz="1600" spc="-20" dirty="0">
                <a:latin typeface="Arial MT"/>
                <a:cs typeface="Arial MT"/>
              </a:rPr>
              <a:t>to-</a:t>
            </a:r>
            <a:r>
              <a:rPr sz="1600" dirty="0">
                <a:latin typeface="Arial MT"/>
                <a:cs typeface="Arial MT"/>
              </a:rPr>
              <a:t>point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connection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)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Direct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feedback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neighbor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1403824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Congestion</a:t>
            </a:r>
            <a:r>
              <a:rPr spc="-18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54"/>
            <a:ext cx="63696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Time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Scale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applying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congestion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techniques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893" y="2769957"/>
            <a:ext cx="8329827" cy="1254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382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648301451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Principles</a:t>
            </a:r>
            <a:r>
              <a:rPr spc="-120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40" dirty="0"/>
              <a:t>Congestion</a:t>
            </a:r>
            <a:r>
              <a:rPr spc="-100" dirty="0"/>
              <a:t> </a:t>
            </a:r>
            <a:r>
              <a:rPr spc="-10" dirty="0"/>
              <a:t>Control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383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96691"/>
            <a:ext cx="7900034" cy="465391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  <a:tab pos="4850765" algn="l"/>
              </a:tabLst>
            </a:pPr>
            <a:r>
              <a:rPr sz="1800" dirty="0">
                <a:latin typeface="Arial MT"/>
                <a:cs typeface="Arial MT"/>
              </a:rPr>
              <a:t>Systems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controlled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open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loop</a:t>
            </a:r>
            <a:r>
              <a:rPr sz="1800" dirty="0">
                <a:latin typeface="Arial MT"/>
                <a:cs typeface="Arial MT"/>
              </a:rPr>
              <a:t>	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closed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loop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mechanism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Open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loop: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feedback;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solve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problems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design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they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never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occur;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design)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Open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loop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issues: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No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regard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current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state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network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accept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discard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traffic?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(Admission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Control)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Closed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loop: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Monitor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 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congestion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Metrics: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%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discarded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packets,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queue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length,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#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timed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packets,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average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delay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Pass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right</a:t>
            </a:r>
            <a:r>
              <a:rPr sz="1800" spc="-20" dirty="0">
                <a:latin typeface="Arial MT"/>
                <a:cs typeface="Arial MT"/>
              </a:rPr>
              <a:t> place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Feedback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packets: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increase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load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Reserved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bit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field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header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every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packet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Probe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packets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periodically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(ask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congestion)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Adjust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 </a:t>
            </a:r>
            <a:r>
              <a:rPr sz="1800" spc="-10" dirty="0">
                <a:latin typeface="Arial MT"/>
                <a:cs typeface="Arial MT"/>
              </a:rPr>
              <a:t>operation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Avoid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oscillation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(proper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response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time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needed)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Increase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number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resources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Decrease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load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231638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Congestion</a:t>
            </a:r>
            <a:r>
              <a:rPr spc="-185" dirty="0"/>
              <a:t> </a:t>
            </a:r>
            <a:r>
              <a:rPr spc="-20" dirty="0"/>
              <a:t>Prevention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170178"/>
            <a:ext cx="4084954" cy="145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1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Open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loop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policies can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applied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at </a:t>
            </a:r>
            <a:r>
              <a:rPr sz="1800" dirty="0">
                <a:latin typeface="Arial MT"/>
                <a:cs typeface="Arial MT"/>
              </a:rPr>
              <a:t>different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layers</a:t>
            </a:r>
            <a:endParaRPr sz="1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b="1" i="1" dirty="0">
                <a:latin typeface="Arial"/>
                <a:cs typeface="Arial"/>
              </a:rPr>
              <a:t>Data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link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layer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policies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Retransmission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creates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extra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packets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Tune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time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time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2595989"/>
            <a:ext cx="4290695" cy="35877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035050" indent="-351790">
              <a:lnSpc>
                <a:spcPct val="100000"/>
              </a:lnSpc>
              <a:spcBef>
                <a:spcPts val="44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Use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selective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repeat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instead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back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n</a:t>
            </a:r>
            <a:endParaRPr sz="1400">
              <a:latin typeface="Arial MT"/>
              <a:cs typeface="Arial MT"/>
            </a:endParaRPr>
          </a:p>
          <a:p>
            <a:pPr marL="683260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Acknowledgement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policy</a:t>
            </a:r>
            <a:endParaRPr sz="1600">
              <a:latin typeface="Arial MT"/>
              <a:cs typeface="Arial MT"/>
            </a:endParaRPr>
          </a:p>
          <a:p>
            <a:pPr marL="1035050" lvl="1" indent="-351790">
              <a:lnSpc>
                <a:spcPct val="100000"/>
              </a:lnSpc>
              <a:spcBef>
                <a:spcPts val="33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Use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piggyback</a:t>
            </a:r>
            <a:endParaRPr sz="1400">
              <a:latin typeface="Arial MT"/>
              <a:cs typeface="Arial MT"/>
            </a:endParaRPr>
          </a:p>
          <a:p>
            <a:pPr marL="683260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Tight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control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(small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window)</a:t>
            </a:r>
            <a:endParaRPr sz="16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b="1" i="1" dirty="0">
                <a:latin typeface="Arial"/>
                <a:cs typeface="Arial"/>
              </a:rPr>
              <a:t>Network</a:t>
            </a:r>
            <a:r>
              <a:rPr sz="1800" b="1" i="1" spc="-3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layer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policies</a:t>
            </a:r>
            <a:r>
              <a:rPr sz="1800" spc="-10" dirty="0"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marL="683260" marR="121285" lvl="1" indent="-327025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Any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congestion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control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policies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work </a:t>
            </a:r>
            <a:r>
              <a:rPr sz="1600" dirty="0">
                <a:latin typeface="Arial MT"/>
                <a:cs typeface="Arial MT"/>
              </a:rPr>
              <a:t>only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virtual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circuits,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e.g..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reserving space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10" dirty="0">
                <a:latin typeface="Arial MT"/>
                <a:cs typeface="Arial MT"/>
              </a:rPr>
              <a:t>Routing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Spread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traffic</a:t>
            </a:r>
            <a:endParaRPr sz="14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Avoid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hot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spots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Discard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policies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Remove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long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life-</a:t>
            </a:r>
            <a:r>
              <a:rPr sz="1400" dirty="0">
                <a:latin typeface="Arial MT"/>
                <a:cs typeface="Arial MT"/>
              </a:rPr>
              <a:t>time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packets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8975" y="1295146"/>
            <a:ext cx="301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b="1" i="1" dirty="0">
                <a:latin typeface="Arial"/>
                <a:cs typeface="Arial"/>
              </a:rPr>
              <a:t>Transport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layer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policies</a:t>
            </a:r>
            <a:r>
              <a:rPr sz="1800" spc="-10" dirty="0"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3653" y="1570721"/>
            <a:ext cx="4002404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38455" indent="-325755">
              <a:lnSpc>
                <a:spcPct val="100000"/>
              </a:lnSpc>
              <a:spcBef>
                <a:spcPts val="2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</a:pPr>
            <a:r>
              <a:rPr sz="1600" dirty="0">
                <a:latin typeface="Arial MT"/>
                <a:cs typeface="Arial MT"/>
              </a:rPr>
              <a:t>Similar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previous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policies</a:t>
            </a:r>
            <a:endParaRPr sz="1600">
              <a:latin typeface="Arial MT"/>
              <a:cs typeface="Arial MT"/>
            </a:endParaRPr>
          </a:p>
          <a:p>
            <a:pPr marL="338455" indent="-325755">
              <a:lnSpc>
                <a:spcPct val="100000"/>
              </a:lnSpc>
              <a:spcBef>
                <a:spcPts val="1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</a:pPr>
            <a:r>
              <a:rPr sz="1600" dirty="0">
                <a:latin typeface="Arial MT"/>
                <a:cs typeface="Arial MT"/>
              </a:rPr>
              <a:t>Choose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proper</a:t>
            </a:r>
            <a:r>
              <a:rPr sz="1600" spc="-10" dirty="0">
                <a:latin typeface="Arial MT"/>
                <a:cs typeface="Arial MT"/>
              </a:rPr>
              <a:t> time-</a:t>
            </a:r>
            <a:r>
              <a:rPr sz="1600" dirty="0">
                <a:latin typeface="Arial MT"/>
                <a:cs typeface="Arial MT"/>
              </a:rPr>
              <a:t>out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value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sender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2976371"/>
            <a:ext cx="4419600" cy="388162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384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839456723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Congestion</a:t>
            </a:r>
            <a:r>
              <a:rPr spc="-18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2972"/>
            <a:ext cx="7223125" cy="26809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Congestion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Control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Virtual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Circuit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subnets: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Use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Admission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Control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prevent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congestion</a:t>
            </a:r>
            <a:endParaRPr sz="22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1035050" algn="l"/>
              </a:tabLst>
            </a:pPr>
            <a:r>
              <a:rPr sz="2000" dirty="0">
                <a:latin typeface="Arial MT"/>
                <a:cs typeface="Arial MT"/>
              </a:rPr>
              <a:t>If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there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congestion,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don’t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accept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traffic.</a:t>
            </a:r>
            <a:endParaRPr sz="20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1035050" algn="l"/>
              </a:tabLst>
            </a:pPr>
            <a:r>
              <a:rPr sz="2000" dirty="0">
                <a:latin typeface="Arial MT"/>
                <a:cs typeface="Arial MT"/>
              </a:rPr>
              <a:t>Reserve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necessary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along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path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to</a:t>
            </a:r>
            <a:endParaRPr sz="2000">
              <a:latin typeface="Arial MT"/>
              <a:cs typeface="Arial MT"/>
            </a:endParaRPr>
          </a:p>
          <a:p>
            <a:pPr marL="103505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prevent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congestion</a:t>
            </a:r>
            <a:endParaRPr sz="2000">
              <a:latin typeface="Arial MT"/>
              <a:cs typeface="Arial MT"/>
            </a:endParaRPr>
          </a:p>
          <a:p>
            <a:pPr marL="683260" marR="194310" lvl="1" indent="-326390">
              <a:lnSpc>
                <a:spcPct val="100000"/>
              </a:lnSpc>
              <a:spcBef>
                <a:spcPts val="52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Negotiate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new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VC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that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does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pass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through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the </a:t>
            </a:r>
            <a:r>
              <a:rPr sz="2200" dirty="0">
                <a:latin typeface="Arial MT"/>
                <a:cs typeface="Arial MT"/>
              </a:rPr>
              <a:t>congested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area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" y="4277866"/>
            <a:ext cx="7342632" cy="250393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385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94279263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Congestion</a:t>
            </a:r>
            <a:r>
              <a:rPr spc="-170" dirty="0"/>
              <a:t> </a:t>
            </a:r>
            <a:r>
              <a:rPr dirty="0"/>
              <a:t>Control</a:t>
            </a:r>
            <a:r>
              <a:rPr spc="-150" dirty="0"/>
              <a:t> </a:t>
            </a:r>
            <a:r>
              <a:rPr dirty="0"/>
              <a:t>in</a:t>
            </a:r>
            <a:r>
              <a:rPr spc="-150" dirty="0"/>
              <a:t> </a:t>
            </a:r>
            <a:r>
              <a:rPr spc="-45" dirty="0"/>
              <a:t>Datagram</a:t>
            </a:r>
            <a:r>
              <a:rPr spc="-150" dirty="0"/>
              <a:t> </a:t>
            </a:r>
            <a:r>
              <a:rPr spc="-10" dirty="0"/>
              <a:t>subnets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386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4401"/>
            <a:ext cx="7850505" cy="779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2965"/>
              </a:lnSpc>
              <a:spcBef>
                <a:spcPts val="10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Estimate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congestion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by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sampling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certain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activity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i="1" spc="-50" dirty="0">
                <a:latin typeface="Arial"/>
                <a:cs typeface="Arial"/>
              </a:rPr>
              <a:t>f</a:t>
            </a:r>
            <a:endParaRPr sz="2600">
              <a:latin typeface="Arial"/>
              <a:cs typeface="Arial"/>
            </a:endParaRPr>
          </a:p>
          <a:p>
            <a:pPr marL="355600">
              <a:lnSpc>
                <a:spcPts val="2965"/>
              </a:lnSpc>
            </a:pPr>
            <a:r>
              <a:rPr sz="2600" dirty="0">
                <a:latin typeface="Arial MT"/>
                <a:cs typeface="Arial MT"/>
              </a:rPr>
              <a:t>(e.g.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Line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utilization)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each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outgoing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line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1410" y="2653023"/>
            <a:ext cx="99441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dirty="0">
                <a:latin typeface="Symbol"/>
                <a:cs typeface="Symbol"/>
              </a:rPr>
              <a:t></a:t>
            </a:r>
            <a:r>
              <a:rPr sz="2100" spc="-18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(1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a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i="1" spc="-50" dirty="0">
                <a:latin typeface="Times New Roman"/>
                <a:cs typeface="Times New Roman"/>
              </a:rPr>
              <a:t>f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40" y="2377567"/>
            <a:ext cx="8110855" cy="322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indent="-342900">
              <a:lnSpc>
                <a:spcPts val="2925"/>
              </a:lnSpc>
              <a:spcBef>
                <a:spcPts val="10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81000" algn="l"/>
              </a:tabLst>
            </a:pPr>
            <a:r>
              <a:rPr sz="2600" dirty="0">
                <a:latin typeface="Arial MT"/>
                <a:cs typeface="Arial MT"/>
              </a:rPr>
              <a:t>Calculate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using:</a:t>
            </a:r>
            <a:endParaRPr sz="2600">
              <a:latin typeface="Arial MT"/>
              <a:cs typeface="Arial MT"/>
            </a:endParaRPr>
          </a:p>
          <a:p>
            <a:pPr marR="584835" algn="ctr">
              <a:lnSpc>
                <a:spcPts val="2325"/>
              </a:lnSpc>
            </a:pPr>
            <a:r>
              <a:rPr sz="3150" i="1" baseline="14550" dirty="0">
                <a:latin typeface="Times New Roman"/>
                <a:cs typeface="Times New Roman"/>
              </a:rPr>
              <a:t>u</a:t>
            </a:r>
            <a:r>
              <a:rPr sz="1250" i="1" dirty="0">
                <a:latin typeface="Times New Roman"/>
                <a:cs typeface="Times New Roman"/>
              </a:rPr>
              <a:t>new</a:t>
            </a:r>
            <a:r>
              <a:rPr sz="1250" i="1" spc="345" dirty="0">
                <a:latin typeface="Times New Roman"/>
                <a:cs typeface="Times New Roman"/>
              </a:rPr>
              <a:t> </a:t>
            </a:r>
            <a:r>
              <a:rPr sz="3150" baseline="14550" dirty="0">
                <a:latin typeface="Symbol"/>
                <a:cs typeface="Symbol"/>
              </a:rPr>
              <a:t></a:t>
            </a:r>
            <a:r>
              <a:rPr sz="3150" spc="-52" baseline="14550" dirty="0">
                <a:latin typeface="Times New Roman"/>
                <a:cs typeface="Times New Roman"/>
              </a:rPr>
              <a:t> </a:t>
            </a:r>
            <a:r>
              <a:rPr sz="3150" i="1" spc="-30" baseline="14550" dirty="0">
                <a:latin typeface="Times New Roman"/>
                <a:cs typeface="Times New Roman"/>
              </a:rPr>
              <a:t>au</a:t>
            </a:r>
            <a:r>
              <a:rPr sz="1250" i="1" spc="-20" dirty="0">
                <a:latin typeface="Times New Roman"/>
                <a:cs typeface="Times New Roman"/>
              </a:rPr>
              <a:t>old</a:t>
            </a:r>
            <a:endParaRPr sz="1250">
              <a:latin typeface="Times New Roman"/>
              <a:cs typeface="Times New Roman"/>
            </a:endParaRPr>
          </a:p>
          <a:p>
            <a:pPr marL="381000" indent="-342900">
              <a:lnSpc>
                <a:spcPct val="100000"/>
              </a:lnSpc>
              <a:spcBef>
                <a:spcPts val="990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81000" algn="l"/>
              </a:tabLst>
            </a:pPr>
            <a:r>
              <a:rPr sz="2600" dirty="0">
                <a:latin typeface="Arial MT"/>
                <a:cs typeface="Arial MT"/>
              </a:rPr>
              <a:t>Warning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bit</a:t>
            </a:r>
            <a:endParaRPr sz="2600">
              <a:latin typeface="Arial MT"/>
              <a:cs typeface="Arial MT"/>
            </a:endParaRPr>
          </a:p>
          <a:p>
            <a:pPr marL="708660" marR="30480" lvl="1" indent="-326390">
              <a:lnSpc>
                <a:spcPts val="2380"/>
              </a:lnSpc>
              <a:spcBef>
                <a:spcPts val="56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708660" algn="l"/>
              </a:tabLst>
            </a:pPr>
            <a:r>
              <a:rPr sz="2200" dirty="0">
                <a:latin typeface="Arial MT"/>
                <a:cs typeface="Arial MT"/>
              </a:rPr>
              <a:t>Set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bit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ip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payload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indicating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that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there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congestion </a:t>
            </a:r>
            <a:r>
              <a:rPr sz="2200" dirty="0">
                <a:latin typeface="Arial MT"/>
                <a:cs typeface="Arial MT"/>
              </a:rPr>
              <a:t>along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data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path.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(Give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warning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when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&gt;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threshold)</a:t>
            </a:r>
            <a:endParaRPr sz="2200">
              <a:latin typeface="Arial MT"/>
              <a:cs typeface="Arial MT"/>
            </a:endParaRPr>
          </a:p>
          <a:p>
            <a:pPr marL="708660" marR="200025" lvl="1" indent="-326390">
              <a:lnSpc>
                <a:spcPts val="2380"/>
              </a:lnSpc>
              <a:spcBef>
                <a:spcPts val="520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708660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transport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entity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copies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this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bit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acknowledge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and </a:t>
            </a:r>
            <a:r>
              <a:rPr sz="2200" dirty="0">
                <a:latin typeface="Arial MT"/>
                <a:cs typeface="Arial MT"/>
              </a:rPr>
              <a:t>send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back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source</a:t>
            </a:r>
            <a:endParaRPr sz="2200">
              <a:latin typeface="Arial MT"/>
              <a:cs typeface="Arial MT"/>
            </a:endParaRPr>
          </a:p>
          <a:p>
            <a:pPr marL="708660" marR="215900" lvl="1" indent="-326390">
              <a:lnSpc>
                <a:spcPts val="2380"/>
              </a:lnSpc>
              <a:spcBef>
                <a:spcPts val="52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708660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source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can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estimate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congestion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by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measuring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the </a:t>
            </a:r>
            <a:r>
              <a:rPr sz="2200" dirty="0">
                <a:latin typeface="Arial MT"/>
                <a:cs typeface="Arial MT"/>
              </a:rPr>
              <a:t>fraction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ACKs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receive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with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congestion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bit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indication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957634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1117" y="6453022"/>
            <a:ext cx="17951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5" dirty="0">
                <a:latin typeface="Times New Roman"/>
                <a:cs typeface="Times New Roman"/>
              </a:rPr>
              <a:t> Communication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2447" y="6482514"/>
            <a:ext cx="3202940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  <a:tabLst>
                <a:tab pos="3059430" algn="l"/>
              </a:tabLst>
            </a:pPr>
            <a:r>
              <a:rPr sz="1200" spc="-25" dirty="0">
                <a:latin typeface="Times New Roman"/>
                <a:cs typeface="Times New Roman"/>
              </a:rPr>
              <a:t>ks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800" spc="-104" baseline="2314" dirty="0">
                <a:latin typeface="Times New Roman"/>
                <a:cs typeface="Times New Roman"/>
              </a:rPr>
              <a:t>50</a:t>
            </a:r>
            <a:endParaRPr sz="1800" baseline="2314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5628" y="1219198"/>
            <a:ext cx="3738372" cy="5638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Congestion</a:t>
            </a:r>
            <a:r>
              <a:rPr spc="-170" dirty="0"/>
              <a:t> </a:t>
            </a:r>
            <a:r>
              <a:rPr dirty="0"/>
              <a:t>Control</a:t>
            </a:r>
            <a:r>
              <a:rPr spc="-150" dirty="0"/>
              <a:t> </a:t>
            </a:r>
            <a:r>
              <a:rPr dirty="0"/>
              <a:t>in</a:t>
            </a:r>
            <a:r>
              <a:rPr spc="-150" dirty="0"/>
              <a:t> </a:t>
            </a:r>
            <a:r>
              <a:rPr spc="-45" dirty="0"/>
              <a:t>Datagram</a:t>
            </a:r>
            <a:r>
              <a:rPr spc="-150" dirty="0"/>
              <a:t> </a:t>
            </a:r>
            <a:r>
              <a:rPr spc="-10" dirty="0"/>
              <a:t>subnets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2140" y="1265858"/>
            <a:ext cx="4514850" cy="468693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Choke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packets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Don’t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wait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destination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act.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may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be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late!</a:t>
            </a:r>
            <a:endParaRPr sz="1600">
              <a:latin typeface="Arial MT"/>
              <a:cs typeface="Arial MT"/>
            </a:endParaRPr>
          </a:p>
          <a:p>
            <a:pPr marL="683260" marR="525145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Each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sends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choke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source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warning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state.</a:t>
            </a:r>
            <a:endParaRPr sz="1600">
              <a:latin typeface="Arial MT"/>
              <a:cs typeface="Arial MT"/>
            </a:endParaRPr>
          </a:p>
          <a:p>
            <a:pPr marL="683260" marR="10922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Source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reduces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load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%X.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waits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for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period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time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if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there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was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more </a:t>
            </a:r>
            <a:r>
              <a:rPr sz="1600" dirty="0">
                <a:latin typeface="Arial MT"/>
                <a:cs typeface="Arial MT"/>
              </a:rPr>
              <a:t>choke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packets,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goes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back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normal operation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Hop-</a:t>
            </a:r>
            <a:r>
              <a:rPr sz="1800" spc="-20" dirty="0">
                <a:latin typeface="Arial MT"/>
                <a:cs typeface="Arial MT"/>
              </a:rPr>
              <a:t>by-</a:t>
            </a:r>
            <a:r>
              <a:rPr sz="1800" dirty="0">
                <a:latin typeface="Arial MT"/>
                <a:cs typeface="Arial MT"/>
              </a:rPr>
              <a:t>hop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choke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packets</a:t>
            </a:r>
            <a:endParaRPr sz="1800">
              <a:latin typeface="Arial MT"/>
              <a:cs typeface="Arial MT"/>
            </a:endParaRPr>
          </a:p>
          <a:p>
            <a:pPr marL="683260" marR="321945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Choke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take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long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time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cause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effect</a:t>
            </a:r>
            <a:endParaRPr sz="16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Solution: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Choke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should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effect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source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host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only,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also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intermediate routers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Routers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reduce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traffic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certain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direction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More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buffer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space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routers</a:t>
            </a:r>
            <a:r>
              <a:rPr sz="1600" spc="-25" dirty="0">
                <a:latin typeface="Arial MT"/>
                <a:cs typeface="Arial MT"/>
              </a:rPr>
              <a:t> !!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3694236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Buffer</a:t>
            </a:r>
            <a:r>
              <a:rPr spc="-180" dirty="0"/>
              <a:t> </a:t>
            </a:r>
            <a:r>
              <a:rPr spc="-75"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388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00783"/>
            <a:ext cx="6024880" cy="203898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Load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Shedding</a:t>
            </a:r>
            <a:endParaRPr sz="2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4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Allow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routers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discard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packets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45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What‘s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selection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criterion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MT"/>
                <a:cs typeface="Arial MT"/>
              </a:rPr>
              <a:t>?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4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priority</a:t>
            </a:r>
            <a:endParaRPr sz="20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2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priority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field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decide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which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drop</a:t>
            </a:r>
            <a:endParaRPr sz="18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21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1035050" algn="l"/>
              </a:tabLst>
            </a:pPr>
            <a:r>
              <a:rPr sz="1800" dirty="0">
                <a:latin typeface="Arial MT"/>
                <a:cs typeface="Arial MT"/>
              </a:rPr>
              <a:t>Users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should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higher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priority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packets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0586116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Buffer</a:t>
            </a:r>
            <a:r>
              <a:rPr spc="-180" dirty="0"/>
              <a:t> </a:t>
            </a:r>
            <a:r>
              <a:rPr spc="-75"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389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00643"/>
            <a:ext cx="7875270" cy="32810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best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drop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packets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there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congestion</a:t>
            </a:r>
            <a:endParaRPr sz="2400">
              <a:latin typeface="Arial MT"/>
              <a:cs typeface="Arial MT"/>
            </a:endParaRPr>
          </a:p>
          <a:p>
            <a:pPr marL="355600" marR="177800" indent="-343535">
              <a:lnSpc>
                <a:spcPct val="90100"/>
              </a:lnSpc>
              <a:spcBef>
                <a:spcPts val="57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If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there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congestion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particular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port,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difficult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to </a:t>
            </a:r>
            <a:r>
              <a:rPr sz="2400" dirty="0">
                <a:latin typeface="Arial MT"/>
                <a:cs typeface="Arial MT"/>
              </a:rPr>
              <a:t>know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whose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fault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(Or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source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has </a:t>
            </a:r>
            <a:r>
              <a:rPr sz="2400" dirty="0">
                <a:latin typeface="Arial MT"/>
                <a:cs typeface="Arial MT"/>
              </a:rPr>
              <a:t>caused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congestion)</a:t>
            </a:r>
            <a:endParaRPr sz="2400">
              <a:latin typeface="Arial MT"/>
              <a:cs typeface="Arial MT"/>
            </a:endParaRPr>
          </a:p>
          <a:p>
            <a:pPr marL="355600" marR="1361440" indent="-343535">
              <a:lnSpc>
                <a:spcPts val="2590"/>
              </a:lnSpc>
              <a:spcBef>
                <a:spcPts val="62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Don’t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choke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packets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spc="-10" dirty="0">
                <a:latin typeface="Arial MT"/>
                <a:cs typeface="Arial MT"/>
              </a:rPr>
              <a:t>congestion</a:t>
            </a:r>
            <a:endParaRPr sz="2400">
              <a:latin typeface="Arial MT"/>
              <a:cs typeface="Arial MT"/>
            </a:endParaRPr>
          </a:p>
          <a:p>
            <a:pPr marL="355600" marR="5080" indent="-343535">
              <a:lnSpc>
                <a:spcPts val="2590"/>
              </a:lnSpc>
              <a:spcBef>
                <a:spcPts val="58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TCP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would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slow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down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if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packets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dropped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(Reduced </a:t>
            </a:r>
            <a:r>
              <a:rPr sz="2400" dirty="0">
                <a:latin typeface="Arial MT"/>
                <a:cs typeface="Arial MT"/>
              </a:rPr>
              <a:t>traffic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rate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source).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implicit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feedback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network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about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status.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03935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" y="2999232"/>
            <a:ext cx="8421624" cy="35478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40766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TCP/IP</a:t>
            </a:r>
            <a:r>
              <a:rPr spc="-35" dirty="0"/>
              <a:t> </a:t>
            </a:r>
            <a:r>
              <a:rPr spc="-90" dirty="0"/>
              <a:t>Reference</a:t>
            </a:r>
            <a:r>
              <a:rPr spc="-20" dirty="0"/>
              <a:t> </a:t>
            </a:r>
            <a:r>
              <a:rPr spc="-110" dirty="0"/>
              <a:t>Model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39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628012"/>
            <a:ext cx="805497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Application</a:t>
            </a:r>
            <a:r>
              <a:rPr sz="2000" spc="9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Layer:</a:t>
            </a:r>
            <a:r>
              <a:rPr sz="2000" spc="7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E-mail,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10" dirty="0">
                <a:latin typeface="Arial MT"/>
                <a:cs typeface="Arial MT"/>
              </a:rPr>
              <a:t>Web,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Remote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Connection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other</a:t>
            </a:r>
            <a:endParaRPr sz="20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protocols.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Random</a:t>
            </a:r>
            <a:r>
              <a:rPr spc="-210" dirty="0"/>
              <a:t> </a:t>
            </a:r>
            <a:r>
              <a:rPr spc="-70" dirty="0"/>
              <a:t>Early</a:t>
            </a:r>
            <a:r>
              <a:rPr spc="-170" dirty="0"/>
              <a:t> </a:t>
            </a:r>
            <a:r>
              <a:rPr dirty="0"/>
              <a:t>Detection</a:t>
            </a:r>
            <a:r>
              <a:rPr spc="-175" dirty="0"/>
              <a:t> </a:t>
            </a:r>
            <a:r>
              <a:rPr spc="-10" dirty="0"/>
              <a:t>(RED)</a:t>
            </a:r>
          </a:p>
        </p:txBody>
      </p:sp>
      <p:sp>
        <p:nvSpPr>
          <p:cNvPr id="3" name="object 3"/>
          <p:cNvSpPr/>
          <p:nvPr/>
        </p:nvSpPr>
        <p:spPr>
          <a:xfrm>
            <a:off x="2555239" y="2921761"/>
            <a:ext cx="716280" cy="236220"/>
          </a:xfrm>
          <a:custGeom>
            <a:avLst/>
            <a:gdLst/>
            <a:ahLst/>
            <a:cxnLst/>
            <a:rect l="l" t="t" r="r" b="b"/>
            <a:pathLst>
              <a:path w="716279" h="236219">
                <a:moveTo>
                  <a:pt x="641096" y="0"/>
                </a:moveTo>
                <a:lnTo>
                  <a:pt x="637667" y="9525"/>
                </a:lnTo>
                <a:lnTo>
                  <a:pt x="651307" y="15501"/>
                </a:lnTo>
                <a:lnTo>
                  <a:pt x="663067" y="23717"/>
                </a:lnTo>
                <a:lnTo>
                  <a:pt x="686921" y="61652"/>
                </a:lnTo>
                <a:lnTo>
                  <a:pt x="694690" y="116712"/>
                </a:lnTo>
                <a:lnTo>
                  <a:pt x="693828" y="137477"/>
                </a:lnTo>
                <a:lnTo>
                  <a:pt x="680720" y="188340"/>
                </a:lnTo>
                <a:lnTo>
                  <a:pt x="651502" y="220255"/>
                </a:lnTo>
                <a:lnTo>
                  <a:pt x="638048" y="226187"/>
                </a:lnTo>
                <a:lnTo>
                  <a:pt x="641096" y="235712"/>
                </a:lnTo>
                <a:lnTo>
                  <a:pt x="686083" y="208994"/>
                </a:lnTo>
                <a:lnTo>
                  <a:pt x="711422" y="159607"/>
                </a:lnTo>
                <a:lnTo>
                  <a:pt x="716280" y="117983"/>
                </a:lnTo>
                <a:lnTo>
                  <a:pt x="715063" y="96335"/>
                </a:lnTo>
                <a:lnTo>
                  <a:pt x="705296" y="57993"/>
                </a:lnTo>
                <a:lnTo>
                  <a:pt x="673100" y="15112"/>
                </a:lnTo>
                <a:lnTo>
                  <a:pt x="658145" y="6163"/>
                </a:lnTo>
                <a:lnTo>
                  <a:pt x="641096" y="0"/>
                </a:lnTo>
                <a:close/>
              </a:path>
              <a:path w="716279" h="236219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5" y="220255"/>
                </a:lnTo>
                <a:lnTo>
                  <a:pt x="53165" y="211978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90" y="15501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8384" y="2921761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612" y="0"/>
                </a:moveTo>
                <a:lnTo>
                  <a:pt x="194182" y="9525"/>
                </a:lnTo>
                <a:lnTo>
                  <a:pt x="207823" y="15501"/>
                </a:lnTo>
                <a:lnTo>
                  <a:pt x="219582" y="23717"/>
                </a:lnTo>
                <a:lnTo>
                  <a:pt x="243437" y="61652"/>
                </a:lnTo>
                <a:lnTo>
                  <a:pt x="251205" y="116712"/>
                </a:lnTo>
                <a:lnTo>
                  <a:pt x="250344" y="137477"/>
                </a:lnTo>
                <a:lnTo>
                  <a:pt x="237236" y="188340"/>
                </a:lnTo>
                <a:lnTo>
                  <a:pt x="208018" y="220255"/>
                </a:lnTo>
                <a:lnTo>
                  <a:pt x="194563" y="226187"/>
                </a:lnTo>
                <a:lnTo>
                  <a:pt x="197612" y="235712"/>
                </a:lnTo>
                <a:lnTo>
                  <a:pt x="242599" y="208994"/>
                </a:lnTo>
                <a:lnTo>
                  <a:pt x="267938" y="159607"/>
                </a:lnTo>
                <a:lnTo>
                  <a:pt x="272795" y="117983"/>
                </a:lnTo>
                <a:lnTo>
                  <a:pt x="271579" y="96335"/>
                </a:lnTo>
                <a:lnTo>
                  <a:pt x="261812" y="57993"/>
                </a:lnTo>
                <a:lnTo>
                  <a:pt x="229615" y="15112"/>
                </a:lnTo>
                <a:lnTo>
                  <a:pt x="214661" y="6163"/>
                </a:lnTo>
                <a:lnTo>
                  <a:pt x="197612" y="0"/>
                </a:lnTo>
                <a:close/>
              </a:path>
              <a:path w="273050" h="236219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5" y="220255"/>
                </a:lnTo>
                <a:lnTo>
                  <a:pt x="53165" y="211978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501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7984" y="2921761"/>
            <a:ext cx="771525" cy="236220"/>
          </a:xfrm>
          <a:custGeom>
            <a:avLst/>
            <a:gdLst/>
            <a:ahLst/>
            <a:cxnLst/>
            <a:rect l="l" t="t" r="r" b="b"/>
            <a:pathLst>
              <a:path w="771525" h="236219">
                <a:moveTo>
                  <a:pt x="695960" y="0"/>
                </a:moveTo>
                <a:lnTo>
                  <a:pt x="692530" y="9525"/>
                </a:lnTo>
                <a:lnTo>
                  <a:pt x="706171" y="15501"/>
                </a:lnTo>
                <a:lnTo>
                  <a:pt x="717930" y="23717"/>
                </a:lnTo>
                <a:lnTo>
                  <a:pt x="741785" y="61652"/>
                </a:lnTo>
                <a:lnTo>
                  <a:pt x="749553" y="116712"/>
                </a:lnTo>
                <a:lnTo>
                  <a:pt x="748692" y="137477"/>
                </a:lnTo>
                <a:lnTo>
                  <a:pt x="735583" y="188340"/>
                </a:lnTo>
                <a:lnTo>
                  <a:pt x="706366" y="220255"/>
                </a:lnTo>
                <a:lnTo>
                  <a:pt x="692912" y="226187"/>
                </a:lnTo>
                <a:lnTo>
                  <a:pt x="695960" y="235712"/>
                </a:lnTo>
                <a:lnTo>
                  <a:pt x="740947" y="208994"/>
                </a:lnTo>
                <a:lnTo>
                  <a:pt x="766286" y="159607"/>
                </a:lnTo>
                <a:lnTo>
                  <a:pt x="771143" y="117983"/>
                </a:lnTo>
                <a:lnTo>
                  <a:pt x="769927" y="96335"/>
                </a:lnTo>
                <a:lnTo>
                  <a:pt x="760160" y="57993"/>
                </a:lnTo>
                <a:lnTo>
                  <a:pt x="727963" y="15112"/>
                </a:lnTo>
                <a:lnTo>
                  <a:pt x="713009" y="6163"/>
                </a:lnTo>
                <a:lnTo>
                  <a:pt x="695960" y="0"/>
                </a:lnTo>
                <a:close/>
              </a:path>
              <a:path w="771525" h="236219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5" y="220255"/>
                </a:lnTo>
                <a:lnTo>
                  <a:pt x="53165" y="211978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501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440" y="1564894"/>
            <a:ext cx="8181975" cy="405066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17830" marR="111125" indent="-342265" algn="just">
              <a:lnSpc>
                <a:spcPct val="80100"/>
              </a:lnSpc>
              <a:spcBef>
                <a:spcPts val="5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proactive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buffer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management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router 	</a:t>
            </a:r>
            <a:r>
              <a:rPr sz="2000" dirty="0">
                <a:latin typeface="Arial MT"/>
                <a:cs typeface="Arial MT"/>
              </a:rPr>
              <a:t>discards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buffer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becomes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completely 	</a:t>
            </a:r>
            <a:r>
              <a:rPr sz="2000" spc="-20" dirty="0">
                <a:latin typeface="Arial MT"/>
                <a:cs typeface="Arial MT"/>
              </a:rPr>
              <a:t>full</a:t>
            </a:r>
            <a:endParaRPr sz="2000">
              <a:latin typeface="Arial MT"/>
              <a:cs typeface="Arial MT"/>
            </a:endParaRPr>
          </a:p>
          <a:p>
            <a:pPr marL="417830" marR="238760" indent="-342265" algn="just">
              <a:lnSpc>
                <a:spcPts val="1920"/>
              </a:lnSpc>
              <a:spcBef>
                <a:spcPts val="46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Average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Queue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Length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i="1" dirty="0">
                <a:latin typeface="Arial"/>
                <a:cs typeface="Arial"/>
              </a:rPr>
              <a:t>avg</a:t>
            </a:r>
            <a:r>
              <a:rPr sz="2000" dirty="0">
                <a:latin typeface="Arial MT"/>
                <a:cs typeface="Arial MT"/>
              </a:rPr>
              <a:t>):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Moving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average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Queue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length 	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past</a:t>
            </a:r>
            <a:endParaRPr sz="2000">
              <a:latin typeface="Arial MT"/>
              <a:cs typeface="Arial MT"/>
            </a:endParaRPr>
          </a:p>
          <a:p>
            <a:pPr marR="325120" algn="ctr">
              <a:lnSpc>
                <a:spcPts val="1935"/>
              </a:lnSpc>
              <a:tabLst>
                <a:tab pos="1271270" algn="l"/>
                <a:tab pos="2345690" algn="l"/>
                <a:tab pos="2687320" algn="l"/>
                <a:tab pos="3455035" algn="l"/>
              </a:tabLst>
            </a:pPr>
            <a:r>
              <a:rPr sz="2000" dirty="0">
                <a:latin typeface="Cambria Math"/>
                <a:cs typeface="Cambria Math"/>
              </a:rPr>
              <a:t>𝑎𝑣𝑔</a:t>
            </a:r>
            <a:r>
              <a:rPr sz="2000" spc="38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𝑡</a:t>
            </a:r>
            <a:r>
              <a:rPr sz="2000" spc="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1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0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𝑎𝑣𝑔</a:t>
            </a:r>
            <a:r>
              <a:rPr sz="2000" spc="409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𝑡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×</a:t>
            </a:r>
            <a:r>
              <a:rPr sz="2000" dirty="0">
                <a:latin typeface="Cambria Math"/>
                <a:cs typeface="Cambria Math"/>
              </a:rPr>
              <a:t>	1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spc="-60" dirty="0">
                <a:latin typeface="Cambria Math"/>
                <a:cs typeface="Cambria Math"/>
              </a:rPr>
              <a:t>𝛼</a:t>
            </a:r>
            <a:r>
              <a:rPr sz="2000" dirty="0">
                <a:latin typeface="Cambria Math"/>
                <a:cs typeface="Cambria Math"/>
              </a:rPr>
              <a:t>	+</a:t>
            </a:r>
            <a:r>
              <a:rPr sz="2000" spc="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𝐿(𝑡)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×</a:t>
            </a:r>
            <a:r>
              <a:rPr sz="2000" spc="2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𝛼</a:t>
            </a:r>
            <a:endParaRPr sz="2000">
              <a:latin typeface="Cambria Math"/>
              <a:cs typeface="Cambria Math"/>
            </a:endParaRPr>
          </a:p>
          <a:p>
            <a:pPr marL="419100" indent="-342900">
              <a:lnSpc>
                <a:spcPct val="100000"/>
              </a:lnSpc>
              <a:buClr>
                <a:srgbClr val="CC9900"/>
              </a:buClr>
              <a:buSzPct val="65000"/>
              <a:buFont typeface="Wingdings"/>
              <a:buChar char=""/>
              <a:tabLst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marked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probability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function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i="1" spc="-25" dirty="0">
                <a:latin typeface="Arial"/>
                <a:cs typeface="Arial"/>
              </a:rPr>
              <a:t>avg</a:t>
            </a:r>
            <a:endParaRPr sz="2000">
              <a:latin typeface="Arial"/>
              <a:cs typeface="Arial"/>
            </a:endParaRPr>
          </a:p>
          <a:p>
            <a:pPr marL="419100" marR="81280" indent="-343535">
              <a:lnSpc>
                <a:spcPct val="8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probability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marked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particular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connection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roughly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proportional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connection’s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share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bandwidth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at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router.</a:t>
            </a:r>
            <a:endParaRPr sz="2000">
              <a:latin typeface="Arial MT"/>
              <a:cs typeface="Arial MT"/>
            </a:endParaRPr>
          </a:p>
          <a:p>
            <a:pPr marL="419100" marR="1066800" indent="-343535">
              <a:lnSpc>
                <a:spcPts val="1920"/>
              </a:lnSpc>
              <a:spcBef>
                <a:spcPts val="46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minimum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maximum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thresholds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</a:t>
            </a:r>
            <a:r>
              <a:rPr sz="1950" baseline="-21367" dirty="0">
                <a:latin typeface="Arial MT"/>
                <a:cs typeface="Arial MT"/>
              </a:rPr>
              <a:t>th</a:t>
            </a:r>
            <a:r>
              <a:rPr sz="1950" spc="284" baseline="-2136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max</a:t>
            </a:r>
            <a:r>
              <a:rPr sz="1950" baseline="-21367" dirty="0">
                <a:latin typeface="Arial MT"/>
                <a:cs typeface="Arial MT"/>
              </a:rPr>
              <a:t>th</a:t>
            </a:r>
            <a:r>
              <a:rPr sz="1950" spc="262" baseline="-21367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are </a:t>
            </a:r>
            <a:r>
              <a:rPr sz="2000" dirty="0">
                <a:latin typeface="Arial MT"/>
                <a:cs typeface="Arial MT"/>
              </a:rPr>
              <a:t>determined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desired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average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queue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size.</a:t>
            </a:r>
            <a:endParaRPr sz="2000">
              <a:latin typeface="Arial MT"/>
              <a:cs typeface="Arial MT"/>
            </a:endParaRPr>
          </a:p>
          <a:p>
            <a:pPr marL="417830" marR="376555" indent="-342265" algn="just">
              <a:lnSpc>
                <a:spcPct val="80100"/>
              </a:lnSpc>
              <a:spcBef>
                <a:spcPts val="4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4191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average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queue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makes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desired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tradeoffs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as 	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tradeoff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maximizing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throughput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minimizing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delay 	</a:t>
            </a:r>
            <a:r>
              <a:rPr sz="2000" dirty="0">
                <a:latin typeface="Arial MT"/>
                <a:cs typeface="Arial MT"/>
              </a:rPr>
              <a:t>depends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characteristics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390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3217926" y="6474123"/>
            <a:ext cx="270954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spc="-30" dirty="0">
                <a:latin typeface="Times New Roman"/>
                <a:cs typeface="Times New Roman"/>
              </a:rPr>
              <a:t>Advanced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Communication </a:t>
            </a:r>
            <a:r>
              <a:rPr lang="en-US" sz="1200" dirty="0" err="1">
                <a:latin typeface="Times New Roman"/>
                <a:cs typeface="Times New Roman"/>
              </a:rPr>
              <a:t>Networks</a:t>
            </a:r>
            <a:r>
              <a:rPr sz="1200" spc="-10" dirty="0" err="1">
                <a:latin typeface="Times New Roman"/>
                <a:cs typeface="Times New Roman"/>
              </a:rPr>
              <a:t>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(Sharif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Tech)</a:t>
            </a:r>
            <a:endParaRPr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4125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Random</a:t>
            </a:r>
            <a:r>
              <a:rPr spc="-210" dirty="0"/>
              <a:t> </a:t>
            </a:r>
            <a:r>
              <a:rPr spc="-70" dirty="0"/>
              <a:t>Early</a:t>
            </a:r>
            <a:r>
              <a:rPr spc="-170" dirty="0"/>
              <a:t> </a:t>
            </a:r>
            <a:r>
              <a:rPr dirty="0"/>
              <a:t>Detection</a:t>
            </a:r>
            <a:r>
              <a:rPr spc="-175" dirty="0"/>
              <a:t> </a:t>
            </a:r>
            <a:r>
              <a:rPr spc="-10" dirty="0"/>
              <a:t>(RED)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8406" y="2100989"/>
            <a:ext cx="4875299" cy="37990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391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3217926" y="6474123"/>
            <a:ext cx="270954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spc="-30" dirty="0">
                <a:latin typeface="Times New Roman"/>
                <a:cs typeface="Times New Roman"/>
              </a:rPr>
              <a:t>Advanced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Communication </a:t>
            </a:r>
            <a:r>
              <a:rPr lang="en-US" sz="1200" dirty="0" err="1">
                <a:latin typeface="Times New Roman"/>
                <a:cs typeface="Times New Roman"/>
              </a:rPr>
              <a:t>Networks</a:t>
            </a:r>
            <a:r>
              <a:rPr sz="1200" spc="-10" dirty="0" err="1">
                <a:latin typeface="Times New Roman"/>
                <a:cs typeface="Times New Roman"/>
              </a:rPr>
              <a:t>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(Sharif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Tech)</a:t>
            </a:r>
            <a:endParaRPr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03138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Traffic</a:t>
            </a:r>
            <a:r>
              <a:rPr spc="-185" dirty="0"/>
              <a:t> </a:t>
            </a:r>
            <a:r>
              <a:rPr spc="-90" dirty="0"/>
              <a:t>Shaping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2972"/>
            <a:ext cx="8043545" cy="372999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Traffic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shaping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used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avoid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bursty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traffic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Regulate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average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rate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server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side</a:t>
            </a:r>
            <a:endParaRPr sz="22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52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Negotiate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contract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between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sender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network.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(Service </a:t>
            </a:r>
            <a:r>
              <a:rPr sz="2200" dirty="0">
                <a:latin typeface="Arial MT"/>
                <a:cs typeface="Arial MT"/>
              </a:rPr>
              <a:t>Level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Agreement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(SLA))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0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Specially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important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real-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applications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b="1" i="1" dirty="0">
                <a:latin typeface="Arial"/>
                <a:cs typeface="Arial"/>
              </a:rPr>
              <a:t>Traffic</a:t>
            </a:r>
            <a:r>
              <a:rPr sz="2600" b="1" i="1" spc="-30" dirty="0">
                <a:latin typeface="Arial"/>
                <a:cs typeface="Arial"/>
              </a:rPr>
              <a:t> </a:t>
            </a:r>
            <a:r>
              <a:rPr sz="2600" b="1" i="1" spc="-10" dirty="0">
                <a:latin typeface="Arial"/>
                <a:cs typeface="Arial"/>
              </a:rPr>
              <a:t>control</a:t>
            </a:r>
            <a:endParaRPr sz="2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Leaky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bucket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2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Token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bucket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0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Hybrid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solution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0570026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Traffic</a:t>
            </a:r>
            <a:r>
              <a:rPr spc="-95" dirty="0"/>
              <a:t> Shaping</a:t>
            </a:r>
            <a:r>
              <a:rPr spc="-100" dirty="0"/>
              <a:t> </a:t>
            </a:r>
            <a:r>
              <a:rPr spc="775" dirty="0">
                <a:latin typeface="Microsoft Sans Serif"/>
                <a:cs typeface="Microsoft Sans Serif"/>
              </a:rPr>
              <a:t>–</a:t>
            </a:r>
            <a:r>
              <a:rPr spc="-150" dirty="0">
                <a:latin typeface="Microsoft Sans Serif"/>
                <a:cs typeface="Microsoft Sans Serif"/>
              </a:rPr>
              <a:t> </a:t>
            </a:r>
            <a:r>
              <a:rPr spc="-155" dirty="0"/>
              <a:t>Leaky</a:t>
            </a:r>
            <a:r>
              <a:rPr spc="-80" dirty="0"/>
              <a:t> </a:t>
            </a:r>
            <a:r>
              <a:rPr spc="-50" dirty="0"/>
              <a:t>Bucket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7440930" cy="17119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Leaky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bucket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algorithm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Sender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puts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bytes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queue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When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queue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full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input is</a:t>
            </a:r>
            <a:r>
              <a:rPr sz="1800" spc="-10" dirty="0">
                <a:latin typeface="Arial MT"/>
                <a:cs typeface="Arial MT"/>
              </a:rPr>
              <a:t> discarded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Queue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output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constant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rate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Equal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single-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queuing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constant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417" y="3680641"/>
            <a:ext cx="1810546" cy="22453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9647" y="3802379"/>
            <a:ext cx="2255519" cy="208787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393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874122722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583247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Traffic</a:t>
            </a:r>
            <a:r>
              <a:rPr spc="-190" dirty="0"/>
              <a:t> </a:t>
            </a:r>
            <a:r>
              <a:rPr spc="-95" dirty="0"/>
              <a:t>Shaping</a:t>
            </a:r>
            <a:r>
              <a:rPr spc="-140" dirty="0"/>
              <a:t> </a:t>
            </a:r>
            <a:r>
              <a:rPr spc="-90" dirty="0"/>
              <a:t>-</a:t>
            </a:r>
            <a:r>
              <a:rPr dirty="0"/>
              <a:t>Token</a:t>
            </a:r>
            <a:r>
              <a:rPr spc="-165" dirty="0"/>
              <a:t> </a:t>
            </a:r>
            <a:r>
              <a:rPr spc="-40" dirty="0"/>
              <a:t>Bucket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7684770" cy="105346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Token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bucket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algorithm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Bucket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holds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tokens,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generated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sec.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certain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max.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  <a:tab pos="3147695" algn="l"/>
              </a:tabLst>
            </a:pP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builds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up</a:t>
            </a:r>
            <a:r>
              <a:rPr sz="1800" dirty="0">
                <a:latin typeface="Arial MT"/>
                <a:cs typeface="Arial MT"/>
              </a:rPr>
              <a:t>	‘transmission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rights’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(=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tokens)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0" y="2875788"/>
            <a:ext cx="6172200" cy="31851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55063090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467042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Traffic</a:t>
            </a:r>
            <a:r>
              <a:rPr spc="-155" dirty="0"/>
              <a:t> </a:t>
            </a:r>
            <a:r>
              <a:rPr dirty="0"/>
              <a:t>Control</a:t>
            </a:r>
            <a:r>
              <a:rPr spc="-170" dirty="0"/>
              <a:t> </a:t>
            </a:r>
            <a:r>
              <a:rPr spc="-4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321054"/>
            <a:ext cx="3463925" cy="4245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(a)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Input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leaky</a:t>
            </a:r>
            <a:endParaRPr sz="22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latin typeface="Arial MT"/>
                <a:cs typeface="Arial MT"/>
              </a:rPr>
              <a:t>bucket.</a:t>
            </a:r>
            <a:endParaRPr sz="2200">
              <a:latin typeface="Arial MT"/>
              <a:cs typeface="Arial MT"/>
            </a:endParaRPr>
          </a:p>
          <a:p>
            <a:pPr marL="355600" marR="238760" indent="-342900">
              <a:lnSpc>
                <a:spcPct val="100000"/>
              </a:lnSpc>
              <a:spcBef>
                <a:spcPts val="530"/>
              </a:spcBef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</a:pPr>
            <a:r>
              <a:rPr sz="2200" dirty="0">
                <a:latin typeface="Arial MT"/>
                <a:cs typeface="Arial MT"/>
              </a:rPr>
              <a:t>(b)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Output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leaky </a:t>
            </a:r>
            <a:r>
              <a:rPr sz="2200" spc="-10" dirty="0">
                <a:latin typeface="Arial MT"/>
                <a:cs typeface="Arial MT"/>
              </a:rPr>
              <a:t>bucket.</a:t>
            </a:r>
            <a:endParaRPr sz="22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CC9900"/>
              </a:buClr>
              <a:buSzPct val="63636"/>
              <a:buFont typeface="Wingdings"/>
              <a:buChar char="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Output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token</a:t>
            </a:r>
            <a:endParaRPr sz="22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2200" dirty="0">
                <a:latin typeface="Arial MT"/>
                <a:cs typeface="Arial MT"/>
              </a:rPr>
              <a:t>bucket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with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capacities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of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9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(c)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250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KB,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(d)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500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KB,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(e)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750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KB,</a:t>
            </a:r>
            <a:endParaRPr sz="2000">
              <a:latin typeface="Arial MT"/>
              <a:cs typeface="Arial MT"/>
            </a:endParaRPr>
          </a:p>
          <a:p>
            <a:pPr marL="683260" marR="5080" lvl="1" indent="-327025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(f)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500KB </a:t>
            </a:r>
            <a:r>
              <a:rPr sz="2000" dirty="0">
                <a:latin typeface="Arial MT"/>
                <a:cs typeface="Arial MT"/>
              </a:rPr>
              <a:t>token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bucket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feeding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MT"/>
                <a:cs typeface="Arial MT"/>
              </a:rPr>
              <a:t>a </a:t>
            </a:r>
            <a:r>
              <a:rPr sz="2000" dirty="0">
                <a:latin typeface="Arial MT"/>
                <a:cs typeface="Arial MT"/>
              </a:rPr>
              <a:t>10-MB/sec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leaky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bucket.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628" y="1295400"/>
            <a:ext cx="4690872" cy="5410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80050232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4081779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Resource</a:t>
            </a:r>
            <a:r>
              <a:rPr spc="-180" dirty="0"/>
              <a:t> </a:t>
            </a:r>
            <a:r>
              <a:rPr spc="-60" dirty="0"/>
              <a:t>Reservation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335575"/>
            <a:ext cx="3539490" cy="36017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 MT"/>
                <a:cs typeface="Arial MT"/>
              </a:rPr>
              <a:t>Resource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Reservation</a:t>
            </a:r>
            <a:endParaRPr sz="2000">
              <a:latin typeface="Arial MT"/>
              <a:cs typeface="Arial MT"/>
            </a:endParaRPr>
          </a:p>
          <a:p>
            <a:pPr marL="683260" marR="116839" lvl="1" indent="-327025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provide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QoS,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sort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fixed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flow </a:t>
            </a:r>
            <a:r>
              <a:rPr sz="1800" dirty="0">
                <a:latin typeface="Arial MT"/>
                <a:cs typeface="Arial MT"/>
              </a:rPr>
              <a:t>seems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necessary</a:t>
            </a:r>
            <a:endParaRPr sz="1800">
              <a:latin typeface="Arial MT"/>
              <a:cs typeface="Arial MT"/>
            </a:endParaRPr>
          </a:p>
          <a:p>
            <a:pPr marL="683260" marR="79375" lvl="1" indent="-327025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idea: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Reserve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critical </a:t>
            </a:r>
            <a:r>
              <a:rPr sz="1800" dirty="0">
                <a:latin typeface="Arial MT"/>
                <a:cs typeface="Arial MT"/>
              </a:rPr>
              <a:t>resources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along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20" dirty="0">
                <a:latin typeface="Arial MT"/>
                <a:cs typeface="Arial MT"/>
              </a:rPr>
              <a:t>flow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Critical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Resources:</a:t>
            </a:r>
            <a:endParaRPr sz="18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spc="-10" dirty="0">
                <a:latin typeface="Arial MT"/>
                <a:cs typeface="Arial MT"/>
              </a:rPr>
              <a:t>Bandwidth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84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Buffer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space</a:t>
            </a:r>
            <a:endParaRPr sz="1600">
              <a:latin typeface="Arial MT"/>
              <a:cs typeface="Arial MT"/>
            </a:endParaRPr>
          </a:p>
          <a:p>
            <a:pPr marL="1035050" marR="5080" lvl="2" indent="-352425">
              <a:lnSpc>
                <a:spcPct val="100000"/>
              </a:lnSpc>
              <a:spcBef>
                <a:spcPts val="38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CPU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processing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cycle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(This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tricky)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6275" y="1342058"/>
            <a:ext cx="4352925" cy="196723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54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68300" algn="l"/>
              </a:tabLst>
            </a:pPr>
            <a:r>
              <a:rPr sz="1800" dirty="0">
                <a:latin typeface="Arial MT"/>
                <a:cs typeface="Arial MT"/>
              </a:rPr>
              <a:t>Example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resource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relation:</a:t>
            </a:r>
            <a:endParaRPr sz="1800">
              <a:latin typeface="Arial MT"/>
              <a:cs typeface="Arial MT"/>
            </a:endParaRPr>
          </a:p>
          <a:p>
            <a:pPr marL="6959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</a:pPr>
            <a:r>
              <a:rPr sz="1600" dirty="0">
                <a:latin typeface="Arial MT"/>
                <a:cs typeface="Arial MT"/>
              </a:rPr>
              <a:t>Mean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processing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capacity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the</a:t>
            </a:r>
            <a:endParaRPr sz="1600">
              <a:latin typeface="Arial MT"/>
              <a:cs typeface="Arial MT"/>
            </a:endParaRPr>
          </a:p>
          <a:p>
            <a:pPr marL="69596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processor,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Symbol"/>
                <a:cs typeface="Symbol"/>
              </a:rPr>
              <a:t></a:t>
            </a:r>
            <a:r>
              <a:rPr sz="1600" dirty="0">
                <a:latin typeface="Arial MT"/>
                <a:cs typeface="Arial MT"/>
              </a:rPr>
              <a:t>=10</a:t>
            </a:r>
            <a:r>
              <a:rPr sz="1575" baseline="26455" dirty="0">
                <a:latin typeface="Arial MT"/>
                <a:cs typeface="Arial MT"/>
              </a:rPr>
              <a:t>6</a:t>
            </a:r>
            <a:r>
              <a:rPr sz="1575" spc="179" baseline="264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packets/sec</a:t>
            </a:r>
            <a:endParaRPr sz="1600">
              <a:latin typeface="Arial MT"/>
              <a:cs typeface="Arial MT"/>
            </a:endParaRPr>
          </a:p>
          <a:p>
            <a:pPr marL="695960" marR="57531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</a:pPr>
            <a:r>
              <a:rPr sz="1600" dirty="0">
                <a:latin typeface="Arial MT"/>
                <a:cs typeface="Arial MT"/>
              </a:rPr>
              <a:t>Mean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arrival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rate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the </a:t>
            </a:r>
            <a:r>
              <a:rPr sz="1600" dirty="0">
                <a:latin typeface="Arial MT"/>
                <a:cs typeface="Arial MT"/>
              </a:rPr>
              <a:t>processor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(Poisson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distribution),</a:t>
            </a:r>
            <a:endParaRPr sz="1600">
              <a:latin typeface="Arial MT"/>
              <a:cs typeface="Arial MT"/>
            </a:endParaRPr>
          </a:p>
          <a:p>
            <a:pPr marL="695960">
              <a:lnSpc>
                <a:spcPct val="100000"/>
              </a:lnSpc>
            </a:pPr>
            <a:r>
              <a:rPr sz="1600" dirty="0">
                <a:latin typeface="Symbol"/>
                <a:cs typeface="Symbol"/>
              </a:rPr>
              <a:t></a:t>
            </a:r>
            <a:r>
              <a:rPr sz="1600" dirty="0">
                <a:latin typeface="Arial MT"/>
                <a:cs typeface="Arial MT"/>
              </a:rPr>
              <a:t>=0.95</a:t>
            </a:r>
            <a:r>
              <a:rPr sz="1600" dirty="0">
                <a:latin typeface="Symbol"/>
                <a:cs typeface="Symbol"/>
              </a:rPr>
              <a:t>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 MT"/>
                <a:cs typeface="Arial MT"/>
              </a:rPr>
              <a:t>10</a:t>
            </a:r>
            <a:r>
              <a:rPr sz="1575" baseline="26455" dirty="0">
                <a:latin typeface="Arial MT"/>
                <a:cs typeface="Arial MT"/>
              </a:rPr>
              <a:t>6</a:t>
            </a:r>
            <a:r>
              <a:rPr sz="1575" spc="172" baseline="264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packets/sec</a:t>
            </a:r>
            <a:endParaRPr sz="1600">
              <a:latin typeface="Arial MT"/>
              <a:cs typeface="Arial MT"/>
            </a:endParaRPr>
          </a:p>
          <a:p>
            <a:pPr marL="69596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95960" algn="l"/>
              </a:tabLst>
            </a:pPr>
            <a:r>
              <a:rPr sz="1600" dirty="0">
                <a:latin typeface="Arial MT"/>
                <a:cs typeface="Arial MT"/>
              </a:rPr>
              <a:t>Mean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delay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experienced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is: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43653" y="4796104"/>
            <a:ext cx="397764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8455" marR="5080" indent="-326390">
              <a:lnSpc>
                <a:spcPct val="100000"/>
              </a:lnSpc>
              <a:spcBef>
                <a:spcPts val="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338455" algn="l"/>
              </a:tabLst>
            </a:pPr>
            <a:r>
              <a:rPr sz="1600" dirty="0">
                <a:latin typeface="Arial MT"/>
                <a:cs typeface="Arial MT"/>
              </a:rPr>
              <a:t>So,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port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bandwidth,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buffer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space requirement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processing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capacity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all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related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impact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QoS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parameters.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39483" y="3699630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259" y="0"/>
                </a:lnTo>
              </a:path>
            </a:pathLst>
          </a:custGeom>
          <a:ln w="10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9253" y="3699630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259" y="0"/>
                </a:lnTo>
              </a:path>
            </a:pathLst>
          </a:custGeom>
          <a:ln w="10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43625" y="3699630"/>
            <a:ext cx="502284" cy="0"/>
          </a:xfrm>
          <a:custGeom>
            <a:avLst/>
            <a:gdLst/>
            <a:ahLst/>
            <a:cxnLst/>
            <a:rect l="l" t="t" r="r" b="b"/>
            <a:pathLst>
              <a:path w="502284">
                <a:moveTo>
                  <a:pt x="0" y="0"/>
                </a:moveTo>
                <a:lnTo>
                  <a:pt x="501996" y="0"/>
                </a:lnTo>
              </a:path>
            </a:pathLst>
          </a:custGeom>
          <a:ln w="10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8899" y="4434406"/>
            <a:ext cx="770255" cy="0"/>
          </a:xfrm>
          <a:custGeom>
            <a:avLst/>
            <a:gdLst/>
            <a:ahLst/>
            <a:cxnLst/>
            <a:rect l="l" t="t" r="r" b="b"/>
            <a:pathLst>
              <a:path w="770254">
                <a:moveTo>
                  <a:pt x="0" y="0"/>
                </a:moveTo>
                <a:lnTo>
                  <a:pt x="770092" y="0"/>
                </a:lnTo>
              </a:path>
            </a:pathLst>
          </a:custGeom>
          <a:ln w="10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24091" y="4215469"/>
            <a:ext cx="100901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Symbol"/>
                <a:cs typeface="Symbol"/>
              </a:rPr>
              <a:t>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20</a:t>
            </a:r>
            <a:r>
              <a:rPr sz="2100" spc="-10" dirty="0">
                <a:latin typeface="Symbol"/>
                <a:cs typeface="Symbol"/>
              </a:rPr>
              <a:t>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sec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396</a:t>
            </a:fld>
            <a:endParaRPr spc="-2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75480" y="4428631"/>
            <a:ext cx="79756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75" dirty="0">
                <a:latin typeface="Times New Roman"/>
                <a:cs typeface="Times New Roman"/>
              </a:rPr>
              <a:t>1</a:t>
            </a:r>
            <a:r>
              <a:rPr sz="2000" spc="75" dirty="0">
                <a:latin typeface="Symbol"/>
                <a:cs typeface="Symbol"/>
              </a:rPr>
              <a:t>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0.95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7278" y="4068609"/>
            <a:ext cx="15367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8778" y="4215469"/>
            <a:ext cx="119380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i="1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254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1</a:t>
            </a:r>
            <a:r>
              <a:rPr sz="2100" spc="-85" dirty="0">
                <a:latin typeface="Symbol"/>
                <a:cs typeface="Symbol"/>
              </a:rPr>
              <a:t>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sec</a:t>
            </a:r>
            <a:r>
              <a:rPr sz="2000" spc="-20" dirty="0">
                <a:latin typeface="Symbol"/>
                <a:cs typeface="Symbol"/>
              </a:rPr>
              <a:t>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1726" y="3333833"/>
            <a:ext cx="72009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78485" algn="l"/>
              </a:tabLst>
            </a:pPr>
            <a:r>
              <a:rPr sz="2000" spc="-50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8180" y="3319964"/>
            <a:ext cx="16637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-50" dirty="0">
                <a:latin typeface="Symbol"/>
                <a:cs typeface="Symbol"/>
              </a:rPr>
              <a:t>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7842" y="3480715"/>
            <a:ext cx="237363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dirty="0">
                <a:latin typeface="Symbol"/>
                <a:cs typeface="Symbol"/>
              </a:rPr>
              <a:t>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3150" baseline="-41005" dirty="0">
                <a:latin typeface="Symbol"/>
                <a:cs typeface="Symbol"/>
              </a:rPr>
              <a:t></a:t>
            </a:r>
            <a:r>
              <a:rPr sz="3150" spc="225" baseline="-410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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T</a:t>
            </a:r>
            <a:r>
              <a:rPr sz="2000" i="1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3150" baseline="-41005" dirty="0">
                <a:latin typeface="Symbol"/>
                <a:cs typeface="Symbol"/>
              </a:rPr>
              <a:t></a:t>
            </a:r>
            <a:r>
              <a:rPr sz="3150" spc="-44" baseline="-410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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3000" spc="112" baseline="-43055" dirty="0">
                <a:latin typeface="Times New Roman"/>
                <a:cs typeface="Times New Roman"/>
              </a:rPr>
              <a:t>1</a:t>
            </a:r>
            <a:r>
              <a:rPr sz="3000" spc="112" baseline="-43055" dirty="0">
                <a:latin typeface="Symbol"/>
                <a:cs typeface="Symbol"/>
              </a:rPr>
              <a:t></a:t>
            </a:r>
            <a:r>
              <a:rPr sz="3000" spc="-172" baseline="-43055" dirty="0">
                <a:latin typeface="Times New Roman"/>
                <a:cs typeface="Times New Roman"/>
              </a:rPr>
              <a:t> </a:t>
            </a:r>
            <a:r>
              <a:rPr sz="3150" spc="-75" baseline="-41005" dirty="0">
                <a:latin typeface="Symbol"/>
                <a:cs typeface="Symbol"/>
              </a:rPr>
              <a:t></a:t>
            </a:r>
            <a:endParaRPr sz="3150" baseline="-41005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14947632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Admission</a:t>
            </a:r>
            <a:r>
              <a:rPr spc="-15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0703"/>
            <a:ext cx="8039734" cy="4697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multiple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ways.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Sender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generates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flow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sends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destination</a:t>
            </a:r>
            <a:endParaRPr sz="2000">
              <a:latin typeface="Arial MT"/>
              <a:cs typeface="Arial MT"/>
            </a:endParaRPr>
          </a:p>
          <a:p>
            <a:pPr marL="355600" marR="188595" indent="-343535">
              <a:lnSpc>
                <a:spcPts val="2160"/>
              </a:lnSpc>
              <a:spcBef>
                <a:spcPts val="51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Routers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along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flow-</a:t>
            </a:r>
            <a:r>
              <a:rPr sz="2000" dirty="0">
                <a:latin typeface="Arial MT"/>
                <a:cs typeface="Arial MT"/>
              </a:rPr>
              <a:t>path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study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flow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parameters,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reserve </a:t>
            </a:r>
            <a:r>
              <a:rPr sz="2000" dirty="0">
                <a:latin typeface="Arial MT"/>
                <a:cs typeface="Arial MT"/>
              </a:rPr>
              <a:t>enough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reduce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requested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level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service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they </a:t>
            </a:r>
            <a:r>
              <a:rPr sz="2000" dirty="0">
                <a:latin typeface="Arial MT"/>
                <a:cs typeface="Arial MT"/>
              </a:rPr>
              <a:t>can’t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meet</a:t>
            </a:r>
            <a:r>
              <a:rPr sz="2000" spc="-25" dirty="0">
                <a:latin typeface="Arial MT"/>
                <a:cs typeface="Arial MT"/>
              </a:rPr>
              <a:t> it.</a:t>
            </a:r>
            <a:endParaRPr sz="2000">
              <a:latin typeface="Arial MT"/>
              <a:cs typeface="Arial MT"/>
            </a:endParaRPr>
          </a:p>
          <a:p>
            <a:pPr marL="355600" marR="5080" indent="-343535">
              <a:lnSpc>
                <a:spcPts val="216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other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end,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decision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will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made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QoS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the </a:t>
            </a:r>
            <a:r>
              <a:rPr sz="2000" dirty="0">
                <a:latin typeface="Arial MT"/>
                <a:cs typeface="Arial MT"/>
              </a:rPr>
              <a:t>flow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(control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admission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reservation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resources)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09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example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specification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(RFC2210):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2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Token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Bucket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(Bytes/sec)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(Maximum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sustained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transmitter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rate)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Token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bucket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size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(Bytes)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(Maximum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burst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size)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Peak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(Bytes/sec)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Minimum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size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(Bytes)</a:t>
            </a:r>
            <a:endParaRPr sz="1800">
              <a:latin typeface="Arial MT"/>
              <a:cs typeface="Arial MT"/>
            </a:endParaRPr>
          </a:p>
          <a:p>
            <a:pPr marL="1035050" marR="136525" lvl="2" indent="-352425">
              <a:lnSpc>
                <a:spcPts val="1510"/>
              </a:lnSpc>
              <a:spcBef>
                <a:spcPts val="36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CPU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cycles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packet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regardless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size.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will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help</a:t>
            </a:r>
            <a:r>
              <a:rPr sz="1400" spc="-25" dirty="0">
                <a:latin typeface="Arial MT"/>
                <a:cs typeface="Arial MT"/>
              </a:rPr>
              <a:t> the </a:t>
            </a:r>
            <a:r>
              <a:rPr sz="1400" dirty="0">
                <a:latin typeface="Arial MT"/>
                <a:cs typeface="Arial MT"/>
              </a:rPr>
              <a:t>router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CPU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allocation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decision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19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Maximum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size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(Bytes)</a:t>
            </a:r>
            <a:endParaRPr sz="18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17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buffer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allocation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decision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9632626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Explicit</a:t>
            </a:r>
            <a:r>
              <a:rPr spc="-165" dirty="0"/>
              <a:t> </a:t>
            </a:r>
            <a:r>
              <a:rPr spc="-40" dirty="0"/>
              <a:t>Congestion</a:t>
            </a:r>
            <a:r>
              <a:rPr spc="-180" dirty="0"/>
              <a:t> </a:t>
            </a:r>
            <a:r>
              <a:rPr spc="-30" dirty="0"/>
              <a:t>Notification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025"/>
            <a:ext cx="7960359" cy="2087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089660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If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there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congested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router,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it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marks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IP </a:t>
            </a:r>
            <a:r>
              <a:rPr sz="2600" spc="-10" dirty="0">
                <a:latin typeface="Arial MT"/>
                <a:cs typeface="Arial MT"/>
              </a:rPr>
              <a:t>packets.</a:t>
            </a:r>
            <a:endParaRPr sz="26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Receiver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sends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congestion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notification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on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the </a:t>
            </a:r>
            <a:r>
              <a:rPr sz="2600" dirty="0">
                <a:latin typeface="Arial MT"/>
                <a:cs typeface="Arial MT"/>
              </a:rPr>
              <a:t>reverse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path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notify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sender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so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it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can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reduce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its </a:t>
            </a:r>
            <a:r>
              <a:rPr sz="2600" dirty="0">
                <a:latin typeface="Arial MT"/>
                <a:cs typeface="Arial MT"/>
              </a:rPr>
              <a:t>traffic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rate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temporarily.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4389120"/>
            <a:ext cx="7665719" cy="15468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14658327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984" y="4303779"/>
            <a:ext cx="7113610" cy="21686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25063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Fair</a:t>
            </a:r>
            <a:r>
              <a:rPr spc="-210" dirty="0"/>
              <a:t> </a:t>
            </a:r>
            <a:r>
              <a:rPr spc="-40" dirty="0"/>
              <a:t>Queuing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399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27378"/>
            <a:ext cx="7997825" cy="2306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multiple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compete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then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aggressive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sender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block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others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remedy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Queuing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algorithm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proposed:</a:t>
            </a:r>
            <a:endParaRPr sz="1800">
              <a:latin typeface="Arial MT"/>
              <a:cs typeface="Arial MT"/>
            </a:endParaRPr>
          </a:p>
          <a:p>
            <a:pPr marL="683260" marR="19177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Go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robin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around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among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senders,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each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source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destination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port.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sizes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different?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Go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robin,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byte by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packets.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got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credits,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send</a:t>
            </a:r>
            <a:r>
              <a:rPr sz="1600" spc="-25" dirty="0">
                <a:latin typeface="Arial MT"/>
                <a:cs typeface="Arial MT"/>
              </a:rPr>
              <a:t> it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latin typeface="Arial MT"/>
                <a:cs typeface="Arial MT"/>
              </a:rPr>
              <a:t>out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6300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319976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Course</a:t>
            </a:r>
            <a:r>
              <a:rPr spc="-80" dirty="0"/>
              <a:t> </a:t>
            </a:r>
            <a:r>
              <a:rPr spc="-3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691953" y="6629400"/>
            <a:ext cx="17600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8490204" y="6471075"/>
            <a:ext cx="14795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4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532827"/>
            <a:ext cx="5748020" cy="386842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dirty="0">
                <a:latin typeface="Arial MT"/>
                <a:cs typeface="Arial MT"/>
              </a:rPr>
              <a:t>Introduction.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Physical</a:t>
            </a:r>
            <a:r>
              <a:rPr sz="3000" spc="-6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Layer.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Data</a:t>
            </a:r>
            <a:r>
              <a:rPr sz="3000" spc="-4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Link</a:t>
            </a:r>
            <a:r>
              <a:rPr sz="3000" spc="-5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Layer.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Multiple</a:t>
            </a:r>
            <a:r>
              <a:rPr sz="3000" spc="-6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Access</a:t>
            </a:r>
            <a:r>
              <a:rPr sz="3000" spc="-7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Sub-Layer.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Network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Layer.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Transport</a:t>
            </a:r>
            <a:r>
              <a:rPr sz="3000" spc="-7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Layer.</a:t>
            </a:r>
            <a:endParaRPr sz="3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Application</a:t>
            </a:r>
            <a:r>
              <a:rPr sz="3000" spc="-1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Layer.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307" y="6455155"/>
            <a:ext cx="313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latin typeface="Times New Roman"/>
                <a:cs typeface="Times New Roman"/>
              </a:rPr>
              <a:t>D</a:t>
            </a:r>
            <a:r>
              <a:rPr sz="1200" spc="-60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spc="-50" dirty="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2790" y="6483775"/>
            <a:ext cx="415607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  <a:tabLst>
                <a:tab pos="4015104" algn="l"/>
              </a:tabLst>
            </a:pPr>
            <a:r>
              <a:rPr sz="1200" spc="60" dirty="0">
                <a:latin typeface="Times New Roman"/>
                <a:cs typeface="Times New Roman"/>
              </a:rPr>
              <a:t>N</a:t>
            </a:r>
            <a:r>
              <a:rPr sz="1200" spc="-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5" dirty="0">
                <a:latin typeface="Times New Roman"/>
                <a:cs typeface="Times New Roman"/>
              </a:rPr>
              <a:t>w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5" dirty="0">
                <a:latin typeface="Times New Roman"/>
                <a:cs typeface="Times New Roman"/>
              </a:rPr>
              <a:t>k</a:t>
            </a:r>
            <a:r>
              <a:rPr sz="1200" spc="-3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800" spc="-82" baseline="2314" dirty="0">
                <a:latin typeface="Times New Roman"/>
                <a:cs typeface="Times New Roman"/>
              </a:rPr>
              <a:t>43</a:t>
            </a:r>
            <a:endParaRPr sz="1800" baseline="2314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4840" y="4041647"/>
            <a:ext cx="4632960" cy="2816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608520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Comparing</a:t>
            </a:r>
            <a:r>
              <a:rPr dirty="0"/>
              <a:t> OSI</a:t>
            </a:r>
            <a:r>
              <a:rPr spc="-15" dirty="0"/>
              <a:t> </a:t>
            </a:r>
            <a:r>
              <a:rPr spc="-50" dirty="0"/>
              <a:t>and</a:t>
            </a:r>
            <a:r>
              <a:rPr spc="-5" dirty="0"/>
              <a:t> </a:t>
            </a:r>
            <a:r>
              <a:rPr spc="160" dirty="0"/>
              <a:t>TCP/IP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244" y="1567052"/>
            <a:ext cx="7640320" cy="4166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OSI: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1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Top-down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design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methodology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concepts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clearly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distinguishes</a:t>
            </a:r>
            <a:endParaRPr sz="18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spcBef>
                <a:spcPts val="10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600" dirty="0">
                <a:latin typeface="Arial MT"/>
                <a:cs typeface="Arial MT"/>
              </a:rPr>
              <a:t>Services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(specification)</a:t>
            </a:r>
            <a:endParaRPr sz="1600">
              <a:latin typeface="Arial MT"/>
              <a:cs typeface="Arial MT"/>
            </a:endParaRPr>
          </a:p>
          <a:p>
            <a:pPr marL="1033780" lvl="2" indent="-351155">
              <a:lnSpc>
                <a:spcPct val="100000"/>
              </a:lnSpc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600" dirty="0">
                <a:latin typeface="Arial MT"/>
                <a:cs typeface="Arial MT"/>
              </a:rPr>
              <a:t>Interfaces</a:t>
            </a:r>
            <a:endParaRPr sz="1600">
              <a:latin typeface="Arial MT"/>
              <a:cs typeface="Arial MT"/>
            </a:endParaRPr>
          </a:p>
          <a:p>
            <a:pPr marL="1033780" lvl="2" indent="-351155">
              <a:lnSpc>
                <a:spcPts val="1914"/>
              </a:lnSpc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  <a:tab pos="1034415" algn="l"/>
              </a:tabLst>
            </a:pPr>
            <a:r>
              <a:rPr sz="1600" dirty="0">
                <a:latin typeface="Arial MT"/>
                <a:cs typeface="Arial MT"/>
              </a:rPr>
              <a:t>Protocols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(implementation)</a:t>
            </a:r>
            <a:endParaRPr sz="1600">
              <a:latin typeface="Arial MT"/>
              <a:cs typeface="Arial MT"/>
            </a:endParaRPr>
          </a:p>
          <a:p>
            <a:pPr marL="683260" marR="5080" lvl="1" indent="-326390">
              <a:lnSpc>
                <a:spcPts val="1730"/>
              </a:lnSpc>
              <a:spcBef>
                <a:spcPts val="41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5" dirty="0">
                <a:latin typeface="Arial MT"/>
                <a:cs typeface="Arial MT"/>
              </a:rPr>
              <a:t>Network </a:t>
            </a:r>
            <a:r>
              <a:rPr sz="1800" dirty="0">
                <a:latin typeface="Arial MT"/>
                <a:cs typeface="Arial MT"/>
              </a:rPr>
              <a:t>layer supports both connectionless and </a:t>
            </a:r>
            <a:r>
              <a:rPr sz="1800" spc="-5" dirty="0">
                <a:latin typeface="Arial MT"/>
                <a:cs typeface="Arial MT"/>
              </a:rPr>
              <a:t>connection-oriented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communication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ts val="2155"/>
              </a:lnSpc>
              <a:spcBef>
                <a:spcPts val="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Transport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supports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connection-oriented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25" dirty="0">
                <a:latin typeface="Arial MT"/>
                <a:cs typeface="Arial MT"/>
              </a:rPr>
              <a:t>!!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ts val="2395"/>
              </a:lnSpc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dirty="0">
                <a:latin typeface="Arial MT"/>
                <a:cs typeface="Arial MT"/>
              </a:rPr>
              <a:t>TCP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/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IP</a:t>
            </a:r>
            <a:endParaRPr sz="2000">
              <a:latin typeface="Arial MT"/>
              <a:cs typeface="Arial MT"/>
            </a:endParaRPr>
          </a:p>
          <a:p>
            <a:pPr marL="683260" marR="4808220" lvl="1" indent="-326390">
              <a:lnSpc>
                <a:spcPct val="8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Bottom-up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approach;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grew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practice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Not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general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stack</a:t>
            </a:r>
            <a:endParaRPr sz="1800">
              <a:latin typeface="Arial MT"/>
              <a:cs typeface="Arial MT"/>
            </a:endParaRPr>
          </a:p>
          <a:p>
            <a:pPr marL="683260" marR="4681855" lvl="1" indent="-326390">
              <a:lnSpc>
                <a:spcPct val="801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Host-to-network </a:t>
            </a:r>
            <a:r>
              <a:rPr sz="1800" spc="-5" dirty="0">
                <a:latin typeface="Arial MT"/>
                <a:cs typeface="Arial MT"/>
              </a:rPr>
              <a:t>layer </a:t>
            </a:r>
            <a:r>
              <a:rPr sz="1800" dirty="0">
                <a:latin typeface="Arial MT"/>
                <a:cs typeface="Arial MT"/>
              </a:rPr>
              <a:t> is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actually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interface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description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44113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Weighted</a:t>
            </a:r>
            <a:r>
              <a:rPr spc="-155" dirty="0"/>
              <a:t> </a:t>
            </a:r>
            <a:r>
              <a:rPr spc="-30" dirty="0"/>
              <a:t>Fair</a:t>
            </a:r>
            <a:r>
              <a:rPr spc="-160" dirty="0"/>
              <a:t> </a:t>
            </a:r>
            <a:r>
              <a:rPr spc="-30" dirty="0"/>
              <a:t>Queuing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025"/>
            <a:ext cx="7667625" cy="1691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We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assign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weight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queues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consider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the </a:t>
            </a:r>
            <a:r>
              <a:rPr sz="2600" dirty="0">
                <a:latin typeface="Arial MT"/>
                <a:cs typeface="Arial MT"/>
              </a:rPr>
              <a:t>length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packets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allow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fair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service.</a:t>
            </a:r>
            <a:endParaRPr sz="2600">
              <a:latin typeface="Arial MT"/>
              <a:cs typeface="Arial MT"/>
            </a:endParaRPr>
          </a:p>
          <a:p>
            <a:pPr marL="355600" marR="50165" indent="-343535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Priority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service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determined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by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calculating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the </a:t>
            </a:r>
            <a:r>
              <a:rPr sz="2600" dirty="0">
                <a:latin typeface="Arial MT"/>
                <a:cs typeface="Arial MT"/>
              </a:rPr>
              <a:t>virtual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finish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time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each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packet.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458" y="3585882"/>
            <a:ext cx="7932208" cy="2476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488048796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2685288"/>
            <a:ext cx="8230870" cy="4173220"/>
            <a:chOff x="457200" y="2685288"/>
            <a:chExt cx="8230870" cy="4173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349495"/>
              <a:ext cx="5486400" cy="25085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2685288"/>
              <a:ext cx="5181600" cy="169621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251968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Jitter</a:t>
            </a:r>
            <a:r>
              <a:rPr spc="-200" dirty="0"/>
              <a:t> </a:t>
            </a:r>
            <a:r>
              <a:rPr spc="-10" dirty="0"/>
              <a:t>Control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579902"/>
            <a:ext cx="7997825" cy="85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audio/video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streaming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applications,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variance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delay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(Jitter)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should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controlled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 MT"/>
                <a:cs typeface="Arial MT"/>
              </a:rPr>
              <a:t>Buffering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destination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reduce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effects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network-induced</a:t>
            </a:r>
            <a:endParaRPr sz="16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Jitter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arrival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time.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4735120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Quality</a:t>
            </a:r>
            <a:r>
              <a:rPr spc="-7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125" dirty="0"/>
              <a:t>Service</a:t>
            </a:r>
            <a:r>
              <a:rPr spc="-65" dirty="0"/>
              <a:t> </a:t>
            </a:r>
            <a:r>
              <a:rPr spc="-40" dirty="0"/>
              <a:t>(QoS)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5121910" cy="174752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QoS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parameters: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Reliability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Rate/Throughput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Delay/Jitter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Applications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different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types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QoS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3505200"/>
            <a:ext cx="5515356" cy="24749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17755327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Internetworking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54"/>
            <a:ext cx="7338059" cy="193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connect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different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protocol stacks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Different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always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exist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(vendor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policies)</a:t>
            </a:r>
            <a:endParaRPr sz="1800">
              <a:latin typeface="Arial MT"/>
              <a:cs typeface="Arial MT"/>
            </a:endParaRPr>
          </a:p>
          <a:p>
            <a:pPr marL="683260" marR="8255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Cheaper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encourage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variety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(it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becomes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departmental decision)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Interconnection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different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called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b="1" spc="-10" dirty="0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4325" y="3948701"/>
            <a:ext cx="4059402" cy="2125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64437060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Internetworking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5122"/>
            <a:ext cx="7921625" cy="41973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Various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boxes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connecting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segments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used: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Physical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layer: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Repeaters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Copy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individual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bits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cable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segments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link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layer: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Bridges,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L2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Switches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Store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forward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link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frames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LANs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Network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layer: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Multi-</a:t>
            </a:r>
            <a:r>
              <a:rPr sz="2000" dirty="0">
                <a:latin typeface="Arial MT"/>
                <a:cs typeface="Arial MT"/>
              </a:rPr>
              <a:t>protocol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routers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Forward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dissimilar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(often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called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gateways)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Transport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layer: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Gateways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Connect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byte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streams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transport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e.g.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TCP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socket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connection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Application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gateways: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Proxy</a:t>
            </a:r>
            <a:r>
              <a:rPr sz="1800" spc="-10" dirty="0">
                <a:latin typeface="Arial MT"/>
                <a:cs typeface="Arial MT"/>
              </a:rPr>
              <a:t> servers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Firewall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67559106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Internetworking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086"/>
            <a:ext cx="7073265" cy="327088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How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networks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differ?</a:t>
            </a:r>
            <a:endParaRPr sz="2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4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Connectionless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service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order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packets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Protocol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conversion: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e.g..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IP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IPX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Address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conversion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(range,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hierarchy)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Quality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service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provided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4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Different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length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2000" dirty="0">
                <a:latin typeface="Arial MT"/>
                <a:cs typeface="Arial MT"/>
              </a:rPr>
              <a:t>Different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methods</a:t>
            </a:r>
            <a:endParaRPr sz="2000">
              <a:latin typeface="Arial MT"/>
              <a:cs typeface="Arial MT"/>
            </a:endParaRPr>
          </a:p>
          <a:p>
            <a:pPr marL="683260" marR="358902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(if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all)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flow</a:t>
            </a:r>
            <a:r>
              <a:rPr sz="2000" spc="-10" dirty="0">
                <a:latin typeface="Arial MT"/>
                <a:cs typeface="Arial MT"/>
              </a:rPr>
              <a:t> control, </a:t>
            </a:r>
            <a:r>
              <a:rPr sz="2000" dirty="0">
                <a:latin typeface="Arial MT"/>
                <a:cs typeface="Arial MT"/>
              </a:rPr>
              <a:t>security,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accounting,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etc.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8600" y="3703320"/>
            <a:ext cx="5029200" cy="3002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77507103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1939289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Tunneling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7936230" cy="132778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Tunnelling</a:t>
            </a:r>
            <a:endParaRPr sz="20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hosts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type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network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different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tunnelling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used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encapsulation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performed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multi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740" y="3579855"/>
            <a:ext cx="6677543" cy="228607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230968550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2546" y="3777761"/>
            <a:ext cx="4581697" cy="21892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Fragmentation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72133"/>
            <a:ext cx="8261984" cy="430657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 impose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maximum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payload size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600" dirty="0">
                <a:latin typeface="Arial MT"/>
                <a:cs typeface="Arial MT"/>
              </a:rPr>
              <a:t>Example: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65,515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bytes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IP)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Multi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(gateways)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fragment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packets.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Two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options: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Transparent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Packet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leaves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network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unfragmented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fragments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have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same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route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spc="-10" dirty="0">
                <a:latin typeface="Arial MT"/>
                <a:cs typeface="Arial MT"/>
              </a:rPr>
              <a:t>Non-transparent</a:t>
            </a:r>
            <a:endParaRPr sz="14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Fragments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reassembled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destination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host</a:t>
            </a:r>
            <a:endParaRPr sz="14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hosts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support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this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assemble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feature</a:t>
            </a:r>
            <a:endParaRPr sz="14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Added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overhead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packets</a:t>
            </a:r>
            <a:endParaRPr sz="1400">
              <a:latin typeface="Arial MT"/>
              <a:cs typeface="Arial MT"/>
            </a:endParaRPr>
          </a:p>
          <a:p>
            <a:pPr marL="355600" marR="4915535" indent="-34353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Problem: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fragment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lost, </a:t>
            </a:r>
            <a:r>
              <a:rPr sz="1800" spc="-10" dirty="0">
                <a:latin typeface="Arial MT"/>
                <a:cs typeface="Arial MT"/>
              </a:rPr>
              <a:t>end-to-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retransmission required</a:t>
            </a:r>
            <a:endParaRPr sz="1800">
              <a:latin typeface="Arial MT"/>
              <a:cs typeface="Arial MT"/>
            </a:endParaRPr>
          </a:p>
          <a:p>
            <a:pPr marL="355600" marR="4216400" indent="-34353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Another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approach: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choose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smallest </a:t>
            </a:r>
            <a:r>
              <a:rPr sz="1800" dirty="0">
                <a:latin typeface="Arial MT"/>
                <a:cs typeface="Arial MT"/>
              </a:rPr>
              <a:t>unit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every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handle</a:t>
            </a:r>
            <a:endParaRPr sz="1800">
              <a:latin typeface="Arial MT"/>
              <a:cs typeface="Arial MT"/>
            </a:endParaRPr>
          </a:p>
          <a:p>
            <a:pPr marL="355600" marR="4307205" indent="-34353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Always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chop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large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this </a:t>
            </a:r>
            <a:r>
              <a:rPr sz="1800" dirty="0">
                <a:latin typeface="Arial MT"/>
                <a:cs typeface="Arial MT"/>
              </a:rPr>
              <a:t>size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follow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procedure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62607307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Internet</a:t>
            </a:r>
            <a:r>
              <a:rPr spc="-80" dirty="0"/>
              <a:t> </a:t>
            </a:r>
            <a:r>
              <a:rPr spc="-10" dirty="0"/>
              <a:t>Network</a:t>
            </a:r>
            <a:r>
              <a:rPr spc="-80" dirty="0"/>
              <a:t> </a:t>
            </a:r>
            <a:r>
              <a:rPr spc="-155" dirty="0"/>
              <a:t>Layer:</a:t>
            </a:r>
            <a:r>
              <a:rPr spc="-80" dirty="0"/>
              <a:t> </a:t>
            </a:r>
            <a:r>
              <a:rPr spc="25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2133"/>
            <a:ext cx="7529830" cy="13430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Internet: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Internet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interconnected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collection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many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networks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IP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Internet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(provides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datagram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service)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Transport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 breaks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datagrams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about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1500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bytes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Datagrams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reassembled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host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(by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Transport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layer)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3119627"/>
            <a:ext cx="5758450" cy="3581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33644692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Internet</a:t>
            </a:r>
            <a:r>
              <a:rPr spc="-80" dirty="0"/>
              <a:t> </a:t>
            </a:r>
            <a:r>
              <a:rPr spc="-10" dirty="0"/>
              <a:t>Network</a:t>
            </a:r>
            <a:r>
              <a:rPr spc="-80" dirty="0"/>
              <a:t> </a:t>
            </a:r>
            <a:r>
              <a:rPr spc="-155" dirty="0"/>
              <a:t>Layer:</a:t>
            </a:r>
            <a:r>
              <a:rPr spc="-80" dirty="0"/>
              <a:t> </a:t>
            </a:r>
            <a:r>
              <a:rPr spc="25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322578"/>
            <a:ext cx="4312285" cy="223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493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IP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datagram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contains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header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minimal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20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bytes,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containing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fields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for: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Version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IPv4)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IHL: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internet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header </a:t>
            </a:r>
            <a:r>
              <a:rPr sz="1800" spc="-10" dirty="0">
                <a:latin typeface="Arial MT"/>
                <a:cs typeface="Arial MT"/>
              </a:rPr>
              <a:t>length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Differentiated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services</a:t>
            </a:r>
            <a:endParaRPr sz="18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1035050" algn="l"/>
              </a:tabLst>
            </a:pPr>
            <a:r>
              <a:rPr sz="2000" dirty="0">
                <a:latin typeface="Arial MT"/>
                <a:cs typeface="Arial MT"/>
              </a:rPr>
              <a:t>Distinguish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different</a:t>
            </a:r>
            <a:endParaRPr sz="2000">
              <a:latin typeface="Arial MT"/>
              <a:cs typeface="Arial MT"/>
            </a:endParaRPr>
          </a:p>
          <a:p>
            <a:pPr marL="103505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classes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service.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6825" y="1267714"/>
            <a:ext cx="3321050" cy="15500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spcBef>
                <a:spcPts val="5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339090" algn="l"/>
              </a:tabLst>
            </a:pPr>
            <a:r>
              <a:rPr sz="1800" dirty="0">
                <a:latin typeface="Arial MT"/>
                <a:cs typeface="Arial MT"/>
              </a:rPr>
              <a:t>Total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length</a:t>
            </a:r>
            <a:endParaRPr sz="1800">
              <a:latin typeface="Arial MT"/>
              <a:cs typeface="Arial MT"/>
            </a:endParaRPr>
          </a:p>
          <a:p>
            <a:pPr marL="402590" indent="-3898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402590" algn="l"/>
              </a:tabLst>
            </a:pPr>
            <a:r>
              <a:rPr sz="1800" spc="-10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  <a:p>
            <a:pPr marL="690880" marR="5080" lvl="1" indent="-352425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690880" algn="l"/>
              </a:tabLst>
            </a:pPr>
            <a:r>
              <a:rPr sz="1600" dirty="0">
                <a:latin typeface="Arial MT"/>
                <a:cs typeface="Arial MT"/>
              </a:rPr>
              <a:t>Label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fragments belonging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same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datagram</a:t>
            </a:r>
            <a:endParaRPr sz="1600">
              <a:latin typeface="Arial MT"/>
              <a:cs typeface="Arial MT"/>
            </a:endParaRPr>
          </a:p>
          <a:p>
            <a:pPr marL="339090" indent="-326390">
              <a:lnSpc>
                <a:spcPct val="100000"/>
              </a:lnSpc>
              <a:spcBef>
                <a:spcPts val="4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339090" algn="l"/>
              </a:tabLst>
            </a:pPr>
            <a:r>
              <a:rPr sz="1800" dirty="0">
                <a:latin typeface="Arial MT"/>
                <a:cs typeface="Arial MT"/>
              </a:rPr>
              <a:t>DF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fragment)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bit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3341" y="2842386"/>
            <a:ext cx="29921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4490" marR="5080" indent="-352425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64490" algn="l"/>
              </a:tabLst>
            </a:pPr>
            <a:r>
              <a:rPr sz="1600" dirty="0">
                <a:latin typeface="Arial MT"/>
                <a:cs typeface="Arial MT"/>
              </a:rPr>
              <a:t>Note: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datagrams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&lt;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576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bytes </a:t>
            </a:r>
            <a:r>
              <a:rPr sz="1600" dirty="0">
                <a:latin typeface="Arial MT"/>
                <a:cs typeface="Arial MT"/>
              </a:rPr>
              <a:t>should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 </a:t>
            </a:r>
            <a:r>
              <a:rPr sz="1600" spc="-10" dirty="0">
                <a:latin typeface="Arial MT"/>
                <a:cs typeface="Arial MT"/>
              </a:rPr>
              <a:t>supported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3362" y="3659314"/>
            <a:ext cx="5410958" cy="23108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409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2745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44602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Critics</a:t>
            </a:r>
            <a:r>
              <a:rPr spc="-30" dirty="0"/>
              <a:t> </a:t>
            </a:r>
            <a:r>
              <a:rPr spc="40" dirty="0"/>
              <a:t>on</a:t>
            </a:r>
            <a:r>
              <a:rPr spc="-40" dirty="0"/>
              <a:t> </a:t>
            </a:r>
            <a:r>
              <a:rPr spc="5" dirty="0"/>
              <a:t>OSI</a:t>
            </a:r>
            <a:r>
              <a:rPr spc="-30" dirty="0"/>
              <a:t> </a:t>
            </a:r>
            <a:r>
              <a:rPr spc="-6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453881"/>
            <a:ext cx="6991984" cy="434530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Bad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timing.</a:t>
            </a:r>
            <a:endParaRPr sz="20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Bad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technology.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5" dirty="0">
                <a:latin typeface="Arial MT"/>
                <a:cs typeface="Arial MT"/>
              </a:rPr>
              <a:t>Too </a:t>
            </a:r>
            <a:r>
              <a:rPr sz="1800" spc="5" dirty="0">
                <a:latin typeface="Arial MT"/>
                <a:cs typeface="Arial MT"/>
              </a:rPr>
              <a:t>many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(Competition</a:t>
            </a:r>
            <a:endParaRPr sz="1800">
              <a:latin typeface="Arial MT"/>
              <a:cs typeface="Arial MT"/>
            </a:endParaRPr>
          </a:p>
          <a:p>
            <a:pPr marL="74676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7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layer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IBM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SNA!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stack)</a:t>
            </a:r>
            <a:endParaRPr sz="1800">
              <a:latin typeface="Arial MT"/>
              <a:cs typeface="Arial MT"/>
            </a:endParaRPr>
          </a:p>
          <a:p>
            <a:pPr marL="683260" marR="38201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Overloaded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(L2,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L1)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empty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(L5,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L6)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layers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Too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difficult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implement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Initially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ignored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connectionless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protocols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Bad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implementations.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Early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implementations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were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huge,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unwieldy,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slow.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Bad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politics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5" dirty="0">
                <a:latin typeface="Arial MT"/>
                <a:cs typeface="Arial MT"/>
              </a:rPr>
              <a:t>TCP/IP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UNIX,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widely </a:t>
            </a:r>
            <a:r>
              <a:rPr sz="1800" dirty="0">
                <a:latin typeface="Arial MT"/>
                <a:cs typeface="Arial MT"/>
              </a:rPr>
              <a:t>available,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useful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open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5" dirty="0">
                <a:latin typeface="Arial MT"/>
                <a:cs typeface="Arial MT"/>
              </a:rPr>
              <a:t>OSI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creature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telecom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ministers/big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telecom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companies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421" y="1374969"/>
            <a:ext cx="3946467" cy="16386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41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4876" y="3799332"/>
            <a:ext cx="5613724" cy="25252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Internet</a:t>
            </a:r>
            <a:r>
              <a:rPr spc="-80" dirty="0"/>
              <a:t> </a:t>
            </a:r>
            <a:r>
              <a:rPr spc="-10" dirty="0"/>
              <a:t>Network</a:t>
            </a:r>
            <a:r>
              <a:rPr spc="-80" dirty="0"/>
              <a:t> </a:t>
            </a:r>
            <a:r>
              <a:rPr spc="-155" dirty="0"/>
              <a:t>Layer:</a:t>
            </a:r>
            <a:r>
              <a:rPr spc="-80" dirty="0"/>
              <a:t> </a:t>
            </a:r>
            <a:r>
              <a:rPr spc="25" dirty="0"/>
              <a:t>IP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140" y="1322578"/>
            <a:ext cx="3911600" cy="2337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MF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(more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fragments)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bit: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25" dirty="0">
                <a:latin typeface="Arial MT"/>
                <a:cs typeface="Arial MT"/>
              </a:rPr>
              <a:t> the </a:t>
            </a:r>
            <a:r>
              <a:rPr sz="1800" dirty="0">
                <a:latin typeface="Arial MT"/>
                <a:cs typeface="Arial MT"/>
              </a:rPr>
              <a:t>final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fragment?</a:t>
            </a:r>
            <a:endParaRPr sz="1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Fragment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offset: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Location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fragment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within 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datagram</a:t>
            </a:r>
            <a:endParaRPr sz="1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TTL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(time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live)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Counter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decremented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each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hop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Discard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datagram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zero: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send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control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message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back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source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828" y="1265858"/>
            <a:ext cx="4137660" cy="2088514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4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Protocol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field:</a:t>
            </a:r>
            <a:endParaRPr sz="1800">
              <a:latin typeface="Arial MT"/>
              <a:cs typeface="Arial MT"/>
            </a:endParaRPr>
          </a:p>
          <a:p>
            <a:pPr marL="682625" lvl="1" indent="-325755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</a:pPr>
            <a:r>
              <a:rPr sz="1600" dirty="0">
                <a:latin typeface="Arial MT"/>
                <a:cs typeface="Arial MT"/>
              </a:rPr>
              <a:t>Indicate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transport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layer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protocol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use: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e.g..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UDP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TCP</a:t>
            </a:r>
            <a:endParaRPr sz="1600">
              <a:latin typeface="Arial MT"/>
              <a:cs typeface="Arial MT"/>
            </a:endParaRPr>
          </a:p>
          <a:p>
            <a:pPr marL="683260" marR="58039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Allows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direct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delivery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right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TL </a:t>
            </a:r>
            <a:r>
              <a:rPr sz="1600" dirty="0">
                <a:latin typeface="Arial MT"/>
                <a:cs typeface="Arial MT"/>
              </a:rPr>
              <a:t>protocol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handler</a:t>
            </a:r>
            <a:endParaRPr sz="16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Header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checksum</a:t>
            </a:r>
            <a:endParaRPr sz="1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addresses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7530544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384" y="3195827"/>
            <a:ext cx="6809232" cy="3276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Internet</a:t>
            </a:r>
            <a:r>
              <a:rPr spc="-80" dirty="0"/>
              <a:t> </a:t>
            </a:r>
            <a:r>
              <a:rPr spc="-10" dirty="0"/>
              <a:t>Network</a:t>
            </a:r>
            <a:r>
              <a:rPr spc="-80" dirty="0"/>
              <a:t> </a:t>
            </a:r>
            <a:r>
              <a:rPr spc="-155" dirty="0"/>
              <a:t>Layer:</a:t>
            </a:r>
            <a:r>
              <a:rPr spc="-80" dirty="0"/>
              <a:t> </a:t>
            </a:r>
            <a:r>
              <a:rPr spc="25" dirty="0"/>
              <a:t>IP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72133"/>
            <a:ext cx="7376795" cy="16173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Every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IP-</a:t>
            </a:r>
            <a:r>
              <a:rPr sz="1800" dirty="0">
                <a:latin typeface="Arial MT"/>
                <a:cs typeface="Arial MT"/>
              </a:rPr>
              <a:t>host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net)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unique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32-</a:t>
            </a:r>
            <a:r>
              <a:rPr sz="1800" dirty="0">
                <a:latin typeface="Arial MT"/>
                <a:cs typeface="Arial MT"/>
              </a:rPr>
              <a:t>bit</a:t>
            </a:r>
            <a:r>
              <a:rPr sz="1800" spc="-10" dirty="0">
                <a:latin typeface="Arial MT"/>
                <a:cs typeface="Arial MT"/>
              </a:rPr>
              <a:t> address</a:t>
            </a:r>
            <a:endParaRPr sz="18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Assignment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ICANN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(Internet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Corporation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Assigned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Names</a:t>
            </a:r>
            <a:r>
              <a:rPr sz="1800" spc="-25" dirty="0">
                <a:latin typeface="Arial MT"/>
                <a:cs typeface="Arial MT"/>
              </a:rPr>
              <a:t> and </a:t>
            </a:r>
            <a:r>
              <a:rPr sz="1800" spc="-10" dirty="0">
                <a:latin typeface="Arial MT"/>
                <a:cs typeface="Arial MT"/>
              </a:rPr>
              <a:t>Numbers)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Five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classes: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Dotted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decimal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notation: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Example: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129.245.96.122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6758771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Subnets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2855"/>
            <a:ext cx="7367270" cy="8763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1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single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refers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one</a:t>
            </a:r>
            <a:r>
              <a:rPr sz="1800" spc="-10" dirty="0">
                <a:latin typeface="Arial MT"/>
                <a:cs typeface="Arial MT"/>
              </a:rPr>
              <a:t> network.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055"/>
              </a:lnSpc>
              <a:spcBef>
                <a:spcPts val="219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designed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contain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subnets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for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ts val="2055"/>
              </a:lnSpc>
            </a:pPr>
            <a:r>
              <a:rPr sz="1800" dirty="0">
                <a:latin typeface="Arial MT"/>
                <a:cs typeface="Arial MT"/>
              </a:rPr>
              <a:t>internal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routing.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604" y="2619583"/>
            <a:ext cx="5602493" cy="10749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4037076"/>
            <a:ext cx="6324599" cy="25435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412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44086939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Subnet</a:t>
            </a:r>
            <a:r>
              <a:rPr spc="-170" dirty="0"/>
              <a:t> </a:t>
            </a:r>
            <a:r>
              <a:rPr spc="-50" dirty="0"/>
              <a:t>routing:</a:t>
            </a:r>
            <a:r>
              <a:rPr spc="-170" dirty="0"/>
              <a:t> </a:t>
            </a:r>
            <a:r>
              <a:rPr dirty="0"/>
              <a:t>How</a:t>
            </a:r>
            <a:r>
              <a:rPr spc="-165" dirty="0"/>
              <a:t> </a:t>
            </a:r>
            <a:r>
              <a:rPr spc="-50" dirty="0"/>
              <a:t>is</a:t>
            </a:r>
            <a:r>
              <a:rPr spc="-170" dirty="0"/>
              <a:t> </a:t>
            </a:r>
            <a:r>
              <a:rPr spc="-10" dirty="0"/>
              <a:t>routing</a:t>
            </a:r>
            <a:r>
              <a:rPr spc="-165" dirty="0"/>
              <a:t> </a:t>
            </a:r>
            <a:r>
              <a:rPr spc="-20" dirty="0"/>
              <a:t>performed: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4196"/>
            <a:ext cx="8067040" cy="44780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Normally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router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table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type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addresses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2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(network#,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2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(this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network#,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host#)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2-</a:t>
            </a:r>
            <a:r>
              <a:rPr sz="1800" dirty="0">
                <a:latin typeface="Arial MT"/>
                <a:cs typeface="Arial MT"/>
              </a:rPr>
              <a:t>level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hierarchy</a:t>
            </a:r>
            <a:endParaRPr sz="1800">
              <a:latin typeface="Arial MT"/>
              <a:cs typeface="Arial MT"/>
            </a:endParaRPr>
          </a:p>
          <a:p>
            <a:pPr marL="683260" marR="45720" lvl="1" indent="-326390">
              <a:lnSpc>
                <a:spcPts val="1939"/>
              </a:lnSpc>
              <a:spcBef>
                <a:spcPts val="46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incoming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default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 </a:t>
            </a:r>
            <a:r>
              <a:rPr sz="1800" spc="-10" dirty="0">
                <a:latin typeface="Arial MT"/>
                <a:cs typeface="Arial MT"/>
              </a:rPr>
              <a:t>(with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extensive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table)</a:t>
            </a:r>
            <a:endParaRPr sz="1800">
              <a:latin typeface="Arial MT"/>
              <a:cs typeface="Arial MT"/>
            </a:endParaRPr>
          </a:p>
          <a:p>
            <a:pPr marL="342900" marR="3424554" indent="-342900" algn="r">
              <a:lnSpc>
                <a:spcPct val="100000"/>
              </a:lnSpc>
              <a:spcBef>
                <a:spcPts val="21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42900" algn="l"/>
              </a:tabLst>
            </a:pP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subnetting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internal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only):</a:t>
            </a:r>
            <a:endParaRPr sz="2000">
              <a:latin typeface="Arial MT"/>
              <a:cs typeface="Arial MT"/>
            </a:endParaRPr>
          </a:p>
          <a:p>
            <a:pPr marL="325755" marR="3363595" lvl="1" indent="-325755" algn="r">
              <a:lnSpc>
                <a:spcPct val="100000"/>
              </a:lnSpc>
              <a:spcBef>
                <a:spcPts val="2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325755" algn="l"/>
              </a:tabLst>
            </a:pPr>
            <a:r>
              <a:rPr sz="1800" dirty="0">
                <a:latin typeface="Arial MT"/>
                <a:cs typeface="Arial MT"/>
              </a:rPr>
              <a:t>Router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table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contains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additional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entries:</a:t>
            </a:r>
            <a:endParaRPr sz="18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20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(this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network#,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subnet#,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0)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19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 MT"/>
                <a:cs typeface="Arial MT"/>
              </a:rPr>
              <a:t>(this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network#,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subnet#,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host#)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3-</a:t>
            </a:r>
            <a:r>
              <a:rPr sz="1800" dirty="0">
                <a:latin typeface="Arial MT"/>
                <a:cs typeface="Arial MT"/>
              </a:rPr>
              <a:t>level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hierarchy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host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masking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quickly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determine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subnet</a:t>
            </a:r>
            <a:endParaRPr sz="1800">
              <a:latin typeface="Arial MT"/>
              <a:cs typeface="Arial MT"/>
            </a:endParaRPr>
          </a:p>
          <a:p>
            <a:pPr marL="355600" marR="5080" indent="-343535">
              <a:lnSpc>
                <a:spcPts val="2160"/>
              </a:lnSpc>
              <a:spcBef>
                <a:spcPts val="509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Decision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bits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subnet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bits</a:t>
            </a:r>
            <a:r>
              <a:rPr sz="2000" spc="-25" dirty="0">
                <a:latin typeface="Arial MT"/>
                <a:cs typeface="Arial MT"/>
              </a:rPr>
              <a:t> for </a:t>
            </a:r>
            <a:r>
              <a:rPr sz="2000" dirty="0">
                <a:latin typeface="Arial MT"/>
                <a:cs typeface="Arial MT"/>
              </a:rPr>
              <a:t>Host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addresses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internal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design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parameter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company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or </a:t>
            </a:r>
            <a:r>
              <a:rPr sz="2000" spc="-10" dirty="0">
                <a:latin typeface="Arial MT"/>
                <a:cs typeface="Arial MT"/>
              </a:rPr>
              <a:t>university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5996369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Classless</a:t>
            </a:r>
            <a:r>
              <a:rPr spc="-60" dirty="0"/>
              <a:t> </a:t>
            </a:r>
            <a:r>
              <a:rPr dirty="0"/>
              <a:t>Inter</a:t>
            </a:r>
            <a:r>
              <a:rPr spc="-65" dirty="0"/>
              <a:t> </a:t>
            </a:r>
            <a:r>
              <a:rPr dirty="0"/>
              <a:t>Domain</a:t>
            </a:r>
            <a:r>
              <a:rPr spc="-65" dirty="0"/>
              <a:t> </a:t>
            </a:r>
            <a:r>
              <a:rPr spc="-30" dirty="0"/>
              <a:t>Routing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7378"/>
            <a:ext cx="7966075" cy="361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Idea: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assign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variable-</a:t>
            </a:r>
            <a:r>
              <a:rPr sz="1800" dirty="0">
                <a:latin typeface="Arial MT"/>
                <a:cs typeface="Arial MT"/>
              </a:rPr>
              <a:t>sized blocks,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without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regard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classes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Masking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quickly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determine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outgoing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link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Masking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Assume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company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needs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2k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addresses,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gets: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194.24.0.0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194.24.7.255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(8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C </a:t>
            </a:r>
            <a:r>
              <a:rPr sz="1600" spc="-10" dirty="0">
                <a:latin typeface="Arial MT"/>
                <a:cs typeface="Arial MT"/>
              </a:rPr>
              <a:t>blocks)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Mask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=</a:t>
            </a:r>
            <a:r>
              <a:rPr sz="1600" spc="-10" dirty="0">
                <a:latin typeface="Arial MT"/>
                <a:cs typeface="Arial MT"/>
              </a:rPr>
              <a:t> 255.255.248.0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(248 =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1111.1000b)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CIDR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Notation: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194.24.0.0/21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tables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contain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(base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mask)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triples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Incoming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masked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entry</a:t>
            </a:r>
            <a:endParaRPr sz="1800">
              <a:latin typeface="Arial MT"/>
              <a:cs typeface="Arial MT"/>
            </a:endParaRPr>
          </a:p>
          <a:p>
            <a:pPr marL="355600" marR="66675" indent="-34353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If: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(address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mask)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appropriate </a:t>
            </a:r>
            <a:r>
              <a:rPr sz="1800" spc="-10" dirty="0">
                <a:latin typeface="Arial MT"/>
                <a:cs typeface="Arial MT"/>
              </a:rPr>
              <a:t>output </a:t>
            </a:r>
            <a:r>
              <a:rPr sz="1800" spc="-20" dirty="0">
                <a:latin typeface="Arial MT"/>
                <a:cs typeface="Arial MT"/>
              </a:rPr>
              <a:t>port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8770210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Longest</a:t>
            </a:r>
            <a:r>
              <a:rPr spc="-155" dirty="0"/>
              <a:t> </a:t>
            </a:r>
            <a:r>
              <a:rPr spc="-55" dirty="0"/>
              <a:t>Prefix</a:t>
            </a:r>
            <a:r>
              <a:rPr spc="-155" dirty="0"/>
              <a:t> </a:t>
            </a:r>
            <a:r>
              <a:rPr spc="-65" dirty="0"/>
              <a:t>Matching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54"/>
            <a:ext cx="8034020" cy="1965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82880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compares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destination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IP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address,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bit-</a:t>
            </a:r>
            <a:r>
              <a:rPr sz="2000" spc="-10" dirty="0">
                <a:latin typeface="Arial MT"/>
                <a:cs typeface="Arial MT"/>
              </a:rPr>
              <a:t>by-</a:t>
            </a:r>
            <a:r>
              <a:rPr sz="2000" dirty="0">
                <a:latin typeface="Arial MT"/>
                <a:cs typeface="Arial MT"/>
              </a:rPr>
              <a:t>bit,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25" dirty="0">
                <a:latin typeface="Arial MT"/>
                <a:cs typeface="Arial MT"/>
              </a:rPr>
              <a:t> the </a:t>
            </a:r>
            <a:r>
              <a:rPr sz="2000" dirty="0">
                <a:latin typeface="Arial MT"/>
                <a:cs typeface="Arial MT"/>
              </a:rPr>
              <a:t>entries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table.</a:t>
            </a:r>
            <a:endParaRPr sz="20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entry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longest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number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bits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match</a:t>
            </a:r>
            <a:r>
              <a:rPr sz="2000" spc="-25" dirty="0">
                <a:latin typeface="Arial MT"/>
                <a:cs typeface="Arial MT"/>
              </a:rPr>
              <a:t> the </a:t>
            </a:r>
            <a:r>
              <a:rPr sz="2000" dirty="0">
                <a:latin typeface="Arial MT"/>
                <a:cs typeface="Arial MT"/>
              </a:rPr>
              <a:t>IP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destination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address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always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best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match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(or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path)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Example: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192.168.1.33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Which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choose?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00" y="5726429"/>
            <a:ext cx="8686800" cy="342900"/>
            <a:chOff x="228600" y="5726429"/>
            <a:chExt cx="8686800" cy="342900"/>
          </a:xfrm>
        </p:grpSpPr>
        <p:sp>
          <p:nvSpPr>
            <p:cNvPr id="5" name="object 5"/>
            <p:cNvSpPr/>
            <p:nvPr/>
          </p:nvSpPr>
          <p:spPr>
            <a:xfrm>
              <a:off x="228600" y="5730239"/>
              <a:ext cx="8686800" cy="335280"/>
            </a:xfrm>
            <a:custGeom>
              <a:avLst/>
              <a:gdLst/>
              <a:ahLst/>
              <a:cxnLst/>
              <a:rect l="l" t="t" r="r" b="b"/>
              <a:pathLst>
                <a:path w="8686800" h="335279">
                  <a:moveTo>
                    <a:pt x="8686800" y="0"/>
                  </a:moveTo>
                  <a:lnTo>
                    <a:pt x="4343400" y="0"/>
                  </a:lnTo>
                  <a:lnTo>
                    <a:pt x="0" y="0"/>
                  </a:lnTo>
                  <a:lnTo>
                    <a:pt x="0" y="335280"/>
                  </a:lnTo>
                  <a:lnTo>
                    <a:pt x="4343400" y="335280"/>
                  </a:lnTo>
                  <a:lnTo>
                    <a:pt x="8686800" y="33528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600" y="5730239"/>
              <a:ext cx="8686800" cy="335280"/>
            </a:xfrm>
            <a:custGeom>
              <a:avLst/>
              <a:gdLst/>
              <a:ahLst/>
              <a:cxnLst/>
              <a:rect l="l" t="t" r="r" b="b"/>
              <a:pathLst>
                <a:path w="8686800" h="335279">
                  <a:moveTo>
                    <a:pt x="0" y="0"/>
                  </a:moveTo>
                  <a:lnTo>
                    <a:pt x="8686800" y="0"/>
                  </a:lnTo>
                </a:path>
                <a:path w="8686800" h="335279">
                  <a:moveTo>
                    <a:pt x="0" y="335280"/>
                  </a:moveTo>
                  <a:lnTo>
                    <a:pt x="8686800" y="335280"/>
                  </a:lnTo>
                </a:path>
              </a:pathLst>
            </a:custGeom>
            <a:ln w="7620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8600" y="4114800"/>
          <a:ext cx="8686800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Address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7940" marB="0">
                    <a:lnB w="9525">
                      <a:solidFill>
                        <a:srgbClr val="E6E6E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Converted</a:t>
                      </a:r>
                      <a:r>
                        <a:rPr sz="1800" spc="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Binary</a:t>
                      </a:r>
                      <a:r>
                        <a:rPr sz="1800" spc="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Address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7940" marB="0">
                    <a:lnB w="9525">
                      <a:solidFill>
                        <a:srgbClr val="E6E6E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192.168.1.33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(destination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IP</a:t>
                      </a:r>
                      <a:r>
                        <a:rPr sz="18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address)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0160" marB="0">
                    <a:lnT w="9525">
                      <a:solidFill>
                        <a:srgbClr val="E6E6E6"/>
                      </a:solidFill>
                      <a:prstDash val="solid"/>
                    </a:lnT>
                    <a:lnB w="9525">
                      <a:solidFill>
                        <a:srgbClr val="E6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11000000.10101000.00000001.001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00001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0160" marB="0">
                    <a:lnT w="9525">
                      <a:solidFill>
                        <a:srgbClr val="E6E6E6"/>
                      </a:solidFill>
                      <a:prstDash val="solid"/>
                    </a:lnT>
                    <a:lnB w="9525">
                      <a:solidFill>
                        <a:srgbClr val="E6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192.168.1.32/28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525" marB="0">
                    <a:lnT w="9525">
                      <a:solidFill>
                        <a:srgbClr val="E6E6E6"/>
                      </a:solidFill>
                      <a:prstDash val="solid"/>
                    </a:lnT>
                    <a:lnB w="9525">
                      <a:solidFill>
                        <a:srgbClr val="E6E6E6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11000000.10101000.00000001.001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00000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(&lt;–Best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match)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525" marB="0">
                    <a:lnT w="9525">
                      <a:solidFill>
                        <a:srgbClr val="E6E6E6"/>
                      </a:solidFill>
                      <a:prstDash val="solid"/>
                    </a:lnT>
                    <a:lnB w="9525">
                      <a:solidFill>
                        <a:srgbClr val="E6E6E6"/>
                      </a:solidFill>
                      <a:prstDash val="soli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192.168.1.0/24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0160" marB="0">
                    <a:lnT w="9525">
                      <a:solidFill>
                        <a:srgbClr val="E6E6E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11000000.10101000.00000001.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00000000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0160" marB="0">
                    <a:lnT w="9525">
                      <a:solidFill>
                        <a:srgbClr val="E6E6E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192.168.0.0/16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11000000.10101000.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00000000.00000000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01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415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88830036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210" dirty="0"/>
              <a:t> </a:t>
            </a:r>
            <a:r>
              <a:rPr spc="-45" dirty="0"/>
              <a:t>Address</a:t>
            </a:r>
            <a:r>
              <a:rPr spc="-195" dirty="0"/>
              <a:t> </a:t>
            </a:r>
            <a:r>
              <a:rPr spc="-4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9865"/>
            <a:ext cx="7867650" cy="22567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 MT"/>
                <a:cs typeface="Arial MT"/>
              </a:rPr>
              <a:t>Allow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each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host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internal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network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maintain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permanent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private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IP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address.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ts val="1825"/>
              </a:lnSpc>
              <a:spcBef>
                <a:spcPts val="19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 MT"/>
                <a:cs typeface="Arial MT"/>
              </a:rPr>
              <a:t>Replace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{TCP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Source,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IP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source}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{virtual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TCP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source,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Virtual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IP</a:t>
            </a:r>
            <a:endParaRPr sz="1600">
              <a:latin typeface="Arial MT"/>
              <a:cs typeface="Arial MT"/>
            </a:endParaRPr>
          </a:p>
          <a:p>
            <a:pPr marL="355600">
              <a:lnSpc>
                <a:spcPts val="1825"/>
              </a:lnSpc>
            </a:pPr>
            <a:r>
              <a:rPr sz="1600" dirty="0">
                <a:latin typeface="Arial MT"/>
                <a:cs typeface="Arial MT"/>
              </a:rPr>
              <a:t>source}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each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outgoing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IP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packet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 MT"/>
                <a:cs typeface="Arial MT"/>
              </a:rPr>
              <a:t>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reply,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combination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TCP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IP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addresses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lookup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host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 MT"/>
                <a:cs typeface="Arial MT"/>
              </a:rPr>
              <a:t>Reserved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NAT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addresses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16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IP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packets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these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addresses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should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appear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internet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16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10.0.0.0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10.255.255.255/8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(16,772,216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hosts)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17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172.16.0.0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172.31.255.255/12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(1,0478,576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hosts)</a:t>
            </a:r>
            <a:endParaRPr sz="14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17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 MT"/>
                <a:cs typeface="Arial MT"/>
              </a:rPr>
              <a:t>192.168.0.0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192.168.255.255/16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(65,636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hosts)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988308"/>
            <a:ext cx="7315200" cy="26929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6628310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210" dirty="0"/>
              <a:t> </a:t>
            </a:r>
            <a:r>
              <a:rPr spc="-45" dirty="0"/>
              <a:t>Address</a:t>
            </a:r>
            <a:r>
              <a:rPr spc="-195" dirty="0"/>
              <a:t> </a:t>
            </a:r>
            <a:r>
              <a:rPr spc="-40" dirty="0"/>
              <a:t>Translation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03" y="879347"/>
            <a:ext cx="6140196" cy="30830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1703" y="4008120"/>
            <a:ext cx="6102096" cy="26974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32747415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12" y="3317747"/>
            <a:ext cx="4610099" cy="2942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302069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215" dirty="0"/>
              <a:t> </a:t>
            </a:r>
            <a:r>
              <a:rPr spc="-60" dirty="0"/>
              <a:t>Planes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42972"/>
            <a:ext cx="4134485" cy="17113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Network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systems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contain: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Data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Plane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2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Control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Plane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0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Management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Plane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15514507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0" dirty="0"/>
              <a:t> </a:t>
            </a:r>
            <a:r>
              <a:rPr dirty="0"/>
              <a:t>Control</a:t>
            </a:r>
            <a:r>
              <a:rPr spc="-75" dirty="0"/>
              <a:t> </a:t>
            </a:r>
            <a:r>
              <a:rPr spc="-10" dirty="0"/>
              <a:t>Protocols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419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5545"/>
            <a:ext cx="5304155" cy="142049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</a:pPr>
            <a:r>
              <a:rPr sz="2200" dirty="0">
                <a:latin typeface="Arial MT"/>
                <a:cs typeface="Arial MT"/>
              </a:rPr>
              <a:t>Example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Internet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Control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protocols: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5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Internet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Control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(ICMP)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Resolution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(ARP)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Dynamic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Host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Configuration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Protocol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(DHCP)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28822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3507104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Model</a:t>
            </a:r>
            <a:r>
              <a:rPr spc="-65" dirty="0"/>
              <a:t> </a:t>
            </a:r>
            <a:r>
              <a:rPr spc="-5" dirty="0"/>
              <a:t>of</a:t>
            </a:r>
            <a:r>
              <a:rPr spc="-65" dirty="0"/>
              <a:t> </a:t>
            </a:r>
            <a:r>
              <a:rPr spc="-85" dirty="0"/>
              <a:t>Choice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66212"/>
            <a:ext cx="7757795" cy="13671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35" dirty="0">
                <a:latin typeface="Arial MT"/>
                <a:cs typeface="Arial MT"/>
              </a:rPr>
              <a:t>We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will</a:t>
            </a:r>
            <a:r>
              <a:rPr sz="2000" spc="7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follow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 </a:t>
            </a:r>
            <a:r>
              <a:rPr sz="2000" spc="-15" dirty="0">
                <a:latin typeface="Arial MT"/>
                <a:cs typeface="Arial MT"/>
              </a:rPr>
              <a:t>hybrid,</a:t>
            </a:r>
            <a:r>
              <a:rPr sz="2000" spc="10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5-layer</a:t>
            </a:r>
            <a:r>
              <a:rPr sz="2000" spc="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course</a:t>
            </a:r>
            <a:endParaRPr sz="2000">
              <a:latin typeface="Arial MT"/>
              <a:cs typeface="Arial MT"/>
            </a:endParaRPr>
          </a:p>
          <a:p>
            <a:pPr marL="356870" marR="5080" indent="-34480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Data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Link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Layer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includes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Multiple</a:t>
            </a:r>
            <a:r>
              <a:rPr sz="2000" spc="8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Access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Control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(MAC) 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functionalities,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but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noting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importance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of MAC,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we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will</a:t>
            </a:r>
            <a:r>
              <a:rPr sz="2000" spc="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devote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special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section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it.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6263" y="3517682"/>
            <a:ext cx="2422456" cy="23845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42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136906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ICMP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549"/>
            <a:ext cx="7689850" cy="109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</a:pPr>
            <a:r>
              <a:rPr sz="2200" dirty="0">
                <a:latin typeface="Arial MT"/>
                <a:cs typeface="Arial MT"/>
              </a:rPr>
              <a:t>A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protocol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exchange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messages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between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routers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allow</a:t>
            </a:r>
            <a:endParaRPr sz="22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Arial MT"/>
                <a:cs typeface="Arial MT"/>
              </a:rPr>
              <a:t>proper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operation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network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CC9900"/>
              </a:buClr>
              <a:buSzPct val="63636"/>
              <a:buFont typeface="Wingdings"/>
              <a:buChar char=""/>
              <a:tabLst>
                <a:tab pos="355600" algn="l"/>
              </a:tabLst>
            </a:pPr>
            <a:r>
              <a:rPr sz="2200" dirty="0">
                <a:latin typeface="Arial MT"/>
                <a:cs typeface="Arial MT"/>
              </a:rPr>
              <a:t>Messages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are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embedded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IP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packet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23" y="2887979"/>
            <a:ext cx="7438617" cy="3124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280526303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673354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Address</a:t>
            </a:r>
            <a:r>
              <a:rPr spc="-175" dirty="0"/>
              <a:t> </a:t>
            </a:r>
            <a:r>
              <a:rPr spc="-55" dirty="0"/>
              <a:t>Resolution</a:t>
            </a:r>
            <a:r>
              <a:rPr spc="-150" dirty="0"/>
              <a:t> </a:t>
            </a:r>
            <a:r>
              <a:rPr dirty="0"/>
              <a:t>Protocol</a:t>
            </a:r>
            <a:r>
              <a:rPr spc="-145" dirty="0"/>
              <a:t> </a:t>
            </a:r>
            <a:r>
              <a:rPr spc="-75" dirty="0"/>
              <a:t>(ARP)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8901"/>
            <a:ext cx="7854950" cy="1781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Resolution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Protocol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(ARP)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communication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protocol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for </a:t>
            </a:r>
            <a:r>
              <a:rPr sz="1600" dirty="0">
                <a:latin typeface="Arial MT"/>
                <a:cs typeface="Arial MT"/>
              </a:rPr>
              <a:t>discovering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link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layer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address,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such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MAC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address,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associated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given </a:t>
            </a:r>
            <a:r>
              <a:rPr sz="1600" dirty="0">
                <a:latin typeface="Arial MT"/>
                <a:cs typeface="Arial MT"/>
              </a:rPr>
              <a:t>internet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layer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typically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IPv4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address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spc="-10" dirty="0">
                <a:latin typeface="Arial MT"/>
                <a:cs typeface="Arial MT"/>
              </a:rPr>
              <a:t>Example: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9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200" dirty="0">
                <a:latin typeface="Arial MT"/>
                <a:cs typeface="Arial MT"/>
              </a:rPr>
              <a:t>System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broadcasts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Request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message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LAN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: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give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Ethernet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address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141.23.56.23</a:t>
            </a:r>
            <a:endParaRPr sz="1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8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200" dirty="0">
                <a:latin typeface="Arial MT"/>
                <a:cs typeface="Arial MT"/>
              </a:rPr>
              <a:t>All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LAN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nodes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receive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message,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only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target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unicasts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reply.</a:t>
            </a:r>
            <a:endParaRPr sz="1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 MT"/>
                <a:cs typeface="Arial MT"/>
              </a:rPr>
              <a:t>Address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mappings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cached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temporarily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360" y="3765802"/>
            <a:ext cx="4053840" cy="29839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51062849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673354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Address</a:t>
            </a:r>
            <a:r>
              <a:rPr spc="-175" dirty="0"/>
              <a:t> </a:t>
            </a:r>
            <a:r>
              <a:rPr spc="-55" dirty="0"/>
              <a:t>Resolution</a:t>
            </a:r>
            <a:r>
              <a:rPr spc="-150" dirty="0"/>
              <a:t> </a:t>
            </a:r>
            <a:r>
              <a:rPr dirty="0"/>
              <a:t>Protocol</a:t>
            </a:r>
            <a:r>
              <a:rPr spc="-145" dirty="0"/>
              <a:t> </a:t>
            </a:r>
            <a:r>
              <a:rPr spc="-75" dirty="0"/>
              <a:t>(ARP)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1086"/>
            <a:ext cx="8058784" cy="2015489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Remote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Example: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Host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wants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send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information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Host </a:t>
            </a:r>
            <a:r>
              <a:rPr sz="1600" spc="-50" dirty="0">
                <a:latin typeface="Arial MT"/>
                <a:cs typeface="Arial MT"/>
              </a:rPr>
              <a:t>4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Host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ARP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message;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gateway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responds</a:t>
            </a:r>
            <a:endParaRPr sz="16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Host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Sends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directly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gateway.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(Host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must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know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default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(gateway) </a:t>
            </a:r>
            <a:r>
              <a:rPr sz="1600" dirty="0">
                <a:latin typeface="Arial MT"/>
                <a:cs typeface="Arial MT"/>
              </a:rPr>
              <a:t>Ethernet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address)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Routers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forward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destination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LAN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On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destination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ARP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again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get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destination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Ethernet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address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1135" y="3995969"/>
            <a:ext cx="4916551" cy="26974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34587257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3400" spc="-75" dirty="0"/>
              <a:t>Dynamic </a:t>
            </a:r>
            <a:r>
              <a:rPr sz="3400" dirty="0"/>
              <a:t>Host</a:t>
            </a:r>
            <a:r>
              <a:rPr sz="3400" spc="-95" dirty="0"/>
              <a:t> </a:t>
            </a:r>
            <a:r>
              <a:rPr sz="3400" spc="-60" dirty="0"/>
              <a:t>Configuration</a:t>
            </a:r>
            <a:r>
              <a:rPr sz="3400" spc="-45" dirty="0"/>
              <a:t> </a:t>
            </a:r>
            <a:r>
              <a:rPr sz="3400" dirty="0"/>
              <a:t>Protocol</a:t>
            </a:r>
            <a:r>
              <a:rPr sz="3400" spc="-65" dirty="0"/>
              <a:t> </a:t>
            </a:r>
            <a:r>
              <a:rPr sz="3400" spc="-10" dirty="0"/>
              <a:t>(DHCP)</a:t>
            </a:r>
            <a:endParaRPr sz="3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29"/>
            <a:ext cx="7630159" cy="357759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DHCP: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Dynamic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Host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Configuration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Protocol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(RFC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2131,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2132)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  <a:tab pos="2270125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client-server</a:t>
            </a:r>
            <a:r>
              <a:rPr sz="1800" dirty="0">
                <a:latin typeface="Arial MT"/>
                <a:cs typeface="Arial MT"/>
              </a:rPr>
              <a:t>	architecture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configuration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addresses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newly booted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workstation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broadcasts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DHCP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DISCOVER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packet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DHCP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replies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giving 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IP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address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period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Host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ask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renewal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before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expires.</a:t>
            </a:r>
            <a:endParaRPr sz="1800">
              <a:latin typeface="Arial MT"/>
              <a:cs typeface="Arial MT"/>
            </a:endParaRPr>
          </a:p>
          <a:p>
            <a:pPr marL="683260" marR="52578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expires,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returned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pool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available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IP </a:t>
            </a:r>
            <a:r>
              <a:rPr sz="1800" spc="-10" dirty="0">
                <a:latin typeface="Arial MT"/>
                <a:cs typeface="Arial MT"/>
              </a:rPr>
              <a:t>addresses.</a:t>
            </a:r>
            <a:endParaRPr sz="18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DHCP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DHCP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proxy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relay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DHCP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DHCP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server.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 MT"/>
                <a:cs typeface="Arial MT"/>
              </a:rPr>
              <a:t>DHCP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proxy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should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DHCP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server.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2922237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DHCP</a:t>
            </a:r>
            <a:r>
              <a:rPr dirty="0"/>
              <a:t> </a:t>
            </a:r>
            <a:r>
              <a:rPr spc="-5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057400"/>
            <a:ext cx="8209788" cy="39430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566495906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DHCP</a:t>
            </a:r>
            <a:r>
              <a:rPr dirty="0"/>
              <a:t> </a:t>
            </a:r>
            <a:r>
              <a:rPr spc="-5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384" y="1447800"/>
            <a:ext cx="8323708" cy="4638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865961219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848" y="1295400"/>
            <a:ext cx="7748305" cy="48508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DHCP</a:t>
            </a:r>
            <a:r>
              <a:rPr dirty="0"/>
              <a:t> </a:t>
            </a:r>
            <a:r>
              <a:rPr spc="-50" dirty="0"/>
              <a:t>Example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693668360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733869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Routing:</a:t>
            </a:r>
            <a:r>
              <a:rPr spc="-120" dirty="0"/>
              <a:t> </a:t>
            </a:r>
            <a:r>
              <a:rPr dirty="0"/>
              <a:t>Control</a:t>
            </a:r>
            <a:r>
              <a:rPr spc="-120" dirty="0"/>
              <a:t> </a:t>
            </a:r>
            <a:r>
              <a:rPr spc="-55" dirty="0"/>
              <a:t>Plane</a:t>
            </a:r>
            <a:r>
              <a:rPr spc="-120" dirty="0"/>
              <a:t> </a:t>
            </a:r>
            <a:r>
              <a:rPr dirty="0"/>
              <a:t>and</a:t>
            </a:r>
            <a:r>
              <a:rPr spc="-120" dirty="0"/>
              <a:t> </a:t>
            </a:r>
            <a:r>
              <a:rPr dirty="0"/>
              <a:t>Data</a:t>
            </a:r>
            <a:r>
              <a:rPr spc="-114" dirty="0"/>
              <a:t> </a:t>
            </a:r>
            <a:r>
              <a:rPr spc="-30" dirty="0"/>
              <a:t>Plane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313" y="1764708"/>
            <a:ext cx="6786473" cy="4284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08429808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Router</a:t>
            </a:r>
            <a:r>
              <a:rPr spc="-240" dirty="0"/>
              <a:t> </a:t>
            </a:r>
            <a:r>
              <a:rPr spc="-55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032" y="2001198"/>
            <a:ext cx="7669618" cy="36721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428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91091868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Input</a:t>
            </a:r>
            <a:r>
              <a:rPr spc="125" dirty="0"/>
              <a:t> </a:t>
            </a:r>
            <a:r>
              <a:rPr dirty="0"/>
              <a:t>Port</a:t>
            </a:r>
            <a:r>
              <a:rPr spc="125" dirty="0"/>
              <a:t> </a:t>
            </a:r>
            <a:r>
              <a:rPr spc="-60" dirty="0"/>
              <a:t>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4993"/>
            <a:ext cx="3495675" cy="19284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Line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Termination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Data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Link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Processing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Address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Lookup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spc="-10" dirty="0">
                <a:latin typeface="Arial MT"/>
                <a:cs typeface="Arial MT"/>
              </a:rPr>
              <a:t>Queuing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4147016"/>
            <a:ext cx="7208520" cy="16700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429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4176237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2684"/>
            <a:ext cx="62464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Standardization:</a:t>
            </a:r>
            <a:r>
              <a:rPr spc="-105" dirty="0"/>
              <a:t> </a:t>
            </a:r>
            <a:r>
              <a:rPr spc="5" dirty="0"/>
              <a:t>Who’s</a:t>
            </a:r>
            <a:r>
              <a:rPr spc="-65" dirty="0"/>
              <a:t> </a:t>
            </a:r>
            <a:r>
              <a:rPr dirty="0"/>
              <a:t>Who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5" name="object 5"/>
          <p:cNvSpPr txBox="1"/>
          <p:nvPr/>
        </p:nvSpPr>
        <p:spPr>
          <a:xfrm>
            <a:off x="8420100" y="6471075"/>
            <a:ext cx="21653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43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563319"/>
            <a:ext cx="5255260" cy="34290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Times New Roman"/>
                <a:cs typeface="Times New Roman"/>
              </a:rPr>
              <a:t>Telecommunication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world</a:t>
            </a:r>
            <a:endParaRPr sz="20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10" dirty="0">
                <a:latin typeface="Times New Roman"/>
                <a:cs typeface="Times New Roman"/>
              </a:rPr>
              <a:t>ITU: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International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Telecommunication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Union</a:t>
            </a:r>
            <a:endParaRPr sz="1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Times New Roman"/>
                <a:cs typeface="Times New Roman"/>
              </a:rPr>
              <a:t>International</a:t>
            </a:r>
            <a:r>
              <a:rPr sz="2000" spc="-5" dirty="0">
                <a:latin typeface="Times New Roman"/>
                <a:cs typeface="Times New Roman"/>
              </a:rPr>
              <a:t> standards</a:t>
            </a:r>
            <a:endParaRPr sz="20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Times New Roman"/>
                <a:cs typeface="Times New Roman"/>
              </a:rPr>
              <a:t>ISO: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Int.</a:t>
            </a:r>
            <a:r>
              <a:rPr sz="1800" spc="-5" dirty="0">
                <a:latin typeface="Times New Roman"/>
                <a:cs typeface="Times New Roman"/>
              </a:rPr>
              <a:t> Organization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dirty="0">
                <a:latin typeface="Times New Roman"/>
                <a:cs typeface="Times New Roman"/>
              </a:rPr>
              <a:t> Standardization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(1946)</a:t>
            </a:r>
            <a:endParaRPr sz="1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10" dirty="0">
                <a:latin typeface="Times New Roman"/>
                <a:cs typeface="Times New Roman"/>
              </a:rPr>
              <a:t>ANSI: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American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National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Standards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Institute</a:t>
            </a:r>
            <a:endParaRPr sz="1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dirty="0">
                <a:latin typeface="Times New Roman"/>
                <a:cs typeface="Times New Roman"/>
              </a:rPr>
              <a:t>IEEE: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Electrical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Electronic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Engineers</a:t>
            </a:r>
            <a:endParaRPr sz="1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Times New Roman"/>
                <a:cs typeface="Times New Roman"/>
              </a:rPr>
              <a:t>Internet</a:t>
            </a:r>
            <a:endParaRPr sz="20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10" dirty="0">
                <a:latin typeface="Times New Roman"/>
                <a:cs typeface="Times New Roman"/>
              </a:rPr>
              <a:t>IAB: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Internet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Activities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Board</a:t>
            </a:r>
            <a:endParaRPr sz="1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5" dirty="0">
                <a:latin typeface="Times New Roman"/>
                <a:cs typeface="Times New Roman"/>
              </a:rPr>
              <a:t>IETF:</a:t>
            </a:r>
            <a:r>
              <a:rPr sz="1800" dirty="0">
                <a:latin typeface="Times New Roman"/>
                <a:cs typeface="Times New Roman"/>
              </a:rPr>
              <a:t> Internet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Engineering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Task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Force</a:t>
            </a:r>
            <a:endParaRPr sz="1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800" spc="-5" dirty="0">
                <a:latin typeface="Times New Roman"/>
                <a:cs typeface="Times New Roman"/>
              </a:rPr>
              <a:t>IRTF: </a:t>
            </a:r>
            <a:r>
              <a:rPr sz="1800" dirty="0">
                <a:latin typeface="Times New Roman"/>
                <a:cs typeface="Times New Roman"/>
              </a:rPr>
              <a:t>Internet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Research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Task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Force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Switching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343" y="1853060"/>
            <a:ext cx="8029046" cy="395597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430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401056321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</a:t>
            </a:r>
            <a:r>
              <a:rPr spc="165" dirty="0"/>
              <a:t> </a:t>
            </a:r>
            <a:r>
              <a:rPr dirty="0"/>
              <a:t>Port</a:t>
            </a:r>
            <a:r>
              <a:rPr spc="170" dirty="0"/>
              <a:t> </a:t>
            </a:r>
            <a:r>
              <a:rPr spc="-55" dirty="0"/>
              <a:t>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4993"/>
            <a:ext cx="4840605" cy="145351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Queuing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(Buffer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management)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Data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Link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Processing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Line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Termination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287011"/>
            <a:ext cx="7185659" cy="16687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431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85531289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Routing</a:t>
            </a:r>
            <a:r>
              <a:rPr spc="-50" dirty="0"/>
              <a:t> </a:t>
            </a:r>
            <a:r>
              <a:rPr dirty="0"/>
              <a:t>on</a:t>
            </a:r>
            <a:r>
              <a:rPr spc="-4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spc="-10" dirty="0"/>
              <a:t>Internet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7378"/>
            <a:ext cx="76682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Internet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many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independent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(Autonomous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Systems)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connected.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295142"/>
            <a:ext cx="6515100" cy="456285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432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235945142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620" y="1516367"/>
            <a:ext cx="8300720" cy="4666615"/>
            <a:chOff x="420620" y="1516367"/>
            <a:chExt cx="8300720" cy="4666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0" y="2069539"/>
              <a:ext cx="8300473" cy="17763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484" y="1516367"/>
              <a:ext cx="5846825" cy="12443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20" y="4375386"/>
              <a:ext cx="8300473" cy="17762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484" y="3822192"/>
              <a:ext cx="5846825" cy="12443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90" dirty="0"/>
              <a:t> </a:t>
            </a:r>
            <a:r>
              <a:rPr spc="-45" dirty="0"/>
              <a:t>Routing</a:t>
            </a:r>
            <a:r>
              <a:rPr spc="-85" dirty="0"/>
              <a:t> </a:t>
            </a:r>
            <a:r>
              <a:rPr spc="-10" dirty="0"/>
              <a:t>Protocols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433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3360" y="1610105"/>
            <a:ext cx="6835140" cy="42684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6355" marR="2227580">
              <a:lnSpc>
                <a:spcPts val="3100"/>
              </a:lnSpc>
              <a:spcBef>
                <a:spcPts val="62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Intradomain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Routing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(Interior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Gateway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Protocol)</a:t>
            </a:r>
            <a:endParaRPr sz="30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spcBef>
                <a:spcPts val="1305"/>
              </a:spcBef>
              <a:buChar char="•"/>
              <a:tabLst>
                <a:tab pos="299085" algn="l"/>
              </a:tabLst>
            </a:pPr>
            <a:r>
              <a:rPr sz="3000" dirty="0">
                <a:latin typeface="Arial MT"/>
                <a:cs typeface="Arial MT"/>
              </a:rPr>
              <a:t>Routing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protocols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used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inside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an</a:t>
            </a:r>
            <a:r>
              <a:rPr sz="3000" spc="-175" dirty="0">
                <a:latin typeface="Arial MT"/>
                <a:cs typeface="Arial MT"/>
              </a:rPr>
              <a:t> </a:t>
            </a:r>
            <a:r>
              <a:rPr sz="3000" spc="-25" dirty="0">
                <a:latin typeface="Arial MT"/>
                <a:cs typeface="Arial MT"/>
              </a:rPr>
              <a:t>AS.</a:t>
            </a:r>
            <a:endParaRPr sz="30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spcBef>
                <a:spcPts val="20"/>
              </a:spcBef>
              <a:buChar char="•"/>
              <a:tabLst>
                <a:tab pos="299085" algn="l"/>
              </a:tabLst>
            </a:pPr>
            <a:r>
              <a:rPr sz="3000" dirty="0">
                <a:latin typeface="Arial MT"/>
                <a:cs typeface="Arial MT"/>
              </a:rPr>
              <a:t>OSPF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and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20" dirty="0">
                <a:latin typeface="Arial MT"/>
                <a:cs typeface="Arial MT"/>
              </a:rPr>
              <a:t>IS-</a:t>
            </a:r>
            <a:r>
              <a:rPr sz="3000" dirty="0">
                <a:latin typeface="Arial MT"/>
                <a:cs typeface="Arial MT"/>
              </a:rPr>
              <a:t>IS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are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popular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protocols.</a:t>
            </a:r>
            <a:endParaRPr sz="3000">
              <a:latin typeface="Arial MT"/>
              <a:cs typeface="Arial MT"/>
            </a:endParaRPr>
          </a:p>
          <a:p>
            <a:pPr marL="46355" marR="2099310">
              <a:lnSpc>
                <a:spcPts val="3100"/>
              </a:lnSpc>
              <a:spcBef>
                <a:spcPts val="3429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Interdomain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Routing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(Exterior</a:t>
            </a:r>
            <a:r>
              <a:rPr sz="3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Gateway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 Protocol)</a:t>
            </a:r>
            <a:endParaRPr sz="30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spcBef>
                <a:spcPts val="1310"/>
              </a:spcBef>
              <a:buChar char="•"/>
              <a:tabLst>
                <a:tab pos="299085" algn="l"/>
              </a:tabLst>
            </a:pPr>
            <a:r>
              <a:rPr sz="3000" dirty="0">
                <a:latin typeface="Arial MT"/>
                <a:cs typeface="Arial MT"/>
              </a:rPr>
              <a:t>Routing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protocols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between</a:t>
            </a:r>
            <a:r>
              <a:rPr sz="3000" spc="-185" dirty="0">
                <a:latin typeface="Arial MT"/>
                <a:cs typeface="Arial MT"/>
              </a:rPr>
              <a:t> </a:t>
            </a:r>
            <a:r>
              <a:rPr sz="3000" spc="-20" dirty="0">
                <a:latin typeface="Arial MT"/>
                <a:cs typeface="Arial MT"/>
              </a:rPr>
              <a:t>ASs.</a:t>
            </a:r>
            <a:endParaRPr sz="30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spcBef>
                <a:spcPts val="25"/>
              </a:spcBef>
              <a:buChar char="•"/>
              <a:tabLst>
                <a:tab pos="299085" algn="l"/>
              </a:tabLst>
            </a:pPr>
            <a:r>
              <a:rPr sz="3000" dirty="0">
                <a:latin typeface="Arial MT"/>
                <a:cs typeface="Arial MT"/>
              </a:rPr>
              <a:t>BGP</a:t>
            </a:r>
            <a:r>
              <a:rPr sz="3000" spc="-8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protocol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is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widely</a:t>
            </a:r>
            <a:r>
              <a:rPr sz="3000" spc="-4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used.</a:t>
            </a:r>
            <a:endParaRPr sz="3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6357655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627507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Open</a:t>
            </a:r>
            <a:r>
              <a:rPr spc="-90" dirty="0"/>
              <a:t> </a:t>
            </a:r>
            <a:r>
              <a:rPr spc="-20" dirty="0"/>
              <a:t>Shortest</a:t>
            </a:r>
            <a:r>
              <a:rPr spc="-85" dirty="0"/>
              <a:t> </a:t>
            </a:r>
            <a:r>
              <a:rPr dirty="0"/>
              <a:t>Path</a:t>
            </a:r>
            <a:r>
              <a:rPr spc="-65" dirty="0"/>
              <a:t> </a:t>
            </a:r>
            <a:r>
              <a:rPr dirty="0"/>
              <a:t>First</a:t>
            </a:r>
            <a:r>
              <a:rPr spc="-90" dirty="0"/>
              <a:t> </a:t>
            </a:r>
            <a:r>
              <a:rPr spc="-10" dirty="0"/>
              <a:t>(OSPF)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25" dirty="0"/>
              <a:t>434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549"/>
            <a:ext cx="7686040" cy="346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OSPF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link-</a:t>
            </a:r>
            <a:r>
              <a:rPr sz="2400" dirty="0">
                <a:latin typeface="Arial MT"/>
                <a:cs typeface="Arial MT"/>
              </a:rPr>
              <a:t>state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protocol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flooding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link- </a:t>
            </a:r>
            <a:r>
              <a:rPr sz="2400" dirty="0">
                <a:latin typeface="Arial MT"/>
                <a:cs typeface="Arial MT"/>
              </a:rPr>
              <a:t>state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information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Dijkstra’s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least-</a:t>
            </a:r>
            <a:r>
              <a:rPr sz="2400" dirty="0">
                <a:latin typeface="Arial MT"/>
                <a:cs typeface="Arial MT"/>
              </a:rPr>
              <a:t>cost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path </a:t>
            </a:r>
            <a:r>
              <a:rPr sz="2400" spc="-10" dirty="0">
                <a:latin typeface="Arial MT"/>
                <a:cs typeface="Arial MT"/>
              </a:rPr>
              <a:t>algorithm.</a:t>
            </a:r>
            <a:endParaRPr sz="2400">
              <a:latin typeface="Arial MT"/>
              <a:cs typeface="Arial MT"/>
            </a:endParaRPr>
          </a:p>
          <a:p>
            <a:pPr marL="355600" marR="1042035" indent="-343535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OSPF,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constructs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complete </a:t>
            </a:r>
            <a:r>
              <a:rPr sz="2400" dirty="0">
                <a:latin typeface="Arial MT"/>
                <a:cs typeface="Arial MT"/>
              </a:rPr>
              <a:t>topological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map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(that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graph)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entire </a:t>
            </a:r>
            <a:r>
              <a:rPr sz="2400" dirty="0">
                <a:latin typeface="Arial MT"/>
                <a:cs typeface="Arial MT"/>
              </a:rPr>
              <a:t>autonomous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system.</a:t>
            </a:r>
            <a:endParaRPr sz="2400">
              <a:latin typeface="Arial MT"/>
              <a:cs typeface="Arial MT"/>
            </a:endParaRPr>
          </a:p>
          <a:p>
            <a:pPr marL="355600" marR="269240" indent="-343535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locally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runs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Dijkstra’s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shortest-</a:t>
            </a:r>
            <a:r>
              <a:rPr sz="2400" spc="-20" dirty="0">
                <a:latin typeface="Arial MT"/>
                <a:cs typeface="Arial MT"/>
              </a:rPr>
              <a:t>path </a:t>
            </a:r>
            <a:r>
              <a:rPr sz="2400" dirty="0">
                <a:latin typeface="Arial MT"/>
                <a:cs typeface="Arial MT"/>
              </a:rPr>
              <a:t>algorithm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determine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shortest-</a:t>
            </a:r>
            <a:r>
              <a:rPr sz="2400" dirty="0">
                <a:latin typeface="Arial MT"/>
                <a:cs typeface="Arial MT"/>
              </a:rPr>
              <a:t>path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tree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all </a:t>
            </a:r>
            <a:r>
              <a:rPr sz="2400" dirty="0">
                <a:latin typeface="Arial MT"/>
                <a:cs typeface="Arial MT"/>
              </a:rPr>
              <a:t>subnets,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itself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root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node.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1238004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OSPF</a:t>
            </a:r>
            <a:r>
              <a:rPr spc="-95" dirty="0"/>
              <a:t> </a:t>
            </a:r>
            <a:r>
              <a:rPr spc="-40" dirty="0"/>
              <a:t>Features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99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1078"/>
            <a:ext cx="7831455" cy="261747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1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Security.</a:t>
            </a:r>
            <a:endParaRPr sz="2000">
              <a:latin typeface="Arial MT"/>
              <a:cs typeface="Arial MT"/>
            </a:endParaRPr>
          </a:p>
          <a:p>
            <a:pPr marL="683260" marR="384175" lvl="1" indent="-326390">
              <a:lnSpc>
                <a:spcPct val="100000"/>
              </a:lnSpc>
              <a:spcBef>
                <a:spcPts val="4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Exchanges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between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OSPF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(for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example,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link-</a:t>
            </a:r>
            <a:r>
              <a:rPr sz="1600" dirty="0">
                <a:latin typeface="Arial MT"/>
                <a:cs typeface="Arial MT"/>
              </a:rPr>
              <a:t>state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updates)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be </a:t>
            </a:r>
            <a:r>
              <a:rPr sz="1600" spc="-10" dirty="0">
                <a:latin typeface="Arial MT"/>
                <a:cs typeface="Arial MT"/>
              </a:rPr>
              <a:t>authenticated.</a:t>
            </a:r>
            <a:endParaRPr sz="1600">
              <a:latin typeface="Arial MT"/>
              <a:cs typeface="Arial MT"/>
            </a:endParaRPr>
          </a:p>
          <a:p>
            <a:pPr marL="683260" marR="240665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authentication,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only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trusted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participate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OSPF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protocol </a:t>
            </a:r>
            <a:r>
              <a:rPr sz="1600" dirty="0">
                <a:latin typeface="Arial MT"/>
                <a:cs typeface="Arial MT"/>
              </a:rPr>
              <a:t>within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thus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preventing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malicious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intruders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injecting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incorrect </a:t>
            </a:r>
            <a:r>
              <a:rPr sz="1600" dirty="0">
                <a:latin typeface="Arial MT"/>
                <a:cs typeface="Arial MT"/>
              </a:rPr>
              <a:t>information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into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tables.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6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Multiple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same-</a:t>
            </a:r>
            <a:r>
              <a:rPr sz="2000" dirty="0">
                <a:latin typeface="Arial MT"/>
                <a:cs typeface="Arial MT"/>
              </a:rPr>
              <a:t>cost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paths.</a:t>
            </a:r>
            <a:endParaRPr sz="20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4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multiple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paths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destination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same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cost,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OSPF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allows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multiple </a:t>
            </a:r>
            <a:r>
              <a:rPr sz="1600" dirty="0">
                <a:latin typeface="Arial MT"/>
                <a:cs typeface="Arial MT"/>
              </a:rPr>
              <a:t>paths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used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7075135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627507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Open</a:t>
            </a:r>
            <a:r>
              <a:rPr spc="-90" dirty="0"/>
              <a:t> </a:t>
            </a:r>
            <a:r>
              <a:rPr spc="-20" dirty="0"/>
              <a:t>Shortest</a:t>
            </a:r>
            <a:r>
              <a:rPr spc="-85" dirty="0"/>
              <a:t> </a:t>
            </a:r>
            <a:r>
              <a:rPr dirty="0"/>
              <a:t>Path</a:t>
            </a:r>
            <a:r>
              <a:rPr spc="-65" dirty="0"/>
              <a:t> </a:t>
            </a:r>
            <a:r>
              <a:rPr dirty="0"/>
              <a:t>First</a:t>
            </a:r>
            <a:r>
              <a:rPr spc="-90" dirty="0"/>
              <a:t> </a:t>
            </a:r>
            <a:r>
              <a:rPr spc="-10" dirty="0"/>
              <a:t>(OSPF)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6806" y="1905000"/>
            <a:ext cx="6199788" cy="39791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830863332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Hierarchy</a:t>
            </a:r>
            <a:r>
              <a:rPr spc="-165" dirty="0"/>
              <a:t> </a:t>
            </a:r>
            <a:r>
              <a:rPr dirty="0"/>
              <a:t>in</a:t>
            </a:r>
            <a:r>
              <a:rPr spc="-175" dirty="0"/>
              <a:t> </a:t>
            </a:r>
            <a:r>
              <a:rPr spc="-20" dirty="0"/>
              <a:t>OSPF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2133"/>
            <a:ext cx="8050530" cy="41967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OSPF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autonomous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configured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hierarchically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areas.</a:t>
            </a:r>
            <a:endParaRPr sz="1800">
              <a:latin typeface="Arial MT"/>
              <a:cs typeface="Arial MT"/>
            </a:endParaRPr>
          </a:p>
          <a:p>
            <a:pPr marL="355600" marR="182880" indent="-34353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runs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own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OSPF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link-</a:t>
            </a:r>
            <a:r>
              <a:rPr sz="1800" dirty="0">
                <a:latin typeface="Arial MT"/>
                <a:cs typeface="Arial MT"/>
              </a:rPr>
              <a:t>state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algorithm,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router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broadcasting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link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other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area.</a:t>
            </a:r>
            <a:endParaRPr sz="18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Within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border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responsible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for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outside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Lastly,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exactly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OSPF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25" dirty="0">
                <a:latin typeface="Arial MT"/>
                <a:cs typeface="Arial MT"/>
              </a:rPr>
              <a:t> is </a:t>
            </a:r>
            <a:r>
              <a:rPr sz="1800" dirty="0">
                <a:latin typeface="Arial MT"/>
                <a:cs typeface="Arial MT"/>
              </a:rPr>
              <a:t>configured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backbone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area.</a:t>
            </a:r>
            <a:endParaRPr sz="1800">
              <a:latin typeface="Arial MT"/>
              <a:cs typeface="Arial MT"/>
            </a:endParaRPr>
          </a:p>
          <a:p>
            <a:pPr marL="355600" marR="234315" indent="-34353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primary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role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backbone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traffic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other </a:t>
            </a:r>
            <a:r>
              <a:rPr sz="1800" dirty="0">
                <a:latin typeface="Arial MT"/>
                <a:cs typeface="Arial MT"/>
              </a:rPr>
              <a:t>areas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AS.</a:t>
            </a:r>
            <a:endParaRPr sz="1800">
              <a:latin typeface="Arial MT"/>
              <a:cs typeface="Arial MT"/>
            </a:endParaRPr>
          </a:p>
          <a:p>
            <a:pPr marL="355600" marR="322580" indent="-34353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backbone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always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contains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border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may </a:t>
            </a:r>
            <a:r>
              <a:rPr sz="1800" dirty="0">
                <a:latin typeface="Arial MT"/>
                <a:cs typeface="Arial MT"/>
              </a:rPr>
              <a:t>contain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non-</a:t>
            </a:r>
            <a:r>
              <a:rPr sz="1800" dirty="0">
                <a:latin typeface="Arial MT"/>
                <a:cs typeface="Arial MT"/>
              </a:rPr>
              <a:t>border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well.</a:t>
            </a:r>
            <a:endParaRPr sz="1800">
              <a:latin typeface="Arial MT"/>
              <a:cs typeface="Arial MT"/>
            </a:endParaRPr>
          </a:p>
          <a:p>
            <a:pPr marL="354330" marR="54610" indent="-342265" algn="just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Inter-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within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requires that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packet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first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 	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border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(intra-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routing),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through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backbone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 	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border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destination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routed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	</a:t>
            </a:r>
            <a:r>
              <a:rPr sz="1800" dirty="0">
                <a:latin typeface="Arial MT"/>
                <a:cs typeface="Arial MT"/>
              </a:rPr>
              <a:t>final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destination.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10023571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Border</a:t>
            </a:r>
            <a:r>
              <a:rPr spc="-170" dirty="0"/>
              <a:t> </a:t>
            </a:r>
            <a:r>
              <a:rPr spc="-100" dirty="0"/>
              <a:t>Gateway</a:t>
            </a:r>
            <a:r>
              <a:rPr spc="-125" dirty="0"/>
              <a:t> </a:t>
            </a:r>
            <a:r>
              <a:rPr dirty="0"/>
              <a:t>Protocol</a:t>
            </a:r>
            <a:r>
              <a:rPr spc="-135" dirty="0"/>
              <a:t> </a:t>
            </a:r>
            <a:r>
              <a:rPr spc="-10" dirty="0"/>
              <a:t>(BGP)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025"/>
            <a:ext cx="7961630" cy="3221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24154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A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decentralized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protocol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used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connect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all </a:t>
            </a:r>
            <a:r>
              <a:rPr sz="2600" dirty="0">
                <a:latin typeface="Arial MT"/>
                <a:cs typeface="Arial MT"/>
              </a:rPr>
              <a:t>ASs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are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connected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form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internet.</a:t>
            </a:r>
            <a:endParaRPr sz="26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In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BGP,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packets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are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not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routed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specific </a:t>
            </a:r>
            <a:r>
              <a:rPr sz="2600" dirty="0">
                <a:latin typeface="Arial MT"/>
                <a:cs typeface="Arial MT"/>
              </a:rPr>
              <a:t>destination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address,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but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instead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CIDRized </a:t>
            </a:r>
            <a:r>
              <a:rPr sz="2600" dirty="0">
                <a:latin typeface="Arial MT"/>
                <a:cs typeface="Arial MT"/>
              </a:rPr>
              <a:t>prefixes,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with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each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prefix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representing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subnet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or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dirty="0">
                <a:latin typeface="Arial MT"/>
                <a:cs typeface="Arial MT"/>
              </a:rPr>
              <a:t>collection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subnets.</a:t>
            </a:r>
            <a:endParaRPr sz="2600">
              <a:latin typeface="Arial MT"/>
              <a:cs typeface="Arial MT"/>
            </a:endParaRPr>
          </a:p>
          <a:p>
            <a:pPr marL="683260" marR="287655" lvl="1" indent="-326390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Router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forwarding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table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entry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example: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(138.16.68/22,K) </a:t>
            </a:r>
            <a:r>
              <a:rPr sz="2200" dirty="0">
                <a:latin typeface="Arial MT"/>
                <a:cs typeface="Arial MT"/>
              </a:rPr>
              <a:t>where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K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interface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number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router.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8280312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Border</a:t>
            </a:r>
            <a:r>
              <a:rPr spc="-170" dirty="0"/>
              <a:t> </a:t>
            </a:r>
            <a:r>
              <a:rPr spc="-100" dirty="0"/>
              <a:t>Gateway</a:t>
            </a:r>
            <a:r>
              <a:rPr spc="-125" dirty="0"/>
              <a:t> </a:t>
            </a:r>
            <a:r>
              <a:rPr dirty="0"/>
              <a:t>Protocol</a:t>
            </a:r>
            <a:r>
              <a:rPr spc="-135" dirty="0"/>
              <a:t> </a:t>
            </a:r>
            <a:r>
              <a:rPr spc="-10" dirty="0"/>
              <a:t>(BGP)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2972"/>
            <a:ext cx="7860665" cy="29870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BGP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main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objectives:</a:t>
            </a:r>
            <a:endParaRPr sz="2600">
              <a:latin typeface="Arial MT"/>
              <a:cs typeface="Arial MT"/>
            </a:endParaRPr>
          </a:p>
          <a:p>
            <a:pPr marL="683260" marR="456565" lvl="1" indent="-326390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Obtain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prefix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reachability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information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neighboring </a:t>
            </a:r>
            <a:r>
              <a:rPr sz="2200" spc="-20" dirty="0">
                <a:latin typeface="Arial MT"/>
                <a:cs typeface="Arial MT"/>
              </a:rPr>
              <a:t>ASs.</a:t>
            </a:r>
            <a:endParaRPr sz="22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1035050" algn="l"/>
              </a:tabLst>
            </a:pPr>
            <a:r>
              <a:rPr sz="2000" dirty="0">
                <a:latin typeface="Arial MT"/>
                <a:cs typeface="Arial MT"/>
              </a:rPr>
              <a:t>BGP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allows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subnet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advertise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existence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rest</a:t>
            </a:r>
            <a:endParaRPr sz="2000">
              <a:latin typeface="Arial MT"/>
              <a:cs typeface="Arial MT"/>
            </a:endParaRPr>
          </a:p>
          <a:p>
            <a:pPr marL="103505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Internet.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2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Determine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“best”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routes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prefixes.</a:t>
            </a:r>
            <a:endParaRPr sz="2200">
              <a:latin typeface="Arial MT"/>
              <a:cs typeface="Arial MT"/>
            </a:endParaRPr>
          </a:p>
          <a:p>
            <a:pPr marL="1035050" marR="45085" lvl="2" indent="-352425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103505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best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will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determined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based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policy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well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as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reachability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information.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5258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7924800" h="914400">
                <a:moveTo>
                  <a:pt x="0" y="914400"/>
                </a:moveTo>
                <a:lnTo>
                  <a:pt x="0" y="0"/>
                </a:lnTo>
                <a:lnTo>
                  <a:pt x="7924800" y="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0" y="3962400"/>
            <a:ext cx="6510655" cy="0"/>
          </a:xfrm>
          <a:custGeom>
            <a:avLst/>
            <a:gdLst/>
            <a:ahLst/>
            <a:cxnLst/>
            <a:rect l="l" t="t" r="r" b="b"/>
            <a:pathLst>
              <a:path w="6510655">
                <a:moveTo>
                  <a:pt x="0" y="0"/>
                </a:moveTo>
                <a:lnTo>
                  <a:pt x="6510528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1728292"/>
            <a:ext cx="3363595" cy="18607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en-US" sz="4000" dirty="0"/>
              <a:t>Communication </a:t>
            </a:r>
            <a:r>
              <a:rPr lang="en-US" sz="4000" dirty="0" err="1"/>
              <a:t>Networks</a:t>
            </a:r>
            <a:r>
              <a:rPr sz="4000" spc="-10" dirty="0" err="1"/>
              <a:t>s</a:t>
            </a:r>
            <a:r>
              <a:rPr sz="4000" spc="-10" dirty="0"/>
              <a:t> </a:t>
            </a:r>
            <a:r>
              <a:rPr sz="4000" dirty="0"/>
              <a:t>Physical</a:t>
            </a:r>
            <a:r>
              <a:rPr sz="4000" spc="-35" dirty="0"/>
              <a:t> </a:t>
            </a:r>
            <a:r>
              <a:rPr sz="4000" spc="-10" dirty="0"/>
              <a:t>Layer</a:t>
            </a:r>
            <a:endParaRPr sz="400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425180" y="6476215"/>
            <a:ext cx="218440" cy="197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2060575" y="3901638"/>
            <a:ext cx="5834380" cy="2627001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en-US" sz="2800" spc="-5" dirty="0" err="1">
                <a:latin typeface="Arial MT"/>
                <a:cs typeface="Arial MT"/>
              </a:rPr>
              <a:t>DR.</a:t>
            </a:r>
            <a:r>
              <a:rPr lang="en-US" sz="2800" spc="-20" dirty="0" err="1">
                <a:latin typeface="Arial MT"/>
                <a:cs typeface="Arial MT"/>
              </a:rPr>
              <a:t>Eslami</a:t>
            </a:r>
            <a:endParaRPr lang="en-US" sz="2800" spc="-20" dirty="0">
              <a:latin typeface="Arial MT"/>
              <a:cs typeface="Arial MT"/>
            </a:endParaRP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800" dirty="0">
                <a:latin typeface="Arial MT"/>
                <a:cs typeface="Arial MT"/>
              </a:rPr>
              <a:t>Department of</a:t>
            </a:r>
            <a:r>
              <a:rPr lang="en-US" sz="2800" spc="5" dirty="0">
                <a:latin typeface="Arial MT"/>
                <a:cs typeface="Arial MT"/>
              </a:rPr>
              <a:t> Electrical</a:t>
            </a:r>
            <a:r>
              <a:rPr lang="en-US" sz="2800" spc="-55" dirty="0">
                <a:latin typeface="Arial MT"/>
                <a:cs typeface="Arial MT"/>
              </a:rPr>
              <a:t> </a:t>
            </a:r>
            <a:r>
              <a:rPr lang="en-US" sz="2800" dirty="0">
                <a:latin typeface="Arial MT"/>
                <a:cs typeface="Arial MT"/>
              </a:rPr>
              <a:t>Engineering </a:t>
            </a:r>
            <a:r>
              <a:rPr lang="en-US" sz="2800" spc="-760" dirty="0">
                <a:latin typeface="Arial MT"/>
                <a:cs typeface="Arial MT"/>
              </a:rPr>
              <a:t> </a:t>
            </a: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8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Islamic Azad </a:t>
            </a:r>
            <a:r>
              <a:rPr lang="en-US" sz="2800" b="0" i="0" u="sng" dirty="0" err="1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University،Science</a:t>
            </a:r>
            <a:r>
              <a:rPr lang="en-US" sz="28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 And Research Branch</a:t>
            </a: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endParaRPr sz="2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79721333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Example:</a:t>
            </a:r>
            <a:r>
              <a:rPr spc="-125" dirty="0"/>
              <a:t> </a:t>
            </a:r>
            <a:r>
              <a:rPr spc="50" dirty="0"/>
              <a:t>IP</a:t>
            </a:r>
            <a:r>
              <a:rPr spc="-130" dirty="0"/>
              <a:t> </a:t>
            </a:r>
            <a:r>
              <a:rPr spc="-45" dirty="0"/>
              <a:t>Routing</a:t>
            </a:r>
            <a:r>
              <a:rPr spc="-125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spc="-10" dirty="0"/>
              <a:t>Subnet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3597" y="1724633"/>
            <a:ext cx="6220215" cy="42893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206802651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Example:</a:t>
            </a:r>
            <a:r>
              <a:rPr spc="-125" dirty="0"/>
              <a:t> </a:t>
            </a:r>
            <a:r>
              <a:rPr spc="50" dirty="0"/>
              <a:t>IP</a:t>
            </a:r>
            <a:r>
              <a:rPr spc="-130" dirty="0"/>
              <a:t> </a:t>
            </a:r>
            <a:r>
              <a:rPr spc="-45" dirty="0"/>
              <a:t>Routing</a:t>
            </a:r>
            <a:r>
              <a:rPr spc="-125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spc="-10" dirty="0"/>
              <a:t>Subnet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19" y="1720595"/>
            <a:ext cx="6477000" cy="43357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56635189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Hierarchical</a:t>
            </a:r>
            <a:r>
              <a:rPr sz="3200" spc="-120" dirty="0"/>
              <a:t> </a:t>
            </a:r>
            <a:r>
              <a:rPr sz="3200" spc="-60" dirty="0"/>
              <a:t>Addressing</a:t>
            </a:r>
            <a:r>
              <a:rPr sz="3200" spc="-140" dirty="0"/>
              <a:t> </a:t>
            </a:r>
            <a:r>
              <a:rPr sz="3200" dirty="0"/>
              <a:t>and</a:t>
            </a:r>
            <a:r>
              <a:rPr sz="3200" spc="-135" dirty="0"/>
              <a:t> </a:t>
            </a:r>
            <a:r>
              <a:rPr sz="3200" spc="-10" dirty="0"/>
              <a:t>Route</a:t>
            </a:r>
            <a:r>
              <a:rPr sz="3200" spc="-135" dirty="0"/>
              <a:t> </a:t>
            </a:r>
            <a:r>
              <a:rPr sz="3200" spc="-65" dirty="0"/>
              <a:t>Aggregation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060" y="1714723"/>
            <a:ext cx="6584071" cy="44020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91192216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Border</a:t>
            </a:r>
            <a:r>
              <a:rPr spc="-170" dirty="0"/>
              <a:t> </a:t>
            </a:r>
            <a:r>
              <a:rPr spc="-100" dirty="0"/>
              <a:t>Gateway</a:t>
            </a:r>
            <a:r>
              <a:rPr spc="-125" dirty="0"/>
              <a:t> </a:t>
            </a:r>
            <a:r>
              <a:rPr dirty="0"/>
              <a:t>Protocol</a:t>
            </a:r>
            <a:r>
              <a:rPr spc="-135" dirty="0"/>
              <a:t> </a:t>
            </a:r>
            <a:r>
              <a:rPr spc="-10" dirty="0"/>
              <a:t>(BGP)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025"/>
            <a:ext cx="8013700" cy="3831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89230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In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BGP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pairs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routers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exchange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routing </a:t>
            </a:r>
            <a:r>
              <a:rPr sz="2600" dirty="0">
                <a:latin typeface="Arial MT"/>
                <a:cs typeface="Arial MT"/>
              </a:rPr>
              <a:t>information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over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semi-permanent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TCP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connections</a:t>
            </a:r>
            <a:endParaRPr sz="26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Each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such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TCP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connection,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along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with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all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25" dirty="0">
                <a:latin typeface="Arial MT"/>
                <a:cs typeface="Arial MT"/>
              </a:rPr>
              <a:t> BGP </a:t>
            </a:r>
            <a:r>
              <a:rPr sz="2600" dirty="0">
                <a:latin typeface="Arial MT"/>
                <a:cs typeface="Arial MT"/>
              </a:rPr>
              <a:t>messages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sent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over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connection,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called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BGP </a:t>
            </a:r>
            <a:r>
              <a:rPr sz="2600" spc="-10" dirty="0">
                <a:latin typeface="Arial MT"/>
                <a:cs typeface="Arial MT"/>
              </a:rPr>
              <a:t>connection.</a:t>
            </a:r>
            <a:endParaRPr sz="2600">
              <a:latin typeface="Arial MT"/>
              <a:cs typeface="Arial MT"/>
            </a:endParaRPr>
          </a:p>
          <a:p>
            <a:pPr marL="355600" marR="59690" indent="-343535">
              <a:lnSpc>
                <a:spcPct val="100000"/>
              </a:lnSpc>
              <a:spcBef>
                <a:spcPts val="630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Furthermore,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BGP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connection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spans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two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ASs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called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external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BGP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(eBGP)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connection</a:t>
            </a:r>
            <a:endParaRPr sz="2600">
              <a:latin typeface="Arial MT"/>
              <a:cs typeface="Arial MT"/>
            </a:endParaRPr>
          </a:p>
          <a:p>
            <a:pPr marL="355600" marR="296545" indent="-343535">
              <a:lnSpc>
                <a:spcPct val="100000"/>
              </a:lnSpc>
              <a:spcBef>
                <a:spcPts val="620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A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BGP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session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between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routers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same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AS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is </a:t>
            </a:r>
            <a:r>
              <a:rPr sz="2600" dirty="0">
                <a:latin typeface="Arial MT"/>
                <a:cs typeface="Arial MT"/>
              </a:rPr>
              <a:t>called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internal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BGP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(iBGP)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connection.</a:t>
            </a:r>
            <a:endParaRPr sz="2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4198339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309943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BGP</a:t>
            </a:r>
            <a:r>
              <a:rPr spc="-85" dirty="0"/>
              <a:t> </a:t>
            </a:r>
            <a:r>
              <a:rPr spc="-35" dirty="0"/>
              <a:t>Example</a:t>
            </a:r>
            <a:r>
              <a:rPr spc="-100" dirty="0"/>
              <a:t> </a:t>
            </a:r>
            <a:r>
              <a:rPr spc="-50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012" y="1988679"/>
            <a:ext cx="7849304" cy="37538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97716869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309943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BGP</a:t>
            </a:r>
            <a:r>
              <a:rPr spc="-85" dirty="0"/>
              <a:t> </a:t>
            </a:r>
            <a:r>
              <a:rPr spc="-35" dirty="0"/>
              <a:t>Example</a:t>
            </a:r>
            <a:r>
              <a:rPr spc="-100" dirty="0"/>
              <a:t> </a:t>
            </a:r>
            <a:r>
              <a:rPr spc="-50"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109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549"/>
            <a:ext cx="8030845" cy="434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4583"/>
              <a:buAutoNum type="arabicParenR"/>
              <a:tabLst>
                <a:tab pos="527685" algn="l"/>
              </a:tabLst>
            </a:pPr>
            <a:r>
              <a:rPr sz="2400" dirty="0">
                <a:latin typeface="Arial MT"/>
                <a:cs typeface="Arial MT"/>
              </a:rPr>
              <a:t>Gateway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3a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eBGP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message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“AS3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x”</a:t>
            </a:r>
            <a:r>
              <a:rPr sz="2400" spc="-25" dirty="0">
                <a:latin typeface="Arial MT"/>
                <a:cs typeface="Arial MT"/>
              </a:rPr>
              <a:t> to</a:t>
            </a:r>
            <a:endParaRPr sz="2400">
              <a:latin typeface="Arial MT"/>
              <a:cs typeface="Arial MT"/>
            </a:endParaRPr>
          </a:p>
          <a:p>
            <a:pPr marL="5276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gateway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2c.</a:t>
            </a:r>
            <a:endParaRPr sz="2400">
              <a:latin typeface="Arial MT"/>
              <a:cs typeface="Arial MT"/>
            </a:endParaRPr>
          </a:p>
          <a:p>
            <a:pPr marL="527685" marR="39370" indent="-515620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4583"/>
              <a:buAutoNum type="arabicParenR" startAt="2"/>
              <a:tabLst>
                <a:tab pos="527685" algn="l"/>
              </a:tabLst>
            </a:pPr>
            <a:r>
              <a:rPr sz="2400" dirty="0">
                <a:latin typeface="Arial MT"/>
                <a:cs typeface="Arial MT"/>
              </a:rPr>
              <a:t>Gateway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2c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iBGP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message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“AS3 </a:t>
            </a:r>
            <a:r>
              <a:rPr sz="2400" dirty="0">
                <a:latin typeface="Arial MT"/>
                <a:cs typeface="Arial MT"/>
              </a:rPr>
              <a:t>x”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other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AS2,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including to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gateway </a:t>
            </a:r>
            <a:r>
              <a:rPr sz="2400" dirty="0">
                <a:latin typeface="Arial MT"/>
                <a:cs typeface="Arial MT"/>
              </a:rPr>
              <a:t>router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2a.</a:t>
            </a:r>
            <a:endParaRPr sz="2400">
              <a:latin typeface="Arial MT"/>
              <a:cs typeface="Arial MT"/>
            </a:endParaRPr>
          </a:p>
          <a:p>
            <a:pPr marL="527685" marR="685165" indent="-515620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4583"/>
              <a:buAutoNum type="arabicParenR" startAt="2"/>
              <a:tabLst>
                <a:tab pos="527685" algn="l"/>
              </a:tabLst>
            </a:pPr>
            <a:r>
              <a:rPr sz="2400" dirty="0">
                <a:latin typeface="Arial MT"/>
                <a:cs typeface="Arial MT"/>
              </a:rPr>
              <a:t>Gateway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eBGP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message </a:t>
            </a:r>
            <a:r>
              <a:rPr sz="2400" dirty="0">
                <a:latin typeface="Arial MT"/>
                <a:cs typeface="Arial MT"/>
              </a:rPr>
              <a:t>“AS2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AS3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x”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gateway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1c.</a:t>
            </a:r>
            <a:endParaRPr sz="2400">
              <a:latin typeface="Arial MT"/>
              <a:cs typeface="Arial MT"/>
            </a:endParaRPr>
          </a:p>
          <a:p>
            <a:pPr marL="527685" marR="568325" indent="-515620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4583"/>
              <a:buAutoNum type="arabicParenR" startAt="2"/>
              <a:tabLst>
                <a:tab pos="527685" algn="l"/>
              </a:tabLst>
            </a:pPr>
            <a:r>
              <a:rPr sz="2400" dirty="0">
                <a:latin typeface="Arial MT"/>
                <a:cs typeface="Arial MT"/>
              </a:rPr>
              <a:t>Gateway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1c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iBGP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message </a:t>
            </a:r>
            <a:r>
              <a:rPr sz="2400" dirty="0">
                <a:latin typeface="Arial MT"/>
                <a:cs typeface="Arial MT"/>
              </a:rPr>
              <a:t>“AS2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AS3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x”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AS1.</a:t>
            </a:r>
            <a:endParaRPr sz="2400">
              <a:latin typeface="Arial MT"/>
              <a:cs typeface="Arial MT"/>
            </a:endParaRPr>
          </a:p>
          <a:p>
            <a:pPr marL="355600" marR="1127760" lvl="1" indent="-343535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Now,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routers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AS1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know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subnet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is </a:t>
            </a:r>
            <a:r>
              <a:rPr sz="2400" dirty="0">
                <a:latin typeface="Arial MT"/>
                <a:cs typeface="Arial MT"/>
              </a:rPr>
              <a:t>reachable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path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AS2-AS3-</a:t>
            </a:r>
            <a:r>
              <a:rPr sz="2400" spc="-5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86150619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309943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BGP</a:t>
            </a:r>
            <a:r>
              <a:rPr spc="-85" dirty="0"/>
              <a:t> </a:t>
            </a:r>
            <a:r>
              <a:rPr spc="-35" dirty="0"/>
              <a:t>Example</a:t>
            </a:r>
            <a:r>
              <a:rPr spc="-100" dirty="0"/>
              <a:t> </a:t>
            </a:r>
            <a:r>
              <a:rPr spc="-50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53" y="2318032"/>
            <a:ext cx="7865342" cy="3057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110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839579549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309943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BGP</a:t>
            </a:r>
            <a:r>
              <a:rPr spc="-85" dirty="0"/>
              <a:t> </a:t>
            </a:r>
            <a:r>
              <a:rPr spc="-35" dirty="0"/>
              <a:t>Example</a:t>
            </a:r>
            <a:r>
              <a:rPr spc="-100" dirty="0"/>
              <a:t> </a:t>
            </a:r>
            <a:r>
              <a:rPr spc="-50" dirty="0"/>
              <a:t>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111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54"/>
            <a:ext cx="8001000" cy="39674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702310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router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advertises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prefix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across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BGP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connection,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it </a:t>
            </a:r>
            <a:r>
              <a:rPr sz="2000" dirty="0">
                <a:latin typeface="Arial MT"/>
                <a:cs typeface="Arial MT"/>
              </a:rPr>
              <a:t>includes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prefix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several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BGP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attributes.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prefix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along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attributes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called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route.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attributes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AS-</a:t>
            </a:r>
            <a:r>
              <a:rPr sz="2000" dirty="0">
                <a:latin typeface="Arial MT"/>
                <a:cs typeface="Arial MT"/>
              </a:rPr>
              <a:t>PATH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NEXT-HOP.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AS-</a:t>
            </a:r>
            <a:r>
              <a:rPr sz="2000" dirty="0">
                <a:latin typeface="Arial MT"/>
                <a:cs typeface="Arial MT"/>
              </a:rPr>
              <a:t>PATH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attribute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contains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through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the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eBGP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advertisement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passed.</a:t>
            </a:r>
            <a:endParaRPr sz="2000">
              <a:latin typeface="Arial MT"/>
              <a:cs typeface="Arial MT"/>
            </a:endParaRPr>
          </a:p>
          <a:p>
            <a:pPr marL="355600" marR="66675" indent="-34353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NEXT-</a:t>
            </a:r>
            <a:r>
              <a:rPr sz="2000" dirty="0">
                <a:latin typeface="Arial MT"/>
                <a:cs typeface="Arial MT"/>
              </a:rPr>
              <a:t>HOP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IP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address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interface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begins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AS-PATH.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example,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router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AS1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becomes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aware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25" dirty="0">
                <a:latin typeface="Arial MT"/>
                <a:cs typeface="Arial MT"/>
              </a:rPr>
              <a:t> BGP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routes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prefix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x: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0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IP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leftmost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interface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2a;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AS2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AS3;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x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IP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leftmost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interface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router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3d;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AS3;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x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0310377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BGP</a:t>
            </a:r>
            <a:r>
              <a:rPr spc="-95" dirty="0"/>
              <a:t> </a:t>
            </a:r>
            <a:r>
              <a:rPr spc="-20" dirty="0"/>
              <a:t>Route</a:t>
            </a:r>
            <a:r>
              <a:rPr spc="-90" dirty="0"/>
              <a:t> </a:t>
            </a:r>
            <a:r>
              <a:rPr spc="-85" dirty="0"/>
              <a:t>Selection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112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025"/>
            <a:ext cx="8014334" cy="2697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976630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A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router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learns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all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routes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given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prefix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and </a:t>
            </a:r>
            <a:r>
              <a:rPr sz="2600" dirty="0">
                <a:latin typeface="Arial MT"/>
                <a:cs typeface="Arial MT"/>
              </a:rPr>
              <a:t>performs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route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selection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based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on:</a:t>
            </a:r>
            <a:endParaRPr sz="26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Local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preference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route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which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assigned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based </a:t>
            </a:r>
            <a:r>
              <a:rPr sz="2200" dirty="0">
                <a:latin typeface="Arial MT"/>
                <a:cs typeface="Arial MT"/>
              </a:rPr>
              <a:t>on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policy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network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operator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0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Shortest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path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which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lowest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number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the</a:t>
            </a:r>
            <a:endParaRPr sz="22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2200" spc="-10" dirty="0">
                <a:latin typeface="Arial MT"/>
                <a:cs typeface="Arial MT"/>
              </a:rPr>
              <a:t>route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0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Shortest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path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each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router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next-</a:t>
            </a:r>
            <a:r>
              <a:rPr sz="2200" spc="-25" dirty="0">
                <a:latin typeface="Arial MT"/>
                <a:cs typeface="Arial MT"/>
              </a:rPr>
              <a:t>hop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46908486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BGP </a:t>
            </a:r>
            <a:r>
              <a:rPr spc="-114" dirty="0"/>
              <a:t>Policy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113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025"/>
            <a:ext cx="7997825" cy="3971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330" marR="187960" indent="-342265" algn="just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One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most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important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aspects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BGP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it 	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designed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so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network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owners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can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apply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their 	</a:t>
            </a:r>
            <a:r>
              <a:rPr sz="2600" dirty="0">
                <a:latin typeface="Arial MT"/>
                <a:cs typeface="Arial MT"/>
              </a:rPr>
              <a:t>policy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routing.</a:t>
            </a:r>
            <a:endParaRPr sz="2600">
              <a:latin typeface="Arial MT"/>
              <a:cs typeface="Arial MT"/>
            </a:endParaRPr>
          </a:p>
          <a:p>
            <a:pPr marL="354965" indent="-342265" algn="just">
              <a:lnSpc>
                <a:spcPct val="100000"/>
              </a:lnSpc>
              <a:spcBef>
                <a:spcPts val="625"/>
              </a:spcBef>
              <a:buClr>
                <a:srgbClr val="CC9900"/>
              </a:buClr>
              <a:buSzPct val="65384"/>
              <a:buFont typeface="Wingdings"/>
              <a:buChar char="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Examples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policy:</a:t>
            </a:r>
            <a:endParaRPr sz="2600">
              <a:latin typeface="Arial MT"/>
              <a:cs typeface="Arial MT"/>
            </a:endParaRPr>
          </a:p>
          <a:p>
            <a:pPr marL="681990" marR="64769" lvl="1" indent="-325120" algn="just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3260" algn="l"/>
              </a:tabLst>
            </a:pPr>
            <a:r>
              <a:rPr sz="2200" dirty="0">
                <a:latin typeface="Arial MT"/>
                <a:cs typeface="Arial MT"/>
              </a:rPr>
              <a:t>Any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traffic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flowing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across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ISP’s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backbone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network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must 	</a:t>
            </a:r>
            <a:r>
              <a:rPr sz="2200" dirty="0">
                <a:latin typeface="Arial MT"/>
                <a:cs typeface="Arial MT"/>
              </a:rPr>
              <a:t>have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either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source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or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destination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(or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both)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network 	</a:t>
            </a:r>
            <a:r>
              <a:rPr sz="2200" dirty="0">
                <a:latin typeface="Arial MT"/>
                <a:cs typeface="Arial MT"/>
              </a:rPr>
              <a:t>that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customer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that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ISP.</a:t>
            </a:r>
            <a:endParaRPr sz="2200">
              <a:latin typeface="Arial MT"/>
              <a:cs typeface="Arial MT"/>
            </a:endParaRPr>
          </a:p>
          <a:p>
            <a:pPr marL="682625" lvl="1" indent="-325755" algn="just">
              <a:lnSpc>
                <a:spcPct val="100000"/>
              </a:lnSpc>
              <a:spcBef>
                <a:spcPts val="530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2625" algn="l"/>
              </a:tabLst>
            </a:pPr>
            <a:r>
              <a:rPr sz="2200" dirty="0">
                <a:latin typeface="Arial MT"/>
                <a:cs typeface="Arial MT"/>
              </a:rPr>
              <a:t>Use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AS1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instead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AS2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because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cheaper.</a:t>
            </a:r>
            <a:endParaRPr sz="2200">
              <a:latin typeface="Arial MT"/>
              <a:cs typeface="Arial MT"/>
            </a:endParaRPr>
          </a:p>
          <a:p>
            <a:pPr marL="681990" lvl="1" indent="-325120" algn="just">
              <a:lnSpc>
                <a:spcPct val="100000"/>
              </a:lnSpc>
              <a:spcBef>
                <a:spcPts val="52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1990" algn="l"/>
              </a:tabLst>
            </a:pPr>
            <a:r>
              <a:rPr sz="2200" dirty="0">
                <a:latin typeface="Arial MT"/>
                <a:cs typeface="Arial MT"/>
              </a:rPr>
              <a:t>Don’t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use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AT&amp;T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Australia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because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performance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poor.</a:t>
            </a:r>
            <a:endParaRPr sz="2200">
              <a:latin typeface="Arial MT"/>
              <a:cs typeface="Arial MT"/>
            </a:endParaRPr>
          </a:p>
          <a:p>
            <a:pPr marL="682625" lvl="1" indent="-325755" algn="just">
              <a:lnSpc>
                <a:spcPct val="100000"/>
              </a:lnSpc>
              <a:spcBef>
                <a:spcPts val="535"/>
              </a:spcBef>
              <a:buClr>
                <a:srgbClr val="3A812E"/>
              </a:buClr>
              <a:buSzPct val="59090"/>
              <a:buFont typeface="Wingdings"/>
              <a:buChar char=""/>
              <a:tabLst>
                <a:tab pos="682625" algn="l"/>
              </a:tabLst>
            </a:pPr>
            <a:r>
              <a:rPr sz="2200" dirty="0">
                <a:latin typeface="Arial MT"/>
                <a:cs typeface="Arial MT"/>
              </a:rPr>
              <a:t>Traffic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starting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or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ending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Apple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should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not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transit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Google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15643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640" y="4809744"/>
            <a:ext cx="7284720" cy="16672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Physical</a:t>
            </a:r>
            <a:r>
              <a:rPr spc="-110" dirty="0"/>
              <a:t> </a:t>
            </a:r>
            <a:r>
              <a:rPr spc="-10" dirty="0"/>
              <a:t>Layer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460044" y="1628013"/>
            <a:ext cx="8040370" cy="298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070" indent="-34417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433070" algn="l"/>
              </a:tabLst>
            </a:pPr>
            <a:r>
              <a:rPr sz="1800" dirty="0">
                <a:latin typeface="Arial MT"/>
                <a:cs typeface="Arial MT"/>
              </a:rPr>
              <a:t>Physical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responsible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delivering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stream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symbols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(usually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3307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stream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1’s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0’s)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source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channel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destination.</a:t>
            </a:r>
            <a:endParaRPr sz="1800">
              <a:latin typeface="Arial MT"/>
              <a:cs typeface="Arial MT"/>
            </a:endParaRPr>
          </a:p>
          <a:p>
            <a:pPr marL="433070" indent="-34417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433070" algn="l"/>
              </a:tabLst>
            </a:pP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theory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shows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limitation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delivering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information</a:t>
            </a:r>
            <a:endParaRPr sz="1800">
              <a:latin typeface="Arial MT"/>
              <a:cs typeface="Arial MT"/>
            </a:endParaRPr>
          </a:p>
          <a:p>
            <a:pPr marL="43307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channel</a:t>
            </a:r>
            <a:endParaRPr sz="1800">
              <a:latin typeface="Arial MT"/>
              <a:cs typeface="Arial MT"/>
            </a:endParaRPr>
          </a:p>
          <a:p>
            <a:pPr marL="433070" indent="-34417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433070" algn="l"/>
              </a:tabLst>
            </a:pPr>
            <a:r>
              <a:rPr sz="1800" dirty="0">
                <a:latin typeface="Arial MT"/>
                <a:cs typeface="Arial MT"/>
              </a:rPr>
              <a:t>Maximum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limited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noiseless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channel:</a:t>
            </a:r>
            <a:endParaRPr sz="1800">
              <a:latin typeface="Arial MT"/>
              <a:cs typeface="Arial MT"/>
            </a:endParaRPr>
          </a:p>
          <a:p>
            <a:pPr marL="43307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C=2W*log</a:t>
            </a:r>
            <a:r>
              <a:rPr sz="1800" baseline="-20833" dirty="0">
                <a:latin typeface="Arial MT"/>
                <a:cs typeface="Arial MT"/>
              </a:rPr>
              <a:t>2</a:t>
            </a:r>
            <a:r>
              <a:rPr sz="1800" dirty="0">
                <a:latin typeface="Arial MT"/>
                <a:cs typeface="Arial MT"/>
              </a:rPr>
              <a:t>(V)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bits/sec</a:t>
            </a:r>
            <a:endParaRPr sz="1800">
              <a:latin typeface="Arial MT"/>
              <a:cs typeface="Arial MT"/>
            </a:endParaRPr>
          </a:p>
          <a:p>
            <a:pPr marL="43307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where V 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number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discrete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signal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levels,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channel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bandwidth</a:t>
            </a:r>
            <a:endParaRPr sz="1800">
              <a:latin typeface="Arial MT"/>
              <a:cs typeface="Arial MT"/>
            </a:endParaRPr>
          </a:p>
          <a:p>
            <a:pPr marL="433070" indent="-34417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433070" algn="l"/>
              </a:tabLst>
            </a:pPr>
            <a:r>
              <a:rPr sz="1800" dirty="0">
                <a:latin typeface="Arial MT"/>
                <a:cs typeface="Arial MT"/>
              </a:rPr>
              <a:t>For Noisy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channels: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C=Wlog</a:t>
            </a:r>
            <a:r>
              <a:rPr sz="1800" baseline="-20833" dirty="0">
                <a:latin typeface="Arial MT"/>
                <a:cs typeface="Arial MT"/>
              </a:rPr>
              <a:t>2</a:t>
            </a:r>
            <a:r>
              <a:rPr sz="1800" dirty="0">
                <a:latin typeface="Arial MT"/>
                <a:cs typeface="Arial MT"/>
              </a:rPr>
              <a:t>(1+SNR)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bits/sec</a:t>
            </a:r>
            <a:endParaRPr sz="1800">
              <a:latin typeface="Arial MT"/>
              <a:cs typeface="Arial MT"/>
            </a:endParaRPr>
          </a:p>
          <a:p>
            <a:pPr marL="433070" indent="-34417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433070" algn="l"/>
              </a:tabLst>
            </a:pPr>
            <a:r>
              <a:rPr sz="1800" dirty="0">
                <a:latin typeface="Arial MT"/>
                <a:cs typeface="Arial MT"/>
              </a:rPr>
              <a:t>Example: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channel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bandwidth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4kHz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SNR=30dB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carry</a:t>
            </a:r>
            <a:endParaRPr sz="1800">
              <a:latin typeface="Arial MT"/>
              <a:cs typeface="Arial MT"/>
            </a:endParaRPr>
          </a:p>
          <a:p>
            <a:pPr marL="43307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40kbps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 </a:t>
            </a:r>
            <a:r>
              <a:rPr sz="1800" spc="-20" dirty="0">
                <a:latin typeface="Arial MT"/>
                <a:cs typeface="Arial MT"/>
              </a:rPr>
              <a:t>most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45450536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IPv6</a:t>
            </a:r>
            <a:r>
              <a:rPr spc="-185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Data</a:t>
            </a:r>
            <a:r>
              <a:rPr spc="-25" dirty="0"/>
              <a:t> Communication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430" indent="-34353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dirty="0"/>
              <a:t>To</a:t>
            </a:r>
            <a:r>
              <a:rPr spc="-30" dirty="0"/>
              <a:t> </a:t>
            </a:r>
            <a:r>
              <a:rPr dirty="0"/>
              <a:t>expand</a:t>
            </a:r>
            <a:r>
              <a:rPr spc="-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feature</a:t>
            </a:r>
            <a:r>
              <a:rPr spc="-25" dirty="0"/>
              <a:t> </a:t>
            </a:r>
            <a:r>
              <a:rPr dirty="0"/>
              <a:t>set</a:t>
            </a:r>
            <a:r>
              <a:rPr spc="-15" dirty="0"/>
              <a:t> </a:t>
            </a:r>
            <a:r>
              <a:rPr spc="-25" dirty="0"/>
              <a:t>and </a:t>
            </a:r>
            <a:r>
              <a:rPr dirty="0"/>
              <a:t>capabilities of</a:t>
            </a:r>
            <a:r>
              <a:rPr spc="-25" dirty="0"/>
              <a:t> </a:t>
            </a:r>
            <a:r>
              <a:rPr dirty="0"/>
              <a:t>IP,</a:t>
            </a:r>
            <a:r>
              <a:rPr spc="-3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1990</a:t>
            </a:r>
            <a:r>
              <a:rPr spc="-15" dirty="0"/>
              <a:t> </a:t>
            </a:r>
            <a:r>
              <a:rPr dirty="0"/>
              <a:t>work</a:t>
            </a:r>
            <a:r>
              <a:rPr spc="20" dirty="0"/>
              <a:t> </a:t>
            </a:r>
            <a:r>
              <a:rPr spc="-25" dirty="0"/>
              <a:t>on </a:t>
            </a:r>
            <a:r>
              <a:rPr dirty="0"/>
              <a:t>new</a:t>
            </a:r>
            <a:r>
              <a:rPr spc="-35" dirty="0"/>
              <a:t> </a:t>
            </a:r>
            <a:r>
              <a:rPr dirty="0"/>
              <a:t>protocol</a:t>
            </a:r>
            <a:r>
              <a:rPr spc="-30" dirty="0"/>
              <a:t> </a:t>
            </a:r>
            <a:r>
              <a:rPr dirty="0"/>
              <a:t>started</a:t>
            </a:r>
            <a:r>
              <a:rPr spc="-50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spc="-20" dirty="0"/>
              <a:t>these </a:t>
            </a:r>
            <a:r>
              <a:rPr spc="-10" dirty="0"/>
              <a:t>requirements:</a:t>
            </a: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billions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hosts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Reduce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routing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table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size</a:t>
            </a:r>
            <a:endParaRPr sz="1600">
              <a:latin typeface="Arial MT"/>
              <a:cs typeface="Arial MT"/>
            </a:endParaRPr>
          </a:p>
          <a:p>
            <a:pPr marL="683260" marR="141605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Simplify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protocol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(reduces </a:t>
            </a:r>
            <a:r>
              <a:rPr sz="1600" dirty="0">
                <a:latin typeface="Arial MT"/>
                <a:cs typeface="Arial MT"/>
              </a:rPr>
              <a:t>processing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power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requirement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in </a:t>
            </a:r>
            <a:r>
              <a:rPr sz="1600" spc="-10" dirty="0">
                <a:latin typeface="Arial MT"/>
                <a:cs typeface="Arial MT"/>
              </a:rPr>
              <a:t>routers)</a:t>
            </a:r>
            <a:endParaRPr sz="16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Better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security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(authentication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spc="-10" dirty="0">
                <a:latin typeface="Arial MT"/>
                <a:cs typeface="Arial MT"/>
              </a:rPr>
              <a:t>privacy)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10" dirty="0">
                <a:latin typeface="Arial MT"/>
                <a:cs typeface="Arial MT"/>
              </a:rPr>
              <a:t>Multicasting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Mobile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hosts</a:t>
            </a:r>
            <a:endParaRPr sz="1600">
              <a:latin typeface="Arial MT"/>
              <a:cs typeface="Arial MT"/>
            </a:endParaRPr>
          </a:p>
          <a:p>
            <a:pPr marL="683260" marR="73025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Allow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protocol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evolve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(room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for </a:t>
            </a:r>
            <a:r>
              <a:rPr sz="1600" spc="-10" dirty="0">
                <a:latin typeface="Arial MT"/>
                <a:cs typeface="Arial MT"/>
              </a:rPr>
              <a:t>expansion)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Coexist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IPv4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2401" y="1418686"/>
            <a:ext cx="3775710" cy="313753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 MT"/>
                <a:cs typeface="Arial MT"/>
              </a:rPr>
              <a:t>Important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Features: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Longer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addresses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IPv4:</a:t>
            </a:r>
            <a:r>
              <a:rPr sz="1600" spc="-25" dirty="0">
                <a:latin typeface="Arial MT"/>
                <a:cs typeface="Arial MT"/>
              </a:rPr>
              <a:t> 16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byte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addresses</a:t>
            </a:r>
            <a:endParaRPr sz="1600">
              <a:latin typeface="Arial MT"/>
              <a:cs typeface="Arial MT"/>
            </a:endParaRPr>
          </a:p>
          <a:p>
            <a:pPr marL="683260" marR="5080" lvl="1" indent="-327025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Header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simplification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(fixed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size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40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bytes)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Better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options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Improved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Security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capabilities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packet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priority</a:t>
            </a:r>
            <a:endParaRPr sz="1600">
              <a:latin typeface="Arial MT"/>
              <a:cs typeface="Arial MT"/>
            </a:endParaRPr>
          </a:p>
          <a:p>
            <a:pPr marL="683260" marR="213995" lvl="1" indent="-327025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pseudo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connections </a:t>
            </a:r>
            <a:r>
              <a:rPr sz="1600" dirty="0">
                <a:latin typeface="Arial MT"/>
                <a:cs typeface="Arial MT"/>
              </a:rPr>
              <a:t>(using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label)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long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datagrams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4787083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1117" y="6453022"/>
            <a:ext cx="1435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41514" y="6482514"/>
            <a:ext cx="4853940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  <a:tabLst>
                <a:tab pos="4638675" algn="l"/>
              </a:tabLst>
            </a:pPr>
            <a:r>
              <a:rPr sz="1200" spc="-25" dirty="0">
                <a:latin typeface="Times New Roman"/>
                <a:cs typeface="Times New Roman"/>
              </a:rPr>
              <a:t>ata Communication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Networks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800" spc="-89" baseline="2314" dirty="0">
                <a:latin typeface="Times New Roman"/>
                <a:cs typeface="Times New Roman"/>
              </a:rPr>
              <a:t>115</a:t>
            </a:r>
            <a:endParaRPr sz="1800" baseline="2314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0" y="3863338"/>
            <a:ext cx="5391911" cy="29184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437451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IPv6</a:t>
            </a:r>
            <a:r>
              <a:rPr spc="-155" dirty="0"/>
              <a:t> </a:t>
            </a:r>
            <a:r>
              <a:rPr dirty="0"/>
              <a:t>Protocol</a:t>
            </a:r>
            <a:r>
              <a:rPr spc="-155" dirty="0"/>
              <a:t> </a:t>
            </a:r>
            <a:r>
              <a:rPr spc="-30" dirty="0"/>
              <a:t>Features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337280"/>
            <a:ext cx="7493000" cy="281813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Version: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Always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MT"/>
                <a:cs typeface="Arial MT"/>
              </a:rPr>
              <a:t>6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Priority: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Handle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different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classes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service</a:t>
            </a:r>
            <a:endParaRPr sz="2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0-</a:t>
            </a:r>
            <a:r>
              <a:rPr sz="1800" dirty="0">
                <a:latin typeface="Arial MT"/>
                <a:cs typeface="Arial MT"/>
              </a:rPr>
              <a:t>7</a:t>
            </a:r>
            <a:r>
              <a:rPr sz="1800" spc="-10" dirty="0">
                <a:latin typeface="Arial MT"/>
                <a:cs typeface="Arial MT"/>
              </a:rPr>
              <a:t> non-real-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(flow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controlled)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spc="-10" dirty="0">
                <a:latin typeface="Arial MT"/>
                <a:cs typeface="Arial MT"/>
              </a:rPr>
              <a:t>8-</a:t>
            </a:r>
            <a:r>
              <a:rPr sz="1800" dirty="0">
                <a:latin typeface="Arial MT"/>
                <a:cs typeface="Arial MT"/>
              </a:rPr>
              <a:t>15 </a:t>
            </a:r>
            <a:r>
              <a:rPr sz="1800" spc="-10" dirty="0">
                <a:latin typeface="Arial MT"/>
                <a:cs typeface="Arial MT"/>
              </a:rPr>
              <a:t>real-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(no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control)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Flow: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flow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label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flow-</a:t>
            </a:r>
            <a:r>
              <a:rPr sz="2000" dirty="0">
                <a:latin typeface="Arial MT"/>
                <a:cs typeface="Arial MT"/>
              </a:rPr>
              <a:t>driven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routing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Payload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Length: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&gt;64k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supported</a:t>
            </a:r>
            <a:endParaRPr sz="20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Next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Header: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Headers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optionally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extended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over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multiple packets.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4796483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Multi</a:t>
            </a:r>
            <a:r>
              <a:rPr spc="-135" dirty="0"/>
              <a:t> </a:t>
            </a:r>
            <a:r>
              <a:rPr dirty="0"/>
              <a:t>Protocol</a:t>
            </a:r>
            <a:r>
              <a:rPr spc="-135" dirty="0"/>
              <a:t> </a:t>
            </a:r>
            <a:r>
              <a:rPr spc="-95" dirty="0"/>
              <a:t>Label</a:t>
            </a:r>
            <a:r>
              <a:rPr spc="-130" dirty="0"/>
              <a:t> </a:t>
            </a:r>
            <a:r>
              <a:rPr spc="-95" dirty="0"/>
              <a:t>Switching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54"/>
            <a:ext cx="8057515" cy="3867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Multiprotocol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Label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Switching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(MPLS)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mechanism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high- </a:t>
            </a:r>
            <a:r>
              <a:rPr sz="2000" dirty="0">
                <a:latin typeface="Arial MT"/>
                <a:cs typeface="Arial MT"/>
              </a:rPr>
              <a:t>performance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telecommunications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networks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directs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carries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node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next.</a:t>
            </a:r>
            <a:endParaRPr sz="2000">
              <a:latin typeface="Arial MT"/>
              <a:cs typeface="Arial MT"/>
            </a:endParaRPr>
          </a:p>
          <a:p>
            <a:pPr marL="355600" marR="135890" indent="-34353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MPLS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makes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easy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create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"virtual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links"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distant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nodes.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encapsulate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various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protocols.</a:t>
            </a:r>
            <a:endParaRPr sz="2000">
              <a:latin typeface="Arial MT"/>
              <a:cs typeface="Arial MT"/>
            </a:endParaRPr>
          </a:p>
          <a:p>
            <a:pPr marL="355600" marR="289560" indent="-34353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MPLS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assigned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labels.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Packet- </a:t>
            </a:r>
            <a:r>
              <a:rPr sz="2000" dirty="0">
                <a:latin typeface="Arial MT"/>
                <a:cs typeface="Arial MT"/>
              </a:rPr>
              <a:t>forwarding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decisions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made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solely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contents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label, </a:t>
            </a:r>
            <a:r>
              <a:rPr sz="2000" dirty="0">
                <a:latin typeface="Arial MT"/>
                <a:cs typeface="Arial MT"/>
              </a:rPr>
              <a:t>without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examine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packet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itself.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allows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create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end-to-</a:t>
            </a:r>
            <a:r>
              <a:rPr sz="2000" dirty="0">
                <a:latin typeface="Arial MT"/>
                <a:cs typeface="Arial MT"/>
              </a:rPr>
              <a:t>end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circuits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across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type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transport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medium,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protocol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MPLS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small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overhead,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connection-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oriented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services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10" dirty="0">
                <a:latin typeface="Arial MT"/>
                <a:cs typeface="Arial MT"/>
              </a:rPr>
              <a:t> variable-</a:t>
            </a:r>
            <a:r>
              <a:rPr sz="2000" dirty="0">
                <a:latin typeface="Arial MT"/>
                <a:cs typeface="Arial MT"/>
              </a:rPr>
              <a:t>length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frames.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3997" y="6453022"/>
            <a:ext cx="1558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Advanced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Communication </a:t>
            </a:r>
            <a:r>
              <a:rPr lang="en-US" sz="1200" dirty="0" err="1">
                <a:latin typeface="Times New Roman"/>
                <a:cs typeface="Times New Roman"/>
              </a:rPr>
              <a:t>Networks</a:t>
            </a:r>
            <a:r>
              <a:rPr sz="1200" spc="-10" dirty="0" err="1">
                <a:latin typeface="Times New Roman"/>
                <a:cs typeface="Times New Roman"/>
              </a:rPr>
              <a:t>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67776" y="6448755"/>
            <a:ext cx="240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imes New Roman"/>
                <a:cs typeface="Times New Roman"/>
              </a:rPr>
              <a:t>116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0386035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8597" y="6403035"/>
            <a:ext cx="2260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spc="-30" dirty="0">
                <a:latin typeface="Times New Roman"/>
                <a:cs typeface="Times New Roman"/>
              </a:rPr>
              <a:t>Advanced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Net</a:t>
            </a:r>
            <a:r>
              <a:rPr sz="1200" spc="-310" dirty="0">
                <a:latin typeface="Times New Roman"/>
                <a:cs typeface="Times New Roman"/>
              </a:rPr>
              <a:t>w</a:t>
            </a:r>
            <a:r>
              <a:rPr sz="2400" b="1" spc="-922" baseline="19097" dirty="0">
                <a:latin typeface="Arial"/>
                <a:cs typeface="Arial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spc="-380" dirty="0">
                <a:latin typeface="Times New Roman"/>
                <a:cs typeface="Times New Roman"/>
              </a:rPr>
              <a:t>r</a:t>
            </a:r>
            <a:r>
              <a:rPr sz="2400" b="1" spc="-1289" baseline="19097" dirty="0">
                <a:latin typeface="Arial"/>
                <a:cs typeface="Arial"/>
              </a:rPr>
              <a:t>w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100" dirty="0">
                <a:latin typeface="Times New Roman"/>
                <a:cs typeface="Times New Roman"/>
              </a:rPr>
              <a:t>s</a:t>
            </a:r>
            <a:r>
              <a:rPr sz="2400" b="1" spc="15" baseline="19097" dirty="0">
                <a:latin typeface="Arial"/>
                <a:cs typeface="Arial"/>
              </a:rPr>
              <a:t>apping</a:t>
            </a:r>
            <a:endParaRPr sz="2400" baseline="1909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67776" y="6448755"/>
            <a:ext cx="240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imes New Roman"/>
                <a:cs typeface="Times New Roman"/>
              </a:rPr>
              <a:t>117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5876" y="364312"/>
            <a:ext cx="325374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/>
              <a:t>MPLS</a:t>
            </a:r>
            <a:r>
              <a:rPr spc="-40" dirty="0"/>
              <a:t> </a:t>
            </a:r>
            <a:r>
              <a:rPr spc="-10" dirty="0"/>
              <a:t>Operation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4629" y="1180846"/>
            <a:ext cx="46501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1a.</a:t>
            </a:r>
            <a:r>
              <a:rPr sz="1600" b="1" spc="3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Existing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routing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protocols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(e.g.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OSPF,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IS-</a:t>
            </a:r>
            <a:r>
              <a:rPr sz="1600" b="1" spc="-25" dirty="0">
                <a:latin typeface="Arial"/>
                <a:cs typeface="Arial"/>
              </a:rPr>
              <a:t>IS)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establish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reachability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to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destination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86" y="1900935"/>
            <a:ext cx="6780275" cy="38191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280" y="1867026"/>
            <a:ext cx="35820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1b.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Label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Distribution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Protocol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(LDP) </a:t>
            </a:r>
            <a:r>
              <a:rPr sz="1600" b="1" dirty="0">
                <a:latin typeface="Arial"/>
                <a:cs typeface="Arial"/>
              </a:rPr>
              <a:t>establishes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label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to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destination </a:t>
            </a:r>
            <a:r>
              <a:rPr sz="1600" b="1" dirty="0">
                <a:latin typeface="Arial"/>
                <a:cs typeface="Arial"/>
              </a:rPr>
              <a:t>network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mappings.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980" y="5522163"/>
            <a:ext cx="30714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2.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Ingress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Edge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LSR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receives </a:t>
            </a:r>
            <a:r>
              <a:rPr sz="1600" b="1" dirty="0">
                <a:latin typeface="Arial"/>
                <a:cs typeface="Arial"/>
              </a:rPr>
              <a:t>packet,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performs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Layer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3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value- </a:t>
            </a:r>
            <a:r>
              <a:rPr sz="1600" b="1" dirty="0">
                <a:latin typeface="Arial"/>
                <a:cs typeface="Arial"/>
              </a:rPr>
              <a:t>added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services,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and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“labels”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980" y="6254292"/>
            <a:ext cx="780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packets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7582" y="5847384"/>
            <a:ext cx="19024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3. LSR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switches </a:t>
            </a:r>
            <a:r>
              <a:rPr sz="1600" b="1" dirty="0">
                <a:latin typeface="Arial"/>
                <a:cs typeface="Arial"/>
              </a:rPr>
              <a:t>packets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using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label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0221" y="1406398"/>
            <a:ext cx="172529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4.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Edge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LSR </a:t>
            </a:r>
            <a:r>
              <a:rPr sz="1600" b="1" spc="-25" dirty="0">
                <a:latin typeface="Arial"/>
                <a:cs typeface="Arial"/>
              </a:rPr>
              <a:t>at </a:t>
            </a:r>
            <a:r>
              <a:rPr sz="1600" b="1" dirty="0">
                <a:latin typeface="Arial"/>
                <a:cs typeface="Arial"/>
              </a:rPr>
              <a:t>egress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removes </a:t>
            </a:r>
            <a:r>
              <a:rPr sz="1600" b="1" dirty="0">
                <a:latin typeface="Arial"/>
                <a:cs typeface="Arial"/>
              </a:rPr>
              <a:t>label and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delivers packet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37857" y="2183383"/>
            <a:ext cx="323850" cy="1359535"/>
          </a:xfrm>
          <a:custGeom>
            <a:avLst/>
            <a:gdLst/>
            <a:ahLst/>
            <a:cxnLst/>
            <a:rect l="l" t="t" r="r" b="b"/>
            <a:pathLst>
              <a:path w="323850" h="1359535">
                <a:moveTo>
                  <a:pt x="0" y="1226946"/>
                </a:moveTo>
                <a:lnTo>
                  <a:pt x="9651" y="1359153"/>
                </a:lnTo>
                <a:lnTo>
                  <a:pt x="49751" y="1287526"/>
                </a:lnTo>
                <a:lnTo>
                  <a:pt x="38608" y="1287526"/>
                </a:lnTo>
                <a:lnTo>
                  <a:pt x="13843" y="1282064"/>
                </a:lnTo>
                <a:lnTo>
                  <a:pt x="17503" y="1265606"/>
                </a:lnTo>
                <a:lnTo>
                  <a:pt x="0" y="1226946"/>
                </a:lnTo>
                <a:close/>
              </a:path>
              <a:path w="323850" h="1359535">
                <a:moveTo>
                  <a:pt x="17503" y="1265606"/>
                </a:moveTo>
                <a:lnTo>
                  <a:pt x="13843" y="1282064"/>
                </a:lnTo>
                <a:lnTo>
                  <a:pt x="38608" y="1287526"/>
                </a:lnTo>
                <a:lnTo>
                  <a:pt x="39229" y="1284731"/>
                </a:lnTo>
                <a:lnTo>
                  <a:pt x="26162" y="1284731"/>
                </a:lnTo>
                <a:lnTo>
                  <a:pt x="17503" y="1265606"/>
                </a:lnTo>
                <a:close/>
              </a:path>
              <a:path w="323850" h="1359535">
                <a:moveTo>
                  <a:pt x="74422" y="1243456"/>
                </a:moveTo>
                <a:lnTo>
                  <a:pt x="42300" y="1270928"/>
                </a:lnTo>
                <a:lnTo>
                  <a:pt x="38608" y="1287526"/>
                </a:lnTo>
                <a:lnTo>
                  <a:pt x="49751" y="1287526"/>
                </a:lnTo>
                <a:lnTo>
                  <a:pt x="74422" y="1243456"/>
                </a:lnTo>
                <a:close/>
              </a:path>
              <a:path w="323850" h="1359535">
                <a:moveTo>
                  <a:pt x="298958" y="0"/>
                </a:moveTo>
                <a:lnTo>
                  <a:pt x="17503" y="1265606"/>
                </a:lnTo>
                <a:lnTo>
                  <a:pt x="26162" y="1284731"/>
                </a:lnTo>
                <a:lnTo>
                  <a:pt x="42300" y="1270928"/>
                </a:lnTo>
                <a:lnTo>
                  <a:pt x="323850" y="5587"/>
                </a:lnTo>
                <a:lnTo>
                  <a:pt x="298958" y="0"/>
                </a:lnTo>
                <a:close/>
              </a:path>
              <a:path w="323850" h="1359535">
                <a:moveTo>
                  <a:pt x="42300" y="1270928"/>
                </a:moveTo>
                <a:lnTo>
                  <a:pt x="26162" y="1284731"/>
                </a:lnTo>
                <a:lnTo>
                  <a:pt x="39229" y="1284731"/>
                </a:lnTo>
                <a:lnTo>
                  <a:pt x="42300" y="1270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759774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Label</a:t>
            </a:r>
            <a:r>
              <a:rPr spc="-110" dirty="0"/>
              <a:t> Switching</a:t>
            </a:r>
            <a:r>
              <a:rPr spc="-95" dirty="0"/>
              <a:t> </a:t>
            </a:r>
            <a:r>
              <a:rPr spc="-3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11117" y="6453022"/>
            <a:ext cx="19215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5" dirty="0">
                <a:latin typeface="Times New Roman"/>
                <a:cs typeface="Times New Roman"/>
              </a:rPr>
              <a:t> Communication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Networks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67776" y="6448755"/>
            <a:ext cx="240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imes New Roman"/>
                <a:cs typeface="Times New Roman"/>
              </a:rPr>
              <a:t>118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691" y="1117871"/>
            <a:ext cx="7214616" cy="45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5654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Multi</a:t>
            </a:r>
            <a:r>
              <a:rPr spc="-135" dirty="0"/>
              <a:t> </a:t>
            </a:r>
            <a:r>
              <a:rPr dirty="0"/>
              <a:t>Protocol</a:t>
            </a:r>
            <a:r>
              <a:rPr spc="-135" dirty="0"/>
              <a:t> </a:t>
            </a:r>
            <a:r>
              <a:rPr spc="-95" dirty="0"/>
              <a:t>Label</a:t>
            </a:r>
            <a:r>
              <a:rPr spc="-130" dirty="0"/>
              <a:t> </a:t>
            </a:r>
            <a:r>
              <a:rPr spc="-95" dirty="0"/>
              <a:t>Switching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93997" y="6474123"/>
            <a:ext cx="155829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spc="-30" dirty="0">
                <a:latin typeface="Times New Roman"/>
                <a:cs typeface="Times New Roman"/>
              </a:rPr>
              <a:t>Advanced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Communication </a:t>
            </a:r>
            <a:r>
              <a:rPr lang="en-US" sz="1200" dirty="0" err="1">
                <a:latin typeface="Times New Roman"/>
                <a:cs typeface="Times New Roman"/>
              </a:rPr>
              <a:t>Networks</a:t>
            </a:r>
            <a:r>
              <a:rPr sz="1200" spc="-10" dirty="0" err="1">
                <a:latin typeface="Times New Roman"/>
                <a:cs typeface="Times New Roman"/>
              </a:rPr>
              <a:t>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1846"/>
            <a:ext cx="7971790" cy="446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354965" algn="l"/>
              </a:tabLst>
            </a:pPr>
            <a:r>
              <a:rPr sz="2100" dirty="0">
                <a:latin typeface="Arial MT"/>
                <a:cs typeface="Arial MT"/>
              </a:rPr>
              <a:t>Forwarding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Equivalency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Class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(FEC)</a:t>
            </a:r>
            <a:endParaRPr sz="2100">
              <a:latin typeface="Arial MT"/>
              <a:cs typeface="Arial MT"/>
            </a:endParaRPr>
          </a:p>
          <a:p>
            <a:pPr marL="683260" marR="40005" lvl="1" indent="-326390" algn="just">
              <a:lnSpc>
                <a:spcPct val="80100"/>
              </a:lnSpc>
              <a:spcBef>
                <a:spcPts val="459"/>
              </a:spcBef>
              <a:buClr>
                <a:srgbClr val="3A812E"/>
              </a:buClr>
              <a:buSzPct val="60526"/>
              <a:buFont typeface="Wingdings"/>
              <a:buChar char=""/>
              <a:tabLst>
                <a:tab pos="683260" algn="l"/>
              </a:tabLst>
            </a:pPr>
            <a:r>
              <a:rPr sz="1900" dirty="0">
                <a:latin typeface="Arial MT"/>
                <a:cs typeface="Arial MT"/>
              </a:rPr>
              <a:t>The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FEC</a:t>
            </a:r>
            <a:r>
              <a:rPr sz="1900" spc="-6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is</a:t>
            </a:r>
            <a:r>
              <a:rPr sz="1900" spc="-6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used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to</a:t>
            </a:r>
            <a:r>
              <a:rPr sz="1900" spc="-6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describe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an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association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discrete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packets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20" dirty="0">
                <a:latin typeface="Arial MT"/>
                <a:cs typeface="Arial MT"/>
              </a:rPr>
              <a:t>with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destination address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and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class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traffic.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It</a:t>
            </a:r>
            <a:r>
              <a:rPr sz="1900" spc="-6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allows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the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grouping </a:t>
            </a:r>
            <a:r>
              <a:rPr sz="1900" spc="-25" dirty="0">
                <a:latin typeface="Arial MT"/>
                <a:cs typeface="Arial MT"/>
              </a:rPr>
              <a:t>of </a:t>
            </a:r>
            <a:r>
              <a:rPr sz="1900" dirty="0">
                <a:latin typeface="Arial MT"/>
                <a:cs typeface="Arial MT"/>
              </a:rPr>
              <a:t>packets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into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classes.</a:t>
            </a:r>
            <a:endParaRPr sz="1900">
              <a:latin typeface="Arial MT"/>
              <a:cs typeface="Arial MT"/>
            </a:endParaRPr>
          </a:p>
          <a:p>
            <a:pPr marL="683260" marR="15875" lvl="1" indent="-326390">
              <a:lnSpc>
                <a:spcPct val="80000"/>
              </a:lnSpc>
              <a:spcBef>
                <a:spcPts val="455"/>
              </a:spcBef>
              <a:buClr>
                <a:srgbClr val="3A812E"/>
              </a:buClr>
              <a:buSzPct val="60526"/>
              <a:buFont typeface="Wingdings"/>
              <a:buChar char=""/>
              <a:tabLst>
                <a:tab pos="683260" algn="l"/>
              </a:tabLst>
            </a:pPr>
            <a:r>
              <a:rPr sz="1900" dirty="0">
                <a:latin typeface="Arial MT"/>
                <a:cs typeface="Arial MT"/>
              </a:rPr>
              <a:t>The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matching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the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FEC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with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packet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is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achieved by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using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label </a:t>
            </a:r>
            <a:r>
              <a:rPr sz="1900" dirty="0">
                <a:latin typeface="Arial MT"/>
                <a:cs typeface="Arial MT"/>
              </a:rPr>
              <a:t>to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identify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each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FEC.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For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different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classes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service,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different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20" dirty="0">
                <a:latin typeface="Arial MT"/>
                <a:cs typeface="Arial MT"/>
              </a:rPr>
              <a:t>FECs </a:t>
            </a:r>
            <a:r>
              <a:rPr sz="1900" dirty="0">
                <a:latin typeface="Arial MT"/>
                <a:cs typeface="Arial MT"/>
              </a:rPr>
              <a:t>and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their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associated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labels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are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used.</a:t>
            </a:r>
            <a:endParaRPr sz="1900">
              <a:latin typeface="Arial MT"/>
              <a:cs typeface="Arial MT"/>
            </a:endParaRPr>
          </a:p>
          <a:p>
            <a:pPr marL="355600" indent="-342900">
              <a:lnSpc>
                <a:spcPts val="2510"/>
              </a:lnSpc>
              <a:buClr>
                <a:srgbClr val="CC9900"/>
              </a:buClr>
              <a:buSzPct val="64285"/>
              <a:buFont typeface="Wingdings"/>
              <a:buChar char=""/>
              <a:tabLst>
                <a:tab pos="355600" algn="l"/>
              </a:tabLst>
            </a:pPr>
            <a:r>
              <a:rPr sz="2100" dirty="0">
                <a:latin typeface="Arial MT"/>
                <a:cs typeface="Arial MT"/>
              </a:rPr>
              <a:t>Label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Switching</a:t>
            </a:r>
            <a:r>
              <a:rPr sz="2100" spc="-6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Router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(LSR)</a:t>
            </a:r>
            <a:endParaRPr sz="21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10"/>
              </a:spcBef>
              <a:buClr>
                <a:srgbClr val="3A812E"/>
              </a:buClr>
              <a:buSzPct val="60526"/>
              <a:buFont typeface="Wingdings"/>
              <a:buChar char=""/>
              <a:tabLst>
                <a:tab pos="683260" algn="l"/>
              </a:tabLst>
            </a:pPr>
            <a:r>
              <a:rPr sz="1900" dirty="0">
                <a:latin typeface="Arial MT"/>
                <a:cs typeface="Arial MT"/>
              </a:rPr>
              <a:t>Forwards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MPLS</a:t>
            </a:r>
            <a:r>
              <a:rPr sz="1900" spc="-6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packets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using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label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switching</a:t>
            </a:r>
            <a:endParaRPr sz="19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buClr>
                <a:srgbClr val="3A812E"/>
              </a:buClr>
              <a:buSzPct val="60526"/>
              <a:buFont typeface="Wingdings"/>
              <a:buChar char=""/>
              <a:tabLst>
                <a:tab pos="683260" algn="l"/>
              </a:tabLst>
            </a:pPr>
            <a:r>
              <a:rPr sz="1900" dirty="0">
                <a:latin typeface="Arial MT"/>
                <a:cs typeface="Arial MT"/>
              </a:rPr>
              <a:t>Capable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6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forwarding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native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IP</a:t>
            </a:r>
            <a:r>
              <a:rPr sz="1900" spc="-8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packets</a:t>
            </a:r>
            <a:endParaRPr sz="19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buClr>
                <a:srgbClr val="3A812E"/>
              </a:buClr>
              <a:buSzPct val="60526"/>
              <a:buFont typeface="Wingdings"/>
              <a:buChar char=""/>
              <a:tabLst>
                <a:tab pos="683260" algn="l"/>
              </a:tabLst>
            </a:pPr>
            <a:r>
              <a:rPr sz="1900" dirty="0">
                <a:latin typeface="Arial MT"/>
                <a:cs typeface="Arial MT"/>
              </a:rPr>
              <a:t>Executes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one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or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more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IP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routing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protocols</a:t>
            </a:r>
            <a:endParaRPr sz="19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buClr>
                <a:srgbClr val="3A812E"/>
              </a:buClr>
              <a:buSzPct val="60526"/>
              <a:buFont typeface="Wingdings"/>
              <a:buChar char=""/>
              <a:tabLst>
                <a:tab pos="683260" algn="l"/>
              </a:tabLst>
            </a:pPr>
            <a:r>
              <a:rPr sz="1900" dirty="0">
                <a:latin typeface="Arial MT"/>
                <a:cs typeface="Arial MT"/>
              </a:rPr>
              <a:t>Participates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MPLS</a:t>
            </a:r>
            <a:r>
              <a:rPr sz="1900" spc="-6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control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protocols</a:t>
            </a:r>
            <a:endParaRPr sz="1900">
              <a:latin typeface="Arial MT"/>
              <a:cs typeface="Arial MT"/>
            </a:endParaRPr>
          </a:p>
          <a:p>
            <a:pPr marL="683260" lvl="1" indent="-326390">
              <a:lnSpc>
                <a:spcPts val="2275"/>
              </a:lnSpc>
              <a:buClr>
                <a:srgbClr val="3A812E"/>
              </a:buClr>
              <a:buSzPct val="60526"/>
              <a:buFont typeface="Wingdings"/>
              <a:buChar char=""/>
              <a:tabLst>
                <a:tab pos="683260" algn="l"/>
              </a:tabLst>
            </a:pPr>
            <a:r>
              <a:rPr sz="1900" dirty="0">
                <a:latin typeface="Arial MT"/>
                <a:cs typeface="Arial MT"/>
              </a:rPr>
              <a:t>A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group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LSRs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with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the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same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MPLS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level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forms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an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MPLS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domain.</a:t>
            </a:r>
            <a:endParaRPr sz="1900">
              <a:latin typeface="Arial MT"/>
              <a:cs typeface="Arial MT"/>
            </a:endParaRPr>
          </a:p>
          <a:p>
            <a:pPr marL="355600" indent="-342900">
              <a:lnSpc>
                <a:spcPts val="2515"/>
              </a:lnSpc>
              <a:buClr>
                <a:srgbClr val="CC9900"/>
              </a:buClr>
              <a:buSzPct val="64285"/>
              <a:buFont typeface="Wingdings"/>
              <a:buChar char=""/>
              <a:tabLst>
                <a:tab pos="355600" algn="l"/>
              </a:tabLst>
            </a:pPr>
            <a:r>
              <a:rPr sz="2100" dirty="0">
                <a:latin typeface="Arial MT"/>
                <a:cs typeface="Arial MT"/>
              </a:rPr>
              <a:t>Label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Switched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Path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(LSP)</a:t>
            </a:r>
            <a:endParaRPr sz="2100">
              <a:latin typeface="Arial MT"/>
              <a:cs typeface="Arial MT"/>
            </a:endParaRPr>
          </a:p>
          <a:p>
            <a:pPr marL="683260" marR="775335" lvl="1" indent="-326390">
              <a:lnSpc>
                <a:spcPts val="1820"/>
              </a:lnSpc>
              <a:spcBef>
                <a:spcPts val="455"/>
              </a:spcBef>
              <a:buClr>
                <a:srgbClr val="3A812E"/>
              </a:buClr>
              <a:buSzPct val="60526"/>
              <a:buFont typeface="Wingdings"/>
              <a:buChar char=""/>
              <a:tabLst>
                <a:tab pos="683260" algn="l"/>
              </a:tabLst>
            </a:pPr>
            <a:r>
              <a:rPr sz="1900" dirty="0">
                <a:latin typeface="Arial MT"/>
                <a:cs typeface="Arial MT"/>
              </a:rPr>
              <a:t>The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path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through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one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or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more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LSRs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followed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by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packets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50" dirty="0">
                <a:latin typeface="Arial MT"/>
                <a:cs typeface="Arial MT"/>
              </a:rPr>
              <a:t> a </a:t>
            </a:r>
            <a:r>
              <a:rPr sz="1900" dirty="0">
                <a:latin typeface="Arial MT"/>
                <a:cs typeface="Arial MT"/>
              </a:rPr>
              <a:t>particular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FEC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is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called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label-</a:t>
            </a:r>
            <a:r>
              <a:rPr sz="1900" dirty="0">
                <a:latin typeface="Arial MT"/>
                <a:cs typeface="Arial MT"/>
              </a:rPr>
              <a:t>switched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20" dirty="0">
                <a:latin typeface="Arial MT"/>
                <a:cs typeface="Arial MT"/>
              </a:rPr>
              <a:t>path</a:t>
            </a:r>
            <a:endParaRPr sz="19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64314108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MPLS</a:t>
            </a:r>
            <a:r>
              <a:rPr spc="-50" dirty="0"/>
              <a:t> </a:t>
            </a:r>
            <a:r>
              <a:rPr spc="-80" dirty="0"/>
              <a:t>Advantages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93997" y="6474123"/>
            <a:ext cx="155829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spc="-30" dirty="0">
                <a:latin typeface="Times New Roman"/>
                <a:cs typeface="Times New Roman"/>
              </a:rPr>
              <a:t>Advanced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Communication </a:t>
            </a:r>
            <a:r>
              <a:rPr lang="en-US" sz="1200" dirty="0" err="1">
                <a:latin typeface="Times New Roman"/>
                <a:cs typeface="Times New Roman"/>
              </a:rPr>
              <a:t>Networks</a:t>
            </a:r>
            <a:r>
              <a:rPr sz="1200" spc="-10" dirty="0" err="1">
                <a:latin typeface="Times New Roman"/>
                <a:cs typeface="Times New Roman"/>
              </a:rPr>
              <a:t>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75562"/>
            <a:ext cx="8033384" cy="4310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4705"/>
              <a:buFont typeface="Wingdings"/>
              <a:buChar char=""/>
              <a:tabLst>
                <a:tab pos="355600" algn="l"/>
              </a:tabLst>
            </a:pPr>
            <a:r>
              <a:rPr sz="1700" dirty="0">
                <a:latin typeface="Arial MT"/>
                <a:cs typeface="Arial MT"/>
              </a:rPr>
              <a:t>Simplified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header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processing:</a:t>
            </a:r>
            <a:endParaRPr sz="1700">
              <a:latin typeface="Arial MT"/>
              <a:cs typeface="Arial MT"/>
            </a:endParaRPr>
          </a:p>
          <a:p>
            <a:pPr marL="683260" lvl="1" indent="-326390">
              <a:lnSpc>
                <a:spcPts val="1620"/>
              </a:lnSpc>
              <a:spcBef>
                <a:spcPts val="5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1500" dirty="0">
                <a:latin typeface="Arial MT"/>
                <a:cs typeface="Arial MT"/>
              </a:rPr>
              <a:t>It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not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necessary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for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MPLS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routers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inspect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packet’s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network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layer</a:t>
            </a:r>
            <a:r>
              <a:rPr sz="1500" spc="-10" dirty="0">
                <a:latin typeface="Arial MT"/>
                <a:cs typeface="Arial MT"/>
              </a:rPr>
              <a:t> headers.</a:t>
            </a:r>
            <a:endParaRPr sz="1500">
              <a:latin typeface="Arial MT"/>
              <a:cs typeface="Arial MT"/>
            </a:endParaRPr>
          </a:p>
          <a:p>
            <a:pPr marL="683260">
              <a:lnSpc>
                <a:spcPts val="1620"/>
              </a:lnSpc>
            </a:pPr>
            <a:r>
              <a:rPr sz="1500" dirty="0">
                <a:latin typeface="Arial MT"/>
                <a:cs typeface="Arial MT"/>
              </a:rPr>
              <a:t>Rather,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they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are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only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required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do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table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lookup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and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label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replacement.</a:t>
            </a:r>
            <a:endParaRPr sz="1500">
              <a:latin typeface="Arial MT"/>
              <a:cs typeface="Arial MT"/>
            </a:endParaRPr>
          </a:p>
          <a:p>
            <a:pPr marL="355600" indent="-342900">
              <a:lnSpc>
                <a:spcPts val="2035"/>
              </a:lnSpc>
              <a:buClr>
                <a:srgbClr val="CC9900"/>
              </a:buClr>
              <a:buSzPct val="64705"/>
              <a:buFont typeface="Wingdings"/>
              <a:buChar char=""/>
              <a:tabLst>
                <a:tab pos="355600" algn="l"/>
              </a:tabLst>
            </a:pPr>
            <a:r>
              <a:rPr sz="1700" dirty="0">
                <a:latin typeface="Arial MT"/>
                <a:cs typeface="Arial MT"/>
              </a:rPr>
              <a:t>A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network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with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20" dirty="0">
                <a:latin typeface="Arial MT"/>
                <a:cs typeface="Arial MT"/>
              </a:rPr>
              <a:t> state</a:t>
            </a:r>
            <a:endParaRPr sz="1700">
              <a:latin typeface="Arial MT"/>
              <a:cs typeface="Arial MT"/>
            </a:endParaRPr>
          </a:p>
          <a:p>
            <a:pPr marL="683260" marR="631825" lvl="1" indent="-326390">
              <a:lnSpc>
                <a:spcPct val="80000"/>
              </a:lnSpc>
              <a:spcBef>
                <a:spcPts val="37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1500" dirty="0">
                <a:latin typeface="Arial MT"/>
                <a:cs typeface="Arial MT"/>
              </a:rPr>
              <a:t>Packets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that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enter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network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from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different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routers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are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distinguishable,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so</a:t>
            </a:r>
            <a:r>
              <a:rPr sz="1500" spc="-20" dirty="0">
                <a:latin typeface="Arial MT"/>
                <a:cs typeface="Arial MT"/>
              </a:rPr>
              <a:t> that </a:t>
            </a:r>
            <a:r>
              <a:rPr sz="1500" dirty="0">
                <a:latin typeface="Arial MT"/>
                <a:cs typeface="Arial MT"/>
              </a:rPr>
              <a:t>forwarding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decisions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that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depend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on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ingress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router</a:t>
            </a:r>
            <a:r>
              <a:rPr sz="1500" spc="-6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can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be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easily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made.</a:t>
            </a:r>
            <a:endParaRPr sz="1500">
              <a:latin typeface="Arial MT"/>
              <a:cs typeface="Arial MT"/>
            </a:endParaRPr>
          </a:p>
          <a:p>
            <a:pPr marL="683260" marR="194945" lvl="1" indent="-326390">
              <a:lnSpc>
                <a:spcPct val="80000"/>
              </a:lnSpc>
              <a:spcBef>
                <a:spcPts val="359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1500" dirty="0">
                <a:latin typeface="Arial MT"/>
                <a:cs typeface="Arial MT"/>
              </a:rPr>
              <a:t>This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is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not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true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of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conventional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forwarding,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since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packets</a:t>
            </a:r>
            <a:r>
              <a:rPr sz="1500" spc="-6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are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memoryless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about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their </a:t>
            </a:r>
            <a:r>
              <a:rPr sz="1500" dirty="0">
                <a:latin typeface="Arial MT"/>
                <a:cs typeface="Arial MT"/>
              </a:rPr>
              <a:t>ingress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routers.</a:t>
            </a:r>
            <a:endParaRPr sz="1500">
              <a:latin typeface="Arial MT"/>
              <a:cs typeface="Arial MT"/>
            </a:endParaRPr>
          </a:p>
          <a:p>
            <a:pPr marL="355600" indent="-342900">
              <a:lnSpc>
                <a:spcPts val="2030"/>
              </a:lnSpc>
              <a:buClr>
                <a:srgbClr val="CC9900"/>
              </a:buClr>
              <a:buSzPct val="64705"/>
              <a:buFont typeface="Wingdings"/>
              <a:buChar char=""/>
              <a:tabLst>
                <a:tab pos="355600" algn="l"/>
              </a:tabLst>
            </a:pPr>
            <a:r>
              <a:rPr sz="1700" dirty="0">
                <a:latin typeface="Arial MT"/>
                <a:cs typeface="Arial MT"/>
              </a:rPr>
              <a:t>More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flexible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per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packet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operation</a:t>
            </a:r>
            <a:endParaRPr sz="1700">
              <a:latin typeface="Arial MT"/>
              <a:cs typeface="Arial MT"/>
            </a:endParaRPr>
          </a:p>
          <a:p>
            <a:pPr marL="683260" marR="26670" lvl="1" indent="-326390">
              <a:lnSpc>
                <a:spcPct val="80000"/>
              </a:lnSpc>
              <a:spcBef>
                <a:spcPts val="37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label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table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of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MPLS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switch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may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contain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more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information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than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just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next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hop </a:t>
            </a:r>
            <a:r>
              <a:rPr sz="1500" dirty="0">
                <a:latin typeface="Arial MT"/>
                <a:cs typeface="Arial MT"/>
              </a:rPr>
              <a:t>and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new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label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for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particular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spc="-20" dirty="0">
                <a:latin typeface="Arial MT"/>
                <a:cs typeface="Arial MT"/>
              </a:rPr>
              <a:t>FEC.</a:t>
            </a:r>
            <a:endParaRPr sz="1500">
              <a:latin typeface="Arial MT"/>
              <a:cs typeface="Arial MT"/>
            </a:endParaRPr>
          </a:p>
          <a:p>
            <a:pPr marL="683260" marR="190500" lvl="1" indent="-326390">
              <a:lnSpc>
                <a:spcPct val="80000"/>
              </a:lnSpc>
              <a:spcBef>
                <a:spcPts val="359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1500" dirty="0">
                <a:latin typeface="Arial MT"/>
                <a:cs typeface="Arial MT"/>
              </a:rPr>
              <a:t>For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example,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entry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may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include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precedence</a:t>
            </a:r>
            <a:r>
              <a:rPr sz="1500" spc="-6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or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class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of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service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predetermined </a:t>
            </a:r>
            <a:r>
              <a:rPr sz="1500" dirty="0">
                <a:latin typeface="Arial MT"/>
                <a:cs typeface="Arial MT"/>
              </a:rPr>
              <a:t>for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1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corresponding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-20" dirty="0">
                <a:latin typeface="Arial MT"/>
                <a:cs typeface="Arial MT"/>
              </a:rPr>
              <a:t>FEC.</a:t>
            </a:r>
            <a:endParaRPr sz="1500">
              <a:latin typeface="Arial MT"/>
              <a:cs typeface="Arial MT"/>
            </a:endParaRPr>
          </a:p>
          <a:p>
            <a:pPr marL="683260" marR="74930" lvl="1" indent="-326390">
              <a:lnSpc>
                <a:spcPts val="1440"/>
              </a:lnSpc>
              <a:spcBef>
                <a:spcPts val="345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1500" dirty="0">
                <a:latin typeface="Arial MT"/>
                <a:cs typeface="Arial MT"/>
              </a:rPr>
              <a:t>On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6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contrary,</a:t>
            </a:r>
            <a:r>
              <a:rPr sz="1500" spc="-6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conventional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forwarding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can</a:t>
            </a:r>
            <a:r>
              <a:rPr sz="1500" spc="-6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only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consider</a:t>
            </a:r>
            <a:r>
              <a:rPr sz="1500" spc="-7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information</a:t>
            </a:r>
            <a:r>
              <a:rPr sz="1500" spc="-7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encoded</a:t>
            </a:r>
            <a:r>
              <a:rPr sz="1500" spc="-6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in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the </a:t>
            </a:r>
            <a:r>
              <a:rPr sz="1500" dirty="0">
                <a:latin typeface="Arial MT"/>
                <a:cs typeface="Arial MT"/>
              </a:rPr>
              <a:t>packet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header.</a:t>
            </a:r>
            <a:endParaRPr sz="15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CC9900"/>
              </a:buClr>
              <a:buSzPct val="64705"/>
              <a:buFont typeface="Wingdings"/>
              <a:buChar char=""/>
              <a:tabLst>
                <a:tab pos="355600" algn="l"/>
              </a:tabLst>
            </a:pPr>
            <a:r>
              <a:rPr sz="1700" dirty="0">
                <a:latin typeface="Arial MT"/>
                <a:cs typeface="Arial MT"/>
              </a:rPr>
              <a:t>Create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Network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Path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for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Traffic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Engineering</a:t>
            </a:r>
            <a:endParaRPr sz="1700">
              <a:latin typeface="Arial MT"/>
              <a:cs typeface="Arial MT"/>
            </a:endParaRPr>
          </a:p>
          <a:p>
            <a:pPr marL="683260" marR="5080" lvl="1" indent="-326390">
              <a:lnSpc>
                <a:spcPct val="80000"/>
              </a:lnSpc>
              <a:spcBef>
                <a:spcPts val="37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</a:pPr>
            <a:r>
              <a:rPr sz="1500" dirty="0">
                <a:latin typeface="Arial MT"/>
                <a:cs typeface="Arial MT"/>
              </a:rPr>
              <a:t>To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improve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performance</a:t>
            </a:r>
            <a:r>
              <a:rPr sz="1500" spc="-6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it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is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sometimes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desirable,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rather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than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letting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route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be </a:t>
            </a:r>
            <a:r>
              <a:rPr sz="1500" dirty="0">
                <a:latin typeface="Arial MT"/>
                <a:cs typeface="Arial MT"/>
              </a:rPr>
              <a:t>chosen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by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dynamic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routing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algorithms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from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hop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hop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in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network,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force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packet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follow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route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that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is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explicitly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chosen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before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packet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enters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network.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spc="-20" dirty="0">
                <a:latin typeface="Arial MT"/>
                <a:cs typeface="Arial MT"/>
              </a:rPr>
              <a:t>This </a:t>
            </a:r>
            <a:r>
              <a:rPr sz="1500" dirty="0">
                <a:latin typeface="Arial MT"/>
                <a:cs typeface="Arial MT"/>
              </a:rPr>
              <a:t>capability</a:t>
            </a:r>
            <a:r>
              <a:rPr sz="1500" spc="-6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is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necessary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support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traffic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engineering.</a:t>
            </a:r>
            <a:endParaRPr sz="15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59767772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399"/>
            <a:ext cx="235966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MPLS</a:t>
            </a:r>
            <a:r>
              <a:rPr spc="-50" dirty="0"/>
              <a:t> </a:t>
            </a:r>
            <a:r>
              <a:rPr spc="-85" dirty="0"/>
              <a:t>Label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2133"/>
            <a:ext cx="8063230" cy="29718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Labels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assigned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downstream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routers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Labels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local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path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hop</a:t>
            </a:r>
            <a:endParaRPr sz="18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When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hierarchy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MPLS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labels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stacked.</a:t>
            </a:r>
            <a:r>
              <a:rPr sz="1800" spc="-20" dirty="0">
                <a:latin typeface="Arial MT"/>
                <a:cs typeface="Arial MT"/>
              </a:rPr>
              <a:t> Only </a:t>
            </a:r>
            <a:r>
              <a:rPr sz="1800" dirty="0">
                <a:latin typeface="Arial MT"/>
                <a:cs typeface="Arial MT"/>
              </a:rPr>
              <a:t>top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level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labels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packet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Label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contains: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Info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next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hop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Operations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label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stack:</a:t>
            </a:r>
            <a:endParaRPr sz="16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Swap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label</a:t>
            </a:r>
            <a:endParaRPr sz="14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40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Pop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entry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off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label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stack</a:t>
            </a:r>
            <a:endParaRPr sz="1400">
              <a:latin typeface="Arial MT"/>
              <a:cs typeface="Arial MT"/>
            </a:endParaRPr>
          </a:p>
          <a:p>
            <a:pPr marL="1035050" lvl="2" indent="-351790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4285"/>
              <a:buFont typeface="Wingdings"/>
              <a:buChar char=""/>
              <a:tabLst>
                <a:tab pos="1035050" algn="l"/>
              </a:tabLst>
            </a:pPr>
            <a:r>
              <a:rPr sz="1400" dirty="0">
                <a:latin typeface="Arial MT"/>
                <a:cs typeface="Arial MT"/>
              </a:rPr>
              <a:t>Replace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top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label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push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another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label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9516" y="4607268"/>
            <a:ext cx="3076135" cy="14344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r>
              <a:rPr spc="-25" dirty="0"/>
              <a:t>121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93997" y="6474123"/>
            <a:ext cx="155829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spc="-30" dirty="0">
                <a:latin typeface="Times New Roman"/>
                <a:cs typeface="Times New Roman"/>
              </a:rPr>
              <a:t>Advanced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Communication </a:t>
            </a:r>
            <a:r>
              <a:rPr lang="en-US" sz="1200" dirty="0" err="1">
                <a:latin typeface="Times New Roman"/>
                <a:cs typeface="Times New Roman"/>
              </a:rPr>
              <a:t>Networks</a:t>
            </a:r>
            <a:r>
              <a:rPr sz="1200" spc="-10" dirty="0" err="1">
                <a:latin typeface="Times New Roman"/>
                <a:cs typeface="Times New Roman"/>
              </a:rPr>
              <a:t>s</a:t>
            </a:r>
            <a:endParaRPr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73898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362" y="1219961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7924800" h="914400">
                <a:moveTo>
                  <a:pt x="0" y="914400"/>
                </a:moveTo>
                <a:lnTo>
                  <a:pt x="0" y="0"/>
                </a:lnTo>
                <a:lnTo>
                  <a:pt x="7924800" y="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961" y="3963161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>
                <a:moveTo>
                  <a:pt x="0" y="0"/>
                </a:moveTo>
                <a:lnTo>
                  <a:pt x="6512052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2034" y="6448755"/>
            <a:ext cx="982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indent="-61594">
              <a:lnSpc>
                <a:spcPct val="100000"/>
              </a:lnSpc>
              <a:spcBef>
                <a:spcPts val="100"/>
              </a:spcBef>
              <a:buSzPct val="91666"/>
              <a:buFont typeface="Times New Roman"/>
              <a:buChar char="•"/>
              <a:tabLst>
                <a:tab pos="65405" algn="l"/>
              </a:tabLst>
            </a:pPr>
            <a:r>
              <a:rPr lang="en-US" sz="1200" dirty="0">
                <a:latin typeface="Times New Roman"/>
                <a:cs typeface="Times New Roman"/>
              </a:rPr>
              <a:t>Communication </a:t>
            </a:r>
            <a:r>
              <a:rPr lang="en-US" sz="1200" dirty="0" err="1">
                <a:latin typeface="Times New Roman"/>
                <a:cs typeface="Times New Roman"/>
              </a:rPr>
              <a:t>Networks</a:t>
            </a:r>
            <a:r>
              <a:rPr sz="1200" spc="-10" dirty="0" err="1">
                <a:latin typeface="Times New Roman"/>
                <a:cs typeface="Times New Roman"/>
              </a:rPr>
              <a:t>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57438" y="6448755"/>
            <a:ext cx="150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imes New Roman"/>
                <a:cs typeface="Times New Roman"/>
              </a:rPr>
              <a:t>•1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3444" y="1697482"/>
            <a:ext cx="700595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200150" algn="l"/>
              </a:tabLst>
            </a:pPr>
            <a:r>
              <a:rPr sz="4400" spc="-20" dirty="0"/>
              <a:t>Data</a:t>
            </a:r>
            <a:r>
              <a:rPr sz="4400" dirty="0"/>
              <a:t>	</a:t>
            </a:r>
            <a:r>
              <a:rPr sz="4400" spc="-55" dirty="0"/>
              <a:t>Communication</a:t>
            </a:r>
            <a:r>
              <a:rPr sz="4400" spc="-170" dirty="0"/>
              <a:t> </a:t>
            </a:r>
            <a:r>
              <a:rPr sz="4400" spc="-20" dirty="0"/>
              <a:t>Networks </a:t>
            </a:r>
            <a:r>
              <a:rPr sz="4400" spc="-75" dirty="0"/>
              <a:t>Application</a:t>
            </a:r>
            <a:r>
              <a:rPr sz="4400" spc="-105" dirty="0"/>
              <a:t> </a:t>
            </a:r>
            <a:r>
              <a:rPr sz="4400" spc="-10" dirty="0"/>
              <a:t>Layer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2060194" y="3931691"/>
            <a:ext cx="4645406" cy="2312813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en-US" sz="2000" spc="-5" dirty="0" err="1">
                <a:latin typeface="Arial MT"/>
                <a:cs typeface="Arial MT"/>
              </a:rPr>
              <a:t>DR.</a:t>
            </a:r>
            <a:r>
              <a:rPr lang="en-US" sz="2000" spc="-20" dirty="0" err="1">
                <a:latin typeface="Arial MT"/>
                <a:cs typeface="Arial MT"/>
              </a:rPr>
              <a:t>Eslami</a:t>
            </a:r>
            <a:endParaRPr lang="en-US" sz="2000" spc="-20" dirty="0">
              <a:latin typeface="Arial MT"/>
              <a:cs typeface="Arial MT"/>
            </a:endParaRP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000" dirty="0">
                <a:latin typeface="Arial MT"/>
                <a:cs typeface="Arial MT"/>
              </a:rPr>
              <a:t>Department of</a:t>
            </a:r>
            <a:r>
              <a:rPr lang="en-US" sz="2000" spc="5" dirty="0">
                <a:latin typeface="Arial MT"/>
                <a:cs typeface="Arial MT"/>
              </a:rPr>
              <a:t> Electrical </a:t>
            </a:r>
            <a:r>
              <a:rPr lang="en-US" sz="2000" dirty="0">
                <a:latin typeface="Arial MT"/>
                <a:cs typeface="Arial MT"/>
              </a:rPr>
              <a:t>Engineering</a:t>
            </a:r>
            <a:endParaRPr lang="en-US" sz="2000" spc="-760" dirty="0">
              <a:latin typeface="Arial MT"/>
              <a:cs typeface="Arial MT"/>
            </a:endParaRPr>
          </a:p>
          <a:p>
            <a:pPr marL="12700" marR="5080">
              <a:lnSpc>
                <a:spcPts val="4029"/>
              </a:lnSpc>
              <a:spcBef>
                <a:spcPts val="110"/>
              </a:spcBef>
            </a:pPr>
            <a:r>
              <a:rPr lang="en-US" sz="20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Islamic Azad </a:t>
            </a:r>
            <a:r>
              <a:rPr lang="en-US" sz="2000" b="0" i="0" u="sng" dirty="0" err="1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University،Science</a:t>
            </a:r>
            <a:r>
              <a:rPr lang="en-US" sz="2000" b="0" i="0" u="sng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 And Research Branch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193199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Domain</a:t>
            </a:r>
            <a:r>
              <a:rPr spc="-140" dirty="0"/>
              <a:t> </a:t>
            </a:r>
            <a:r>
              <a:rPr dirty="0"/>
              <a:t>Name</a:t>
            </a:r>
            <a:r>
              <a:rPr spc="-135" dirty="0"/>
              <a:t> </a:t>
            </a:r>
            <a:r>
              <a:rPr spc="-130" dirty="0"/>
              <a:t>System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50" dirty="0"/>
              <a:t>459</a:t>
            </a:fld>
            <a:endParaRPr spc="-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1625854"/>
            <a:ext cx="8058784" cy="2343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DNS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hierarchical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distributed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database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map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host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names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0" dirty="0">
                <a:latin typeface="Arial"/>
                <a:cs typeface="Arial"/>
              </a:rPr>
              <a:t> addresses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map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name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 application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calls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(local)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library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procedure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called resolver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resolver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sends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UDP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local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DNS</a:t>
            </a:r>
            <a:r>
              <a:rPr sz="2000" spc="-10" dirty="0">
                <a:latin typeface="Arial"/>
                <a:cs typeface="Arial"/>
              </a:rPr>
              <a:t> server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This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returns,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possibly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after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consulting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 other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DNS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servers,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 address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the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6616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Physical</a:t>
            </a:r>
            <a:r>
              <a:rPr spc="-110" dirty="0"/>
              <a:t> </a:t>
            </a:r>
            <a:r>
              <a:rPr spc="-10" dirty="0"/>
              <a:t>Layer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566366"/>
            <a:ext cx="4041775" cy="41935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communication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Media:</a:t>
            </a:r>
            <a:endParaRPr sz="2000">
              <a:latin typeface="Arial MT"/>
              <a:cs typeface="Arial MT"/>
            </a:endParaRPr>
          </a:p>
          <a:p>
            <a:pPr marL="682625" lvl="1" indent="-325755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</a:pPr>
            <a:r>
              <a:rPr sz="1800" dirty="0">
                <a:latin typeface="Arial MT"/>
                <a:cs typeface="Arial MT"/>
              </a:rPr>
              <a:t>Guided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Transmission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Media</a:t>
            </a:r>
            <a:endParaRPr sz="1800">
              <a:latin typeface="Arial MT"/>
              <a:cs typeface="Arial MT"/>
            </a:endParaRPr>
          </a:p>
          <a:p>
            <a:pPr marL="1033780" lvl="2" indent="-350520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</a:pPr>
            <a:r>
              <a:rPr sz="1600" dirty="0">
                <a:latin typeface="Arial MT"/>
                <a:cs typeface="Arial MT"/>
              </a:rPr>
              <a:t>Twisted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Pair</a:t>
            </a:r>
            <a:endParaRPr sz="1600">
              <a:latin typeface="Arial MT"/>
              <a:cs typeface="Arial MT"/>
            </a:endParaRPr>
          </a:p>
          <a:p>
            <a:pPr marL="1033780" lvl="2" indent="-35052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</a:pPr>
            <a:r>
              <a:rPr sz="1600" dirty="0">
                <a:latin typeface="Arial MT"/>
                <a:cs typeface="Arial MT"/>
              </a:rPr>
              <a:t>Coaxial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Cable</a:t>
            </a:r>
            <a:endParaRPr sz="1600">
              <a:latin typeface="Arial MT"/>
              <a:cs typeface="Arial MT"/>
            </a:endParaRPr>
          </a:p>
          <a:p>
            <a:pPr marL="1033780" lvl="2" indent="-35052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</a:pPr>
            <a:r>
              <a:rPr sz="1600" dirty="0">
                <a:latin typeface="Arial MT"/>
                <a:cs typeface="Arial MT"/>
              </a:rPr>
              <a:t>Power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Lines</a:t>
            </a:r>
            <a:endParaRPr sz="1600">
              <a:latin typeface="Arial MT"/>
              <a:cs typeface="Arial MT"/>
            </a:endParaRPr>
          </a:p>
          <a:p>
            <a:pPr marL="1033780" lvl="2" indent="-35052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</a:pPr>
            <a:r>
              <a:rPr sz="1600" dirty="0">
                <a:latin typeface="Arial MT"/>
                <a:cs typeface="Arial MT"/>
              </a:rPr>
              <a:t>Fiber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Optics</a:t>
            </a:r>
            <a:endParaRPr sz="1600">
              <a:latin typeface="Arial MT"/>
              <a:cs typeface="Arial MT"/>
            </a:endParaRPr>
          </a:p>
          <a:p>
            <a:pPr marL="682625" lvl="1" indent="-325755">
              <a:lnSpc>
                <a:spcPct val="100000"/>
              </a:lnSpc>
              <a:spcBef>
                <a:spcPts val="4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</a:pPr>
            <a:r>
              <a:rPr sz="1800" dirty="0">
                <a:latin typeface="Arial MT"/>
                <a:cs typeface="Arial MT"/>
              </a:rPr>
              <a:t>Wireless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Transmission</a:t>
            </a:r>
            <a:endParaRPr sz="1800">
              <a:latin typeface="Arial MT"/>
              <a:cs typeface="Arial MT"/>
            </a:endParaRPr>
          </a:p>
          <a:p>
            <a:pPr marL="1033780" lvl="2" indent="-350520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</a:pPr>
            <a:r>
              <a:rPr sz="1600" spc="-10" dirty="0">
                <a:latin typeface="Arial MT"/>
                <a:cs typeface="Arial MT"/>
              </a:rPr>
              <a:t>Radio/Microwave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Transmission</a:t>
            </a:r>
            <a:endParaRPr sz="1600">
              <a:latin typeface="Arial MT"/>
              <a:cs typeface="Arial MT"/>
            </a:endParaRPr>
          </a:p>
          <a:p>
            <a:pPr marL="1033780" lvl="2" indent="-35052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</a:pPr>
            <a:r>
              <a:rPr sz="1600" dirty="0">
                <a:latin typeface="Arial MT"/>
                <a:cs typeface="Arial MT"/>
              </a:rPr>
              <a:t>Millimeter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Wave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Transmission</a:t>
            </a:r>
            <a:endParaRPr sz="1600">
              <a:latin typeface="Arial MT"/>
              <a:cs typeface="Arial MT"/>
            </a:endParaRPr>
          </a:p>
          <a:p>
            <a:pPr marL="1033780" lvl="2" indent="-350520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</a:pPr>
            <a:r>
              <a:rPr sz="1600" dirty="0">
                <a:latin typeface="Arial MT"/>
                <a:cs typeface="Arial MT"/>
              </a:rPr>
              <a:t>Light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wave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Transmission</a:t>
            </a:r>
            <a:endParaRPr sz="1600">
              <a:latin typeface="Arial MT"/>
              <a:cs typeface="Arial MT"/>
            </a:endParaRPr>
          </a:p>
          <a:p>
            <a:pPr marL="1033780" lvl="2" indent="-350520">
              <a:lnSpc>
                <a:spcPct val="100000"/>
              </a:lnSpc>
              <a:spcBef>
                <a:spcPts val="384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1033780" algn="l"/>
              </a:tabLst>
            </a:pPr>
            <a:r>
              <a:rPr sz="1600" dirty="0">
                <a:latin typeface="Arial MT"/>
                <a:cs typeface="Arial MT"/>
              </a:rPr>
              <a:t>Satellite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Communication</a:t>
            </a:r>
            <a:endParaRPr sz="1600">
              <a:latin typeface="Arial MT"/>
              <a:cs typeface="Arial MT"/>
            </a:endParaRPr>
          </a:p>
          <a:p>
            <a:pPr marL="1353820" lvl="3" indent="-316865">
              <a:lnSpc>
                <a:spcPct val="100000"/>
              </a:lnSpc>
              <a:spcBef>
                <a:spcPts val="345"/>
              </a:spcBef>
              <a:buClr>
                <a:srgbClr val="3A812E"/>
              </a:buClr>
              <a:buSzPct val="67857"/>
              <a:buFont typeface="Wingdings"/>
              <a:buChar char=""/>
              <a:tabLst>
                <a:tab pos="1353820" algn="l"/>
              </a:tabLst>
            </a:pPr>
            <a:r>
              <a:rPr sz="1400" spc="-10" dirty="0">
                <a:latin typeface="Arial MT"/>
                <a:cs typeface="Arial MT"/>
              </a:rPr>
              <a:t>Geostationary</a:t>
            </a:r>
            <a:endParaRPr sz="1400">
              <a:latin typeface="Arial MT"/>
              <a:cs typeface="Arial MT"/>
            </a:endParaRPr>
          </a:p>
          <a:p>
            <a:pPr marL="1353820" lvl="3" indent="-316865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7857"/>
              <a:buFont typeface="Wingdings"/>
              <a:buChar char=""/>
              <a:tabLst>
                <a:tab pos="1353820" algn="l"/>
              </a:tabLst>
            </a:pPr>
            <a:r>
              <a:rPr sz="1400" dirty="0">
                <a:latin typeface="Arial MT"/>
                <a:cs typeface="Arial MT"/>
              </a:rPr>
              <a:t>Medium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Orbit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Satellites</a:t>
            </a:r>
            <a:endParaRPr sz="1400">
              <a:latin typeface="Arial MT"/>
              <a:cs typeface="Arial MT"/>
            </a:endParaRPr>
          </a:p>
          <a:p>
            <a:pPr marL="1353820" lvl="3" indent="-316865">
              <a:lnSpc>
                <a:spcPct val="100000"/>
              </a:lnSpc>
              <a:spcBef>
                <a:spcPts val="580"/>
              </a:spcBef>
              <a:buClr>
                <a:srgbClr val="3A812E"/>
              </a:buClr>
              <a:buSzPct val="67857"/>
              <a:buFont typeface="Wingdings"/>
              <a:buChar char=""/>
              <a:tabLst>
                <a:tab pos="1353820" algn="l"/>
              </a:tabLst>
            </a:pPr>
            <a:r>
              <a:rPr sz="1400" dirty="0">
                <a:latin typeface="Arial MT"/>
                <a:cs typeface="Arial MT"/>
              </a:rPr>
              <a:t>Low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Earth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Orbit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Satellites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36591058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962" y="3575349"/>
            <a:ext cx="8229600" cy="2743200"/>
            <a:chOff x="457962" y="3575349"/>
            <a:chExt cx="8229600" cy="2743200"/>
          </a:xfrm>
        </p:grpSpPr>
        <p:sp>
          <p:nvSpPr>
            <p:cNvPr id="3" name="object 3"/>
            <p:cNvSpPr/>
            <p:nvPr/>
          </p:nvSpPr>
          <p:spPr>
            <a:xfrm>
              <a:off x="457962" y="6172961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1905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912" y="3575349"/>
              <a:ext cx="6419088" cy="274296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Domain</a:t>
            </a:r>
            <a:r>
              <a:rPr spc="-140" dirty="0"/>
              <a:t> </a:t>
            </a:r>
            <a:r>
              <a:rPr dirty="0"/>
              <a:t>Name</a:t>
            </a:r>
            <a:r>
              <a:rPr spc="-135" dirty="0"/>
              <a:t> </a:t>
            </a:r>
            <a:r>
              <a:rPr spc="-130" dirty="0"/>
              <a:t>System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50" dirty="0"/>
              <a:t>460</a:t>
            </a:fld>
            <a:endParaRPr spc="-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535940" y="1564175"/>
            <a:ext cx="7830820" cy="19665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DNS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Name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Naming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scheme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hierarchical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e.g.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  <a:hlinkClick r:id="rId3"/>
              </a:rPr>
              <a:t>www.sharif.ac.ir</a:t>
            </a:r>
            <a:endParaRPr sz="1800">
              <a:latin typeface="Arial"/>
              <a:cs typeface="Arial"/>
            </a:endParaRPr>
          </a:p>
          <a:p>
            <a:pPr marL="1035050" lvl="2" indent="-351790">
              <a:lnSpc>
                <a:spcPct val="100000"/>
              </a:lnSpc>
              <a:spcBef>
                <a:spcPts val="3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"/>
                <a:cs typeface="Arial"/>
              </a:rPr>
              <a:t>ir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top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level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domain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(TLD)</a:t>
            </a:r>
            <a:endParaRPr sz="1600">
              <a:latin typeface="Arial"/>
              <a:cs typeface="Arial"/>
            </a:endParaRPr>
          </a:p>
          <a:p>
            <a:pPr marL="1035050" lvl="2" indent="-351790">
              <a:lnSpc>
                <a:spcPct val="100000"/>
              </a:lnSpc>
              <a:spcBef>
                <a:spcPts val="38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"/>
                <a:cs typeface="Arial"/>
              </a:rPr>
              <a:t>sharif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sub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domain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nodes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under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it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2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Leaves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tree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represent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domains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which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Naming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follows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organizational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boundaries,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physical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(network)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ones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2388991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38227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3645" algn="l"/>
              </a:tabLst>
            </a:pPr>
            <a:r>
              <a:rPr spc="-25" dirty="0"/>
              <a:t>DNS</a:t>
            </a:r>
            <a:r>
              <a:rPr dirty="0"/>
              <a:t>	Name</a:t>
            </a:r>
            <a:r>
              <a:rPr spc="-105" dirty="0"/>
              <a:t> </a:t>
            </a:r>
            <a:r>
              <a:rPr spc="-125" dirty="0"/>
              <a:t>Space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50" dirty="0"/>
              <a:t>461</a:t>
            </a:fld>
            <a:endParaRPr spc="-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1625854"/>
            <a:ext cx="8037830" cy="3270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Getting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name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like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sharif.ac.ir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registration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ac.ir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domain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manager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After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sub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domains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added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freely: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ee.sharif.ac.ir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Names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insensitive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DNS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Database</a:t>
            </a:r>
            <a:endParaRPr sz="2000">
              <a:latin typeface="Arial"/>
              <a:cs typeface="Arial"/>
            </a:endParaRPr>
          </a:p>
          <a:p>
            <a:pPr marL="683260" marR="5080" lvl="1" indent="-327025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Every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domain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corresponding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resource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records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database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single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just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record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address, but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other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records</a:t>
            </a:r>
            <a:r>
              <a:rPr sz="1800" spc="-10" dirty="0">
                <a:latin typeface="Arial"/>
                <a:cs typeface="Arial"/>
              </a:rPr>
              <a:t> exist</a:t>
            </a:r>
            <a:endParaRPr sz="1800">
              <a:latin typeface="Arial"/>
              <a:cs typeface="Arial"/>
            </a:endParaRPr>
          </a:p>
          <a:p>
            <a:pPr marL="683260" marR="835025" lvl="1" indent="-327025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When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resolver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DNS,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back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associated </a:t>
            </a:r>
            <a:r>
              <a:rPr sz="1800" dirty="0">
                <a:latin typeface="Arial"/>
                <a:cs typeface="Arial"/>
              </a:rPr>
              <a:t>resource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records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63819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38227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3645" algn="l"/>
              </a:tabLst>
            </a:pPr>
            <a:r>
              <a:rPr spc="-25" dirty="0"/>
              <a:t>DNS</a:t>
            </a:r>
            <a:r>
              <a:rPr dirty="0"/>
              <a:t>	Name</a:t>
            </a:r>
            <a:r>
              <a:rPr spc="-105" dirty="0"/>
              <a:t> </a:t>
            </a:r>
            <a:r>
              <a:rPr spc="-125" dirty="0"/>
              <a:t>Space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375"/>
              </a:lnSpc>
            </a:pPr>
            <a:fld id="{81D60167-4931-47E6-BA6A-407CBD079E47}" type="slidenum">
              <a:rPr spc="-50" dirty="0"/>
              <a:t>462</a:t>
            </a:fld>
            <a:endParaRPr spc="-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1564175"/>
            <a:ext cx="7297420" cy="333882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DNS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record</a:t>
            </a:r>
            <a:endParaRPr sz="20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spc="-10" dirty="0">
                <a:latin typeface="Arial"/>
                <a:cs typeface="Arial"/>
              </a:rPr>
              <a:t>Domain-</a:t>
            </a:r>
            <a:r>
              <a:rPr sz="1800" dirty="0">
                <a:latin typeface="Arial"/>
                <a:cs typeface="Arial"/>
              </a:rPr>
              <a:t>name: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search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  <a:p>
            <a:pPr marL="683260" marR="5080" lvl="1" indent="-327025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  <a:tab pos="2904490" algn="l"/>
              </a:tabLst>
            </a:pPr>
            <a:r>
              <a:rPr sz="1800" spc="-10" dirty="0">
                <a:latin typeface="Arial"/>
                <a:cs typeface="Arial"/>
              </a:rPr>
              <a:t>Time-to-</a:t>
            </a:r>
            <a:r>
              <a:rPr sz="1800" dirty="0">
                <a:latin typeface="Arial"/>
                <a:cs typeface="Arial"/>
              </a:rPr>
              <a:t>live: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indicates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stable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entry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terms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seconds </a:t>
            </a:r>
            <a:r>
              <a:rPr sz="1800" dirty="0">
                <a:latin typeface="Arial"/>
                <a:cs typeface="Arial"/>
              </a:rPr>
              <a:t>(needed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caching)</a:t>
            </a:r>
            <a:r>
              <a:rPr sz="1800" dirty="0">
                <a:latin typeface="Arial"/>
                <a:cs typeface="Arial"/>
              </a:rPr>
              <a:t>	e.g.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86400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seconds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day)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Type: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different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resource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records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been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defined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Class: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always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internet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Value: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Returned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spc="-10" dirty="0">
                <a:latin typeface="Arial"/>
                <a:cs typeface="Arial"/>
              </a:rPr>
              <a:t>Example:</a:t>
            </a:r>
            <a:endParaRPr sz="20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relay1.bar.foo.com, static,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145.37.93.126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means: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relay1.bar.foo.com</a:t>
            </a:r>
            <a:r>
              <a:rPr sz="1800" u="none" spc="15" dirty="0">
                <a:latin typeface="Arial"/>
                <a:cs typeface="Arial"/>
              </a:rPr>
              <a:t> </a:t>
            </a:r>
            <a:r>
              <a:rPr sz="1800" u="none" dirty="0">
                <a:latin typeface="Arial"/>
                <a:cs typeface="Arial"/>
              </a:rPr>
              <a:t>is</a:t>
            </a:r>
            <a:r>
              <a:rPr sz="1800" u="none" spc="-25" dirty="0">
                <a:latin typeface="Arial"/>
                <a:cs typeface="Arial"/>
              </a:rPr>
              <a:t> </a:t>
            </a:r>
            <a:r>
              <a:rPr sz="1800" u="none" spc="-10" dirty="0">
                <a:latin typeface="Arial"/>
                <a:cs typeface="Arial"/>
              </a:rPr>
              <a:t>145.37.93.126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97189" y="5693473"/>
          <a:ext cx="5342255" cy="40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Domain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name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0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live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Type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521021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620" y="1597152"/>
            <a:ext cx="8300720" cy="4585335"/>
            <a:chOff x="420620" y="1597152"/>
            <a:chExt cx="8300720" cy="4585335"/>
          </a:xfrm>
        </p:grpSpPr>
        <p:sp>
          <p:nvSpPr>
            <p:cNvPr id="3" name="object 3"/>
            <p:cNvSpPr/>
            <p:nvPr/>
          </p:nvSpPr>
          <p:spPr>
            <a:xfrm>
              <a:off x="457962" y="6172961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1905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0" y="1866830"/>
              <a:ext cx="8300473" cy="8314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484" y="1597152"/>
              <a:ext cx="5846825" cy="61798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39154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3645" algn="l"/>
              </a:tabLst>
            </a:pPr>
            <a:r>
              <a:rPr spc="-25" dirty="0"/>
              <a:t>DNS</a:t>
            </a:r>
            <a:r>
              <a:rPr dirty="0"/>
              <a:t>	</a:t>
            </a:r>
            <a:r>
              <a:rPr spc="-110" dirty="0"/>
              <a:t>Server</a:t>
            </a:r>
            <a:r>
              <a:rPr spc="-125" dirty="0"/>
              <a:t> </a:t>
            </a:r>
            <a:r>
              <a:rPr spc="-75" dirty="0"/>
              <a:t>Types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3360" y="1713103"/>
            <a:ext cx="6716395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DNS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spcBef>
                <a:spcPts val="1725"/>
              </a:spcBef>
              <a:buChar char="•"/>
              <a:tabLst>
                <a:tab pos="184785" algn="l"/>
              </a:tabLst>
            </a:pPr>
            <a:r>
              <a:rPr sz="1800" dirty="0">
                <a:latin typeface="Arial"/>
                <a:cs typeface="Arial"/>
              </a:rPr>
              <a:t>Root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provide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addresses 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TLD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servers.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0620" y="2712707"/>
            <a:ext cx="8300720" cy="1624330"/>
            <a:chOff x="420620" y="2712707"/>
            <a:chExt cx="8300720" cy="16243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20" y="2980928"/>
              <a:ext cx="8300473" cy="13556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484" y="2712707"/>
              <a:ext cx="5846825" cy="6164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3360" y="2827401"/>
            <a:ext cx="621347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Top-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(TLD)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spcBef>
                <a:spcPts val="1725"/>
              </a:spcBef>
              <a:buChar char="•"/>
              <a:tabLst>
                <a:tab pos="184785" algn="l"/>
              </a:tabLst>
            </a:pPr>
            <a:r>
              <a:rPr sz="1800" dirty="0">
                <a:latin typeface="Arial"/>
                <a:cs typeface="Arial"/>
              </a:rPr>
              <a:t>Every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top-</a:t>
            </a:r>
            <a:r>
              <a:rPr sz="1800" dirty="0">
                <a:latin typeface="Arial"/>
                <a:cs typeface="Arial"/>
              </a:rPr>
              <a:t>level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Domain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top-</a:t>
            </a:r>
            <a:r>
              <a:rPr sz="1800" dirty="0">
                <a:latin typeface="Arial"/>
                <a:cs typeface="Arial"/>
              </a:rPr>
              <a:t>level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Domain </a:t>
            </a:r>
            <a:r>
              <a:rPr sz="1800" spc="-10" dirty="0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184785" marR="5080" indent="-172720">
              <a:lnSpc>
                <a:spcPts val="1860"/>
              </a:lnSpc>
              <a:spcBef>
                <a:spcPts val="335"/>
              </a:spcBef>
              <a:buChar char="•"/>
              <a:tabLst>
                <a:tab pos="184785" algn="l"/>
              </a:tabLst>
            </a:pPr>
            <a:r>
              <a:rPr sz="1800" dirty="0">
                <a:latin typeface="Arial"/>
                <a:cs typeface="Arial"/>
              </a:rPr>
              <a:t>TLD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provide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authoritative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DNS </a:t>
            </a:r>
            <a:r>
              <a:rPr sz="1800" spc="-10" dirty="0">
                <a:latin typeface="Arial"/>
                <a:cs typeface="Arial"/>
              </a:rPr>
              <a:t>servers.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6908" y="4351007"/>
            <a:ext cx="8328025" cy="1831339"/>
            <a:chOff x="406908" y="4351007"/>
            <a:chExt cx="8328025" cy="183133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908" y="4610099"/>
              <a:ext cx="8327898" cy="15720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484" y="4351007"/>
              <a:ext cx="5846825" cy="61647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83360" y="4466031"/>
            <a:ext cx="6739890" cy="150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Authoritative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DNS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  <a:p>
            <a:pPr marL="184785" marR="5080" indent="-172720">
              <a:lnSpc>
                <a:spcPct val="86300"/>
              </a:lnSpc>
              <a:spcBef>
                <a:spcPts val="2025"/>
              </a:spcBef>
              <a:buChar char="•"/>
              <a:tabLst>
                <a:tab pos="184785" algn="l"/>
              </a:tabLst>
            </a:pPr>
            <a:r>
              <a:rPr sz="1800" dirty="0">
                <a:latin typeface="Arial"/>
                <a:cs typeface="Arial"/>
              </a:rPr>
              <a:t>Every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organization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publicly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accessible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(such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Web </a:t>
            </a:r>
            <a:r>
              <a:rPr sz="1800" dirty="0">
                <a:latin typeface="Arial"/>
                <a:cs typeface="Arial"/>
              </a:rPr>
              <a:t>servers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mail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servers)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Internet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must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provide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publicly </a:t>
            </a:r>
            <a:r>
              <a:rPr sz="1800" dirty="0">
                <a:latin typeface="Arial"/>
                <a:cs typeface="Arial"/>
              </a:rPr>
              <a:t>accessible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records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those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IP </a:t>
            </a:r>
            <a:r>
              <a:rPr sz="1800" spc="-10" dirty="0">
                <a:latin typeface="Arial"/>
                <a:cs typeface="Arial"/>
              </a:rPr>
              <a:t>addresses.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11117" y="6453327"/>
            <a:ext cx="1922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5" dirty="0">
                <a:latin typeface="Times New Roman"/>
                <a:cs typeface="Times New Roman"/>
              </a:rPr>
              <a:t> Communication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Networks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10778" y="6448755"/>
            <a:ext cx="97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8994706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413257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3645" algn="l"/>
              </a:tabLst>
            </a:pPr>
            <a:r>
              <a:rPr spc="-25" dirty="0"/>
              <a:t>DNS</a:t>
            </a:r>
            <a:r>
              <a:rPr dirty="0"/>
              <a:t>	Name</a:t>
            </a:r>
            <a:r>
              <a:rPr spc="-105" dirty="0"/>
              <a:t> </a:t>
            </a:r>
            <a:r>
              <a:rPr spc="-110" dirty="0"/>
              <a:t>Servers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65880"/>
            <a:ext cx="7877809" cy="14274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DNS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name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space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split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overlapping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zones.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zone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usually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primary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name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multiple </a:t>
            </a:r>
            <a:r>
              <a:rPr sz="2000" spc="-10" dirty="0">
                <a:latin typeface="Arial"/>
                <a:cs typeface="Arial"/>
              </a:rPr>
              <a:t>secondary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ones,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which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their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information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primary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one.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Note: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cs.yale.edu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yale.edu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separate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name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servers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293" y="3533775"/>
            <a:ext cx="6027500" cy="24574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464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195528552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</a:t>
            </a:r>
            <a:r>
              <a:rPr spc="-130" dirty="0"/>
              <a:t> </a:t>
            </a:r>
            <a:r>
              <a:rPr spc="-60" dirty="0"/>
              <a:t>Resolution</a:t>
            </a:r>
            <a:r>
              <a:rPr spc="-135" dirty="0"/>
              <a:t> </a:t>
            </a:r>
            <a:r>
              <a:rPr spc="-4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551178"/>
            <a:ext cx="7101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workstation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annie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asks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configured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dakota,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  <a:hlinkClick r:id="rId2"/>
              </a:rPr>
              <a:t>www.nominum.com</a:t>
            </a:r>
            <a:r>
              <a:rPr sz="1800" i="1" dirty="0">
                <a:latin typeface="Arial"/>
                <a:cs typeface="Arial"/>
              </a:rPr>
              <a:t>’s</a:t>
            </a:r>
            <a:r>
              <a:rPr sz="1800" i="1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address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1825" y="4594859"/>
            <a:ext cx="857250" cy="991235"/>
            <a:chOff x="1171825" y="4594859"/>
            <a:chExt cx="857250" cy="991235"/>
          </a:xfrm>
        </p:grpSpPr>
        <p:sp>
          <p:nvSpPr>
            <p:cNvPr id="5" name="object 5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623315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623315" y="187452"/>
                  </a:lnTo>
                  <a:lnTo>
                    <a:pt x="6233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0" y="187452"/>
                  </a:moveTo>
                  <a:lnTo>
                    <a:pt x="623315" y="187452"/>
                  </a:lnTo>
                  <a:lnTo>
                    <a:pt x="623315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3687" y="5245607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4" h="27939">
                  <a:moveTo>
                    <a:pt x="78740" y="0"/>
                  </a:moveTo>
                  <a:lnTo>
                    <a:pt x="14350" y="0"/>
                  </a:lnTo>
                  <a:lnTo>
                    <a:pt x="11430" y="1396"/>
                  </a:lnTo>
                  <a:lnTo>
                    <a:pt x="8636" y="1396"/>
                  </a:lnTo>
                  <a:lnTo>
                    <a:pt x="7112" y="4190"/>
                  </a:lnTo>
                  <a:lnTo>
                    <a:pt x="5715" y="4190"/>
                  </a:lnTo>
                  <a:lnTo>
                    <a:pt x="2921" y="6857"/>
                  </a:lnTo>
                  <a:lnTo>
                    <a:pt x="0" y="12445"/>
                  </a:lnTo>
                  <a:lnTo>
                    <a:pt x="0" y="15112"/>
                  </a:lnTo>
                  <a:lnTo>
                    <a:pt x="0" y="20700"/>
                  </a:lnTo>
                  <a:lnTo>
                    <a:pt x="1396" y="20700"/>
                  </a:lnTo>
                  <a:lnTo>
                    <a:pt x="1396" y="23494"/>
                  </a:lnTo>
                  <a:lnTo>
                    <a:pt x="2921" y="23494"/>
                  </a:lnTo>
                  <a:lnTo>
                    <a:pt x="2921" y="24764"/>
                  </a:lnTo>
                  <a:lnTo>
                    <a:pt x="5715" y="24764"/>
                  </a:lnTo>
                  <a:lnTo>
                    <a:pt x="5715" y="27558"/>
                  </a:lnTo>
                  <a:lnTo>
                    <a:pt x="84455" y="27558"/>
                  </a:lnTo>
                  <a:lnTo>
                    <a:pt x="87375" y="24764"/>
                  </a:lnTo>
                  <a:lnTo>
                    <a:pt x="87375" y="23494"/>
                  </a:lnTo>
                  <a:lnTo>
                    <a:pt x="90170" y="20700"/>
                  </a:lnTo>
                  <a:lnTo>
                    <a:pt x="90170" y="16509"/>
                  </a:lnTo>
                  <a:lnTo>
                    <a:pt x="93090" y="15112"/>
                  </a:lnTo>
                  <a:lnTo>
                    <a:pt x="90170" y="15112"/>
                  </a:lnTo>
                  <a:lnTo>
                    <a:pt x="90170" y="8254"/>
                  </a:lnTo>
                  <a:lnTo>
                    <a:pt x="87375" y="8254"/>
                  </a:lnTo>
                  <a:lnTo>
                    <a:pt x="87375" y="4190"/>
                  </a:lnTo>
                  <a:lnTo>
                    <a:pt x="81661" y="4190"/>
                  </a:lnTo>
                  <a:lnTo>
                    <a:pt x="81661" y="1396"/>
                  </a:lnTo>
                  <a:lnTo>
                    <a:pt x="78740" y="1396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0575" y="5198363"/>
              <a:ext cx="228726" cy="135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16735" y="4594859"/>
              <a:ext cx="576580" cy="503555"/>
            </a:xfrm>
            <a:custGeom>
              <a:avLst/>
              <a:gdLst/>
              <a:ahLst/>
              <a:cxnLst/>
              <a:rect l="l" t="t" r="r" b="b"/>
              <a:pathLst>
                <a:path w="576580" h="503554">
                  <a:moveTo>
                    <a:pt x="553084" y="0"/>
                  </a:moveTo>
                  <a:lnTo>
                    <a:pt x="34543" y="0"/>
                  </a:lnTo>
                  <a:lnTo>
                    <a:pt x="28828" y="2793"/>
                  </a:lnTo>
                  <a:lnTo>
                    <a:pt x="20192" y="2793"/>
                  </a:lnTo>
                  <a:lnTo>
                    <a:pt x="15875" y="5587"/>
                  </a:lnTo>
                  <a:lnTo>
                    <a:pt x="14350" y="6984"/>
                  </a:lnTo>
                  <a:lnTo>
                    <a:pt x="11556" y="11175"/>
                  </a:lnTo>
                  <a:lnTo>
                    <a:pt x="8635" y="11175"/>
                  </a:lnTo>
                  <a:lnTo>
                    <a:pt x="5714" y="12572"/>
                  </a:lnTo>
                  <a:lnTo>
                    <a:pt x="4317" y="15366"/>
                  </a:lnTo>
                  <a:lnTo>
                    <a:pt x="1396" y="18160"/>
                  </a:lnTo>
                  <a:lnTo>
                    <a:pt x="1396" y="20954"/>
                  </a:lnTo>
                  <a:lnTo>
                    <a:pt x="0" y="23875"/>
                  </a:lnTo>
                  <a:lnTo>
                    <a:pt x="0" y="477773"/>
                  </a:lnTo>
                  <a:lnTo>
                    <a:pt x="0" y="493267"/>
                  </a:lnTo>
                  <a:lnTo>
                    <a:pt x="4317" y="494664"/>
                  </a:lnTo>
                  <a:lnTo>
                    <a:pt x="4317" y="497458"/>
                  </a:lnTo>
                  <a:lnTo>
                    <a:pt x="7238" y="497458"/>
                  </a:lnTo>
                  <a:lnTo>
                    <a:pt x="7238" y="500252"/>
                  </a:lnTo>
                  <a:lnTo>
                    <a:pt x="10032" y="500252"/>
                  </a:lnTo>
                  <a:lnTo>
                    <a:pt x="11556" y="501650"/>
                  </a:lnTo>
                  <a:lnTo>
                    <a:pt x="14350" y="501650"/>
                  </a:lnTo>
                  <a:lnTo>
                    <a:pt x="17271" y="503046"/>
                  </a:lnTo>
                  <a:lnTo>
                    <a:pt x="557402" y="503046"/>
                  </a:lnTo>
                  <a:lnTo>
                    <a:pt x="566038" y="498856"/>
                  </a:lnTo>
                  <a:lnTo>
                    <a:pt x="567563" y="496062"/>
                  </a:lnTo>
                  <a:lnTo>
                    <a:pt x="567563" y="494664"/>
                  </a:lnTo>
                  <a:lnTo>
                    <a:pt x="570357" y="491870"/>
                  </a:lnTo>
                  <a:lnTo>
                    <a:pt x="570357" y="490473"/>
                  </a:lnTo>
                  <a:lnTo>
                    <a:pt x="573277" y="486282"/>
                  </a:lnTo>
                  <a:lnTo>
                    <a:pt x="573277" y="483362"/>
                  </a:lnTo>
                  <a:lnTo>
                    <a:pt x="574675" y="481964"/>
                  </a:lnTo>
                  <a:lnTo>
                    <a:pt x="574675" y="477773"/>
                  </a:lnTo>
                  <a:lnTo>
                    <a:pt x="576199" y="473582"/>
                  </a:lnTo>
                  <a:lnTo>
                    <a:pt x="576199" y="32257"/>
                  </a:lnTo>
                  <a:lnTo>
                    <a:pt x="574675" y="29463"/>
                  </a:lnTo>
                  <a:lnTo>
                    <a:pt x="574675" y="19557"/>
                  </a:lnTo>
                  <a:lnTo>
                    <a:pt x="571881" y="18160"/>
                  </a:lnTo>
                  <a:lnTo>
                    <a:pt x="571881" y="15366"/>
                  </a:lnTo>
                  <a:lnTo>
                    <a:pt x="570357" y="12572"/>
                  </a:lnTo>
                  <a:lnTo>
                    <a:pt x="570357" y="9778"/>
                  </a:lnTo>
                  <a:lnTo>
                    <a:pt x="567563" y="9778"/>
                  </a:lnTo>
                  <a:lnTo>
                    <a:pt x="566038" y="6984"/>
                  </a:lnTo>
                  <a:lnTo>
                    <a:pt x="563244" y="5587"/>
                  </a:lnTo>
                  <a:lnTo>
                    <a:pt x="563244" y="2793"/>
                  </a:lnTo>
                  <a:lnTo>
                    <a:pt x="554608" y="2793"/>
                  </a:lnTo>
                  <a:lnTo>
                    <a:pt x="55308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9407" y="4645151"/>
              <a:ext cx="497205" cy="386080"/>
            </a:xfrm>
            <a:custGeom>
              <a:avLst/>
              <a:gdLst/>
              <a:ahLst/>
              <a:cxnLst/>
              <a:rect l="l" t="t" r="r" b="b"/>
              <a:pathLst>
                <a:path w="497205" h="386079">
                  <a:moveTo>
                    <a:pt x="30225" y="0"/>
                  </a:moveTo>
                  <a:lnTo>
                    <a:pt x="27304" y="2793"/>
                  </a:lnTo>
                  <a:lnTo>
                    <a:pt x="18668" y="2793"/>
                  </a:lnTo>
                  <a:lnTo>
                    <a:pt x="15875" y="5587"/>
                  </a:lnTo>
                  <a:lnTo>
                    <a:pt x="8635" y="5587"/>
                  </a:lnTo>
                  <a:lnTo>
                    <a:pt x="5714" y="8381"/>
                  </a:lnTo>
                  <a:lnTo>
                    <a:pt x="4317" y="8381"/>
                  </a:lnTo>
                  <a:lnTo>
                    <a:pt x="1396" y="11175"/>
                  </a:lnTo>
                  <a:lnTo>
                    <a:pt x="0" y="13970"/>
                  </a:lnTo>
                  <a:lnTo>
                    <a:pt x="0" y="366141"/>
                  </a:lnTo>
                  <a:lnTo>
                    <a:pt x="0" y="374523"/>
                  </a:lnTo>
                  <a:lnTo>
                    <a:pt x="1396" y="375920"/>
                  </a:lnTo>
                  <a:lnTo>
                    <a:pt x="1396" y="378714"/>
                  </a:lnTo>
                  <a:lnTo>
                    <a:pt x="2920" y="380111"/>
                  </a:lnTo>
                  <a:lnTo>
                    <a:pt x="2920" y="382905"/>
                  </a:lnTo>
                  <a:lnTo>
                    <a:pt x="5714" y="382905"/>
                  </a:lnTo>
                  <a:lnTo>
                    <a:pt x="5714" y="385699"/>
                  </a:lnTo>
                  <a:lnTo>
                    <a:pt x="479678" y="385699"/>
                  </a:lnTo>
                  <a:lnTo>
                    <a:pt x="482472" y="384302"/>
                  </a:lnTo>
                  <a:lnTo>
                    <a:pt x="486791" y="384302"/>
                  </a:lnTo>
                  <a:lnTo>
                    <a:pt x="489711" y="380111"/>
                  </a:lnTo>
                  <a:lnTo>
                    <a:pt x="492633" y="377317"/>
                  </a:lnTo>
                  <a:lnTo>
                    <a:pt x="494029" y="374523"/>
                  </a:lnTo>
                  <a:lnTo>
                    <a:pt x="494029" y="367538"/>
                  </a:lnTo>
                  <a:lnTo>
                    <a:pt x="496950" y="364744"/>
                  </a:lnTo>
                  <a:lnTo>
                    <a:pt x="496950" y="26543"/>
                  </a:lnTo>
                  <a:lnTo>
                    <a:pt x="494029" y="25146"/>
                  </a:lnTo>
                  <a:lnTo>
                    <a:pt x="494029" y="16764"/>
                  </a:lnTo>
                  <a:lnTo>
                    <a:pt x="492633" y="16764"/>
                  </a:lnTo>
                  <a:lnTo>
                    <a:pt x="492633" y="9779"/>
                  </a:lnTo>
                  <a:lnTo>
                    <a:pt x="489711" y="9779"/>
                  </a:lnTo>
                  <a:lnTo>
                    <a:pt x="488315" y="8381"/>
                  </a:lnTo>
                  <a:lnTo>
                    <a:pt x="485393" y="8381"/>
                  </a:lnTo>
                  <a:lnTo>
                    <a:pt x="485393" y="5587"/>
                  </a:lnTo>
                  <a:lnTo>
                    <a:pt x="482472" y="5587"/>
                  </a:lnTo>
                  <a:lnTo>
                    <a:pt x="481075" y="4191"/>
                  </a:lnTo>
                  <a:lnTo>
                    <a:pt x="476758" y="4191"/>
                  </a:lnTo>
                  <a:lnTo>
                    <a:pt x="476758" y="2793"/>
                  </a:lnTo>
                  <a:lnTo>
                    <a:pt x="3022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924" y="4663439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245364" y="542544"/>
                  </a:moveTo>
                  <a:lnTo>
                    <a:pt x="0" y="542544"/>
                  </a:lnTo>
                  <a:lnTo>
                    <a:pt x="0" y="548640"/>
                  </a:lnTo>
                  <a:lnTo>
                    <a:pt x="245364" y="548640"/>
                  </a:lnTo>
                  <a:lnTo>
                    <a:pt x="245364" y="542544"/>
                  </a:lnTo>
                  <a:close/>
                </a:path>
                <a:path w="546100" h="548639">
                  <a:moveTo>
                    <a:pt x="545719" y="23749"/>
                  </a:moveTo>
                  <a:lnTo>
                    <a:pt x="544195" y="23749"/>
                  </a:lnTo>
                  <a:lnTo>
                    <a:pt x="544195" y="15367"/>
                  </a:lnTo>
                  <a:lnTo>
                    <a:pt x="539877" y="15367"/>
                  </a:lnTo>
                  <a:lnTo>
                    <a:pt x="539877" y="8382"/>
                  </a:lnTo>
                  <a:lnTo>
                    <a:pt x="536956" y="8382"/>
                  </a:lnTo>
                  <a:lnTo>
                    <a:pt x="535559" y="6985"/>
                  </a:lnTo>
                  <a:lnTo>
                    <a:pt x="532638" y="6985"/>
                  </a:lnTo>
                  <a:lnTo>
                    <a:pt x="532638" y="4191"/>
                  </a:lnTo>
                  <a:lnTo>
                    <a:pt x="529844" y="4191"/>
                  </a:lnTo>
                  <a:lnTo>
                    <a:pt x="526923" y="2794"/>
                  </a:lnTo>
                  <a:lnTo>
                    <a:pt x="524002" y="2794"/>
                  </a:lnTo>
                  <a:lnTo>
                    <a:pt x="524002" y="0"/>
                  </a:lnTo>
                  <a:lnTo>
                    <a:pt x="103759" y="0"/>
                  </a:lnTo>
                  <a:lnTo>
                    <a:pt x="100965" y="2794"/>
                  </a:lnTo>
                  <a:lnTo>
                    <a:pt x="92202" y="2794"/>
                  </a:lnTo>
                  <a:lnTo>
                    <a:pt x="89408" y="5588"/>
                  </a:lnTo>
                  <a:lnTo>
                    <a:pt x="84963" y="5588"/>
                  </a:lnTo>
                  <a:lnTo>
                    <a:pt x="79248" y="11176"/>
                  </a:lnTo>
                  <a:lnTo>
                    <a:pt x="79248" y="330962"/>
                  </a:lnTo>
                  <a:lnTo>
                    <a:pt x="79248" y="343535"/>
                  </a:lnTo>
                  <a:lnTo>
                    <a:pt x="80645" y="343535"/>
                  </a:lnTo>
                  <a:lnTo>
                    <a:pt x="80645" y="344932"/>
                  </a:lnTo>
                  <a:lnTo>
                    <a:pt x="83566" y="344932"/>
                  </a:lnTo>
                  <a:lnTo>
                    <a:pt x="83566" y="347726"/>
                  </a:lnTo>
                  <a:lnTo>
                    <a:pt x="86487" y="347726"/>
                  </a:lnTo>
                  <a:lnTo>
                    <a:pt x="89408" y="349123"/>
                  </a:lnTo>
                  <a:lnTo>
                    <a:pt x="532638" y="349123"/>
                  </a:lnTo>
                  <a:lnTo>
                    <a:pt x="535559" y="347726"/>
                  </a:lnTo>
                  <a:lnTo>
                    <a:pt x="536956" y="347726"/>
                  </a:lnTo>
                  <a:lnTo>
                    <a:pt x="539877" y="344932"/>
                  </a:lnTo>
                  <a:lnTo>
                    <a:pt x="539877" y="340741"/>
                  </a:lnTo>
                  <a:lnTo>
                    <a:pt x="544195" y="337947"/>
                  </a:lnTo>
                  <a:lnTo>
                    <a:pt x="544195" y="332359"/>
                  </a:lnTo>
                  <a:lnTo>
                    <a:pt x="545719" y="329565"/>
                  </a:lnTo>
                  <a:lnTo>
                    <a:pt x="545719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6923" y="5205983"/>
              <a:ext cx="245745" cy="6350"/>
            </a:xfrm>
            <a:custGeom>
              <a:avLst/>
              <a:gdLst/>
              <a:ahLst/>
              <a:cxnLst/>
              <a:rect l="l" t="t" r="r" b="b"/>
              <a:pathLst>
                <a:path w="245744" h="6350">
                  <a:moveTo>
                    <a:pt x="0" y="6096"/>
                  </a:moveTo>
                  <a:lnTo>
                    <a:pt x="245363" y="6096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245363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45363" y="4571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0" y="4571"/>
                  </a:moveTo>
                  <a:lnTo>
                    <a:pt x="245363" y="4571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12649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492" y="76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0" y="7620"/>
                  </a:moveTo>
                  <a:lnTo>
                    <a:pt x="126492" y="7620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12496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24968" y="457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0" y="4571"/>
                  </a:moveTo>
                  <a:lnTo>
                    <a:pt x="124968" y="4571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19659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6596" y="457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0" y="4571"/>
                  </a:moveTo>
                  <a:lnTo>
                    <a:pt x="196596" y="4571"/>
                  </a:lnTo>
                  <a:lnTo>
                    <a:pt x="19659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14630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6303" y="914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0" y="9144"/>
                  </a:moveTo>
                  <a:lnTo>
                    <a:pt x="146303" y="9144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62099" y="5239511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30" h="36829">
                  <a:moveTo>
                    <a:pt x="0" y="0"/>
                  </a:moveTo>
                  <a:lnTo>
                    <a:pt x="227075" y="0"/>
                  </a:lnTo>
                </a:path>
                <a:path w="227330" h="36829">
                  <a:moveTo>
                    <a:pt x="0" y="35051"/>
                  </a:moveTo>
                  <a:lnTo>
                    <a:pt x="225551" y="36575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79248" y="3962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622"/>
                  </a:moveTo>
                  <a:lnTo>
                    <a:pt x="79248" y="39622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9622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775335" y="0"/>
                  </a:moveTo>
                  <a:lnTo>
                    <a:pt x="85026" y="0"/>
                  </a:lnTo>
                  <a:lnTo>
                    <a:pt x="0" y="172339"/>
                  </a:lnTo>
                  <a:lnTo>
                    <a:pt x="847471" y="172339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85026" y="0"/>
                  </a:moveTo>
                  <a:lnTo>
                    <a:pt x="86474" y="0"/>
                  </a:lnTo>
                  <a:lnTo>
                    <a:pt x="775335" y="0"/>
                  </a:lnTo>
                  <a:lnTo>
                    <a:pt x="847471" y="172339"/>
                  </a:lnTo>
                  <a:lnTo>
                    <a:pt x="0" y="172339"/>
                  </a:lnTo>
                  <a:lnTo>
                    <a:pt x="85026" y="0"/>
                  </a:lnTo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78051" y="5556503"/>
              <a:ext cx="846455" cy="29209"/>
            </a:xfrm>
            <a:custGeom>
              <a:avLst/>
              <a:gdLst/>
              <a:ahLst/>
              <a:cxnLst/>
              <a:rect l="l" t="t" r="r" b="b"/>
              <a:pathLst>
                <a:path w="846455" h="29210">
                  <a:moveTo>
                    <a:pt x="845947" y="0"/>
                  </a:moveTo>
                  <a:lnTo>
                    <a:pt x="0" y="0"/>
                  </a:lnTo>
                  <a:lnTo>
                    <a:pt x="18732" y="29083"/>
                  </a:lnTo>
                  <a:lnTo>
                    <a:pt x="824229" y="29083"/>
                  </a:lnTo>
                  <a:lnTo>
                    <a:pt x="845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536956" y="0"/>
                  </a:moveTo>
                  <a:lnTo>
                    <a:pt x="4318" y="0"/>
                  </a:ln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4318" y="0"/>
                  </a:move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lnTo>
                    <a:pt x="4318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91109" y="0"/>
                  </a:moveTo>
                  <a:lnTo>
                    <a:pt x="43180" y="0"/>
                  </a:lnTo>
                  <a:lnTo>
                    <a:pt x="0" y="83947"/>
                  </a:lnTo>
                  <a:lnTo>
                    <a:pt x="60452" y="82550"/>
                  </a:lnTo>
                  <a:lnTo>
                    <a:pt x="63373" y="74168"/>
                  </a:lnTo>
                  <a:lnTo>
                    <a:pt x="92202" y="71374"/>
                  </a:lnTo>
                  <a:lnTo>
                    <a:pt x="90678" y="82550"/>
                  </a:lnTo>
                  <a:lnTo>
                    <a:pt x="422021" y="82550"/>
                  </a:lnTo>
                  <a:lnTo>
                    <a:pt x="423418" y="71374"/>
                  </a:lnTo>
                  <a:lnTo>
                    <a:pt x="449326" y="71374"/>
                  </a:lnTo>
                  <a:lnTo>
                    <a:pt x="449326" y="82550"/>
                  </a:lnTo>
                  <a:lnTo>
                    <a:pt x="496951" y="8394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3180" y="0"/>
                  </a:moveTo>
                  <a:lnTo>
                    <a:pt x="491109" y="0"/>
                  </a:lnTo>
                  <a:lnTo>
                    <a:pt x="496951" y="83947"/>
                  </a:lnTo>
                  <a:lnTo>
                    <a:pt x="449326" y="82550"/>
                  </a:lnTo>
                  <a:lnTo>
                    <a:pt x="449326" y="71374"/>
                  </a:lnTo>
                  <a:lnTo>
                    <a:pt x="423418" y="71374"/>
                  </a:lnTo>
                  <a:lnTo>
                    <a:pt x="422021" y="82550"/>
                  </a:lnTo>
                  <a:lnTo>
                    <a:pt x="90678" y="82550"/>
                  </a:lnTo>
                  <a:lnTo>
                    <a:pt x="92202" y="71374"/>
                  </a:lnTo>
                  <a:lnTo>
                    <a:pt x="63373" y="74168"/>
                  </a:lnTo>
                  <a:lnTo>
                    <a:pt x="60452" y="82550"/>
                  </a:lnTo>
                  <a:lnTo>
                    <a:pt x="0" y="83947"/>
                  </a:lnTo>
                  <a:lnTo>
                    <a:pt x="43180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9609" y="5419213"/>
              <a:ext cx="264039" cy="948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281431" y="0"/>
                  </a:moveTo>
                  <a:lnTo>
                    <a:pt x="3556" y="0"/>
                  </a:lnTo>
                  <a:lnTo>
                    <a:pt x="0" y="3556"/>
                  </a:lnTo>
                  <a:lnTo>
                    <a:pt x="0" y="42291"/>
                  </a:lnTo>
                  <a:lnTo>
                    <a:pt x="0" y="46736"/>
                  </a:lnTo>
                  <a:lnTo>
                    <a:pt x="3556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3556"/>
                  </a:lnTo>
                  <a:lnTo>
                    <a:pt x="281431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0" y="42291"/>
                  </a:moveTo>
                  <a:lnTo>
                    <a:pt x="0" y="46736"/>
                  </a:lnTo>
                  <a:lnTo>
                    <a:pt x="3556" y="50292"/>
                  </a:lnTo>
                  <a:lnTo>
                    <a:pt x="8001" y="50292"/>
                  </a:lnTo>
                  <a:lnTo>
                    <a:pt x="276987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42291"/>
                  </a:lnTo>
                  <a:lnTo>
                    <a:pt x="284988" y="8001"/>
                  </a:lnTo>
                  <a:lnTo>
                    <a:pt x="284988" y="3556"/>
                  </a:lnTo>
                  <a:lnTo>
                    <a:pt x="281431" y="0"/>
                  </a:lnTo>
                  <a:lnTo>
                    <a:pt x="276987" y="0"/>
                  </a:lnTo>
                  <a:lnTo>
                    <a:pt x="8001" y="0"/>
                  </a:lnTo>
                  <a:lnTo>
                    <a:pt x="3556" y="0"/>
                  </a:lnTo>
                  <a:lnTo>
                    <a:pt x="0" y="3556"/>
                  </a:lnTo>
                  <a:lnTo>
                    <a:pt x="0" y="8001"/>
                  </a:lnTo>
                  <a:lnTo>
                    <a:pt x="0" y="42291"/>
                  </a:lnTo>
                  <a:close/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3810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8100" y="2438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0" y="24383"/>
                  </a:moveTo>
                  <a:lnTo>
                    <a:pt x="38100" y="2438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5983" y="5123687"/>
              <a:ext cx="424180" cy="38100"/>
            </a:xfrm>
            <a:custGeom>
              <a:avLst/>
              <a:gdLst/>
              <a:ahLst/>
              <a:cxnLst/>
              <a:rect l="l" t="t" r="r" b="b"/>
              <a:pathLst>
                <a:path w="424180" h="38100">
                  <a:moveTo>
                    <a:pt x="4236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23672" y="3810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42214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22147" y="10668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0" y="10668"/>
                  </a:moveTo>
                  <a:lnTo>
                    <a:pt x="422147" y="10668"/>
                  </a:lnTo>
                  <a:lnTo>
                    <a:pt x="42214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4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558665" y="2534281"/>
            <a:ext cx="641985" cy="1083945"/>
            <a:chOff x="2558665" y="2534281"/>
            <a:chExt cx="641985" cy="1083945"/>
          </a:xfrm>
        </p:grpSpPr>
        <p:sp>
          <p:nvSpPr>
            <p:cNvPr id="42" name="object 42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95372" y="2538984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64892" y="2540508"/>
              <a:ext cx="628015" cy="1022985"/>
            </a:xfrm>
            <a:custGeom>
              <a:avLst/>
              <a:gdLst/>
              <a:ahLst/>
              <a:cxnLst/>
              <a:rect l="l" t="t" r="r" b="b"/>
              <a:pathLst>
                <a:path w="628014" h="1022985">
                  <a:moveTo>
                    <a:pt x="35051" y="1022730"/>
                  </a:moveTo>
                  <a:lnTo>
                    <a:pt x="35051" y="6095"/>
                  </a:lnTo>
                  <a:lnTo>
                    <a:pt x="592963" y="6095"/>
                  </a:lnTo>
                </a:path>
                <a:path w="628014" h="1022985">
                  <a:moveTo>
                    <a:pt x="0" y="1019682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8014" h="1022985">
                  <a:moveTo>
                    <a:pt x="600456" y="0"/>
                  </a:moveTo>
                  <a:lnTo>
                    <a:pt x="628014" y="0"/>
                  </a:lnTo>
                  <a:lnTo>
                    <a:pt x="628014" y="1019682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65348" y="2538984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16708" y="2610612"/>
              <a:ext cx="109855" cy="226060"/>
            </a:xfrm>
            <a:custGeom>
              <a:avLst/>
              <a:gdLst/>
              <a:ahLst/>
              <a:cxnLst/>
              <a:rect l="l" t="t" r="r" b="b"/>
              <a:pathLst>
                <a:path w="109855" h="226060">
                  <a:moveTo>
                    <a:pt x="10972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9728" y="225551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8686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86868" y="19964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0" y="199644"/>
                  </a:moveTo>
                  <a:lnTo>
                    <a:pt x="86868" y="199644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31948" y="2761488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80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31948" y="262890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30" h="128269">
                  <a:moveTo>
                    <a:pt x="0" y="128015"/>
                  </a:moveTo>
                  <a:lnTo>
                    <a:pt x="36575" y="128015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2590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5907" y="11277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0" y="112775"/>
                  </a:moveTo>
                  <a:lnTo>
                    <a:pt x="25907" y="112775"/>
                  </a:lnTo>
                  <a:lnTo>
                    <a:pt x="25907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19812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19812" y="8534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0" y="85344"/>
                  </a:moveTo>
                  <a:lnTo>
                    <a:pt x="19812" y="8534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304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048" y="12801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0" y="128015"/>
                  </a:moveTo>
                  <a:lnTo>
                    <a:pt x="3048" y="128015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1066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0668" y="11277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0" y="112775"/>
                  </a:moveTo>
                  <a:lnTo>
                    <a:pt x="10668" y="112775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653284" y="2767584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50291"/>
                  </a:moveTo>
                  <a:lnTo>
                    <a:pt x="9143" y="50291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0" y="3810"/>
                  </a:moveTo>
                  <a:lnTo>
                    <a:pt x="0" y="1650"/>
                  </a:lnTo>
                  <a:lnTo>
                    <a:pt x="1396" y="0"/>
                  </a:lnTo>
                  <a:lnTo>
                    <a:pt x="3047" y="0"/>
                  </a:lnTo>
                  <a:lnTo>
                    <a:pt x="4699" y="0"/>
                  </a:lnTo>
                  <a:lnTo>
                    <a:pt x="6095" y="1650"/>
                  </a:lnTo>
                  <a:lnTo>
                    <a:pt x="6095" y="3810"/>
                  </a:lnTo>
                  <a:lnTo>
                    <a:pt x="6095" y="5969"/>
                  </a:lnTo>
                  <a:lnTo>
                    <a:pt x="4699" y="7620"/>
                  </a:lnTo>
                  <a:lnTo>
                    <a:pt x="3047" y="7620"/>
                  </a:lnTo>
                  <a:lnTo>
                    <a:pt x="1396" y="7620"/>
                  </a:lnTo>
                  <a:lnTo>
                    <a:pt x="0" y="5969"/>
                  </a:lnTo>
                  <a:lnTo>
                    <a:pt x="0" y="381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41092" y="279501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15184" y="2610612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5" h="227330">
                  <a:moveTo>
                    <a:pt x="25908" y="188213"/>
                  </a:moveTo>
                  <a:lnTo>
                    <a:pt x="25908" y="186054"/>
                  </a:lnTo>
                  <a:lnTo>
                    <a:pt x="27305" y="184403"/>
                  </a:lnTo>
                  <a:lnTo>
                    <a:pt x="28956" y="184403"/>
                  </a:lnTo>
                  <a:lnTo>
                    <a:pt x="30607" y="184403"/>
                  </a:lnTo>
                  <a:lnTo>
                    <a:pt x="32004" y="186054"/>
                  </a:lnTo>
                  <a:lnTo>
                    <a:pt x="32004" y="188213"/>
                  </a:lnTo>
                  <a:lnTo>
                    <a:pt x="32004" y="190373"/>
                  </a:lnTo>
                  <a:lnTo>
                    <a:pt x="30607" y="192024"/>
                  </a:lnTo>
                  <a:lnTo>
                    <a:pt x="28956" y="192024"/>
                  </a:lnTo>
                  <a:lnTo>
                    <a:pt x="27305" y="192024"/>
                  </a:lnTo>
                  <a:lnTo>
                    <a:pt x="25908" y="190373"/>
                  </a:lnTo>
                  <a:lnTo>
                    <a:pt x="25908" y="188213"/>
                  </a:lnTo>
                  <a:close/>
                </a:path>
                <a:path w="116205" h="227330">
                  <a:moveTo>
                    <a:pt x="113030" y="0"/>
                  </a:moveTo>
                  <a:lnTo>
                    <a:pt x="115951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3" y="18287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382524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2524" y="2148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0" y="214884"/>
                  </a:moveTo>
                  <a:lnTo>
                    <a:pt x="382524" y="214884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3794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9475" y="4572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0" y="4572"/>
                  </a:moveTo>
                  <a:lnTo>
                    <a:pt x="379475" y="4572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771889" y="261975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771889" y="2982467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771889" y="332841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615184" y="2875788"/>
              <a:ext cx="100965" cy="27940"/>
            </a:xfrm>
            <a:custGeom>
              <a:avLst/>
              <a:gdLst/>
              <a:ahLst/>
              <a:cxnLst/>
              <a:rect l="l" t="t" r="r" b="b"/>
              <a:pathLst>
                <a:path w="100964" h="27939">
                  <a:moveTo>
                    <a:pt x="0" y="27559"/>
                  </a:moveTo>
                  <a:lnTo>
                    <a:pt x="100711" y="27559"/>
                  </a:lnTo>
                  <a:lnTo>
                    <a:pt x="100711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1402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0207" y="320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0" y="32003"/>
                  </a:moveTo>
                  <a:lnTo>
                    <a:pt x="140207" y="32003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615184" y="2919984"/>
              <a:ext cx="145415" cy="35560"/>
            </a:xfrm>
            <a:custGeom>
              <a:avLst/>
              <a:gdLst/>
              <a:ahLst/>
              <a:cxnLst/>
              <a:rect l="l" t="t" r="r" b="b"/>
              <a:pathLst>
                <a:path w="145414" h="35560">
                  <a:moveTo>
                    <a:pt x="0" y="35178"/>
                  </a:moveTo>
                  <a:lnTo>
                    <a:pt x="144907" y="35178"/>
                  </a:lnTo>
                  <a:lnTo>
                    <a:pt x="14490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1739264" y="3673602"/>
            <a:ext cx="2840990" cy="1736089"/>
            <a:chOff x="1739264" y="3673602"/>
            <a:chExt cx="2840990" cy="1736089"/>
          </a:xfrm>
        </p:grpSpPr>
        <p:sp>
          <p:nvSpPr>
            <p:cNvPr id="111" name="object 111"/>
            <p:cNvSpPr/>
            <p:nvPr/>
          </p:nvSpPr>
          <p:spPr>
            <a:xfrm>
              <a:off x="1739264" y="3673602"/>
              <a:ext cx="648335" cy="852805"/>
            </a:xfrm>
            <a:custGeom>
              <a:avLst/>
              <a:gdLst/>
              <a:ahLst/>
              <a:cxnLst/>
              <a:rect l="l" t="t" r="r" b="b"/>
              <a:pathLst>
                <a:path w="648335" h="852804">
                  <a:moveTo>
                    <a:pt x="578437" y="66120"/>
                  </a:moveTo>
                  <a:lnTo>
                    <a:pt x="0" y="833247"/>
                  </a:lnTo>
                  <a:lnTo>
                    <a:pt x="25146" y="852297"/>
                  </a:lnTo>
                  <a:lnTo>
                    <a:pt x="603654" y="85117"/>
                  </a:lnTo>
                  <a:lnTo>
                    <a:pt x="578437" y="66120"/>
                  </a:lnTo>
                  <a:close/>
                </a:path>
                <a:path w="648335" h="852804">
                  <a:moveTo>
                    <a:pt x="638211" y="53593"/>
                  </a:moveTo>
                  <a:lnTo>
                    <a:pt x="587883" y="53593"/>
                  </a:lnTo>
                  <a:lnTo>
                    <a:pt x="613156" y="72517"/>
                  </a:lnTo>
                  <a:lnTo>
                    <a:pt x="603654" y="85117"/>
                  </a:lnTo>
                  <a:lnTo>
                    <a:pt x="628904" y="104140"/>
                  </a:lnTo>
                  <a:lnTo>
                    <a:pt x="638211" y="53593"/>
                  </a:lnTo>
                  <a:close/>
                </a:path>
                <a:path w="648335" h="852804">
                  <a:moveTo>
                    <a:pt x="587883" y="53593"/>
                  </a:moveTo>
                  <a:lnTo>
                    <a:pt x="578437" y="66120"/>
                  </a:lnTo>
                  <a:lnTo>
                    <a:pt x="603654" y="85117"/>
                  </a:lnTo>
                  <a:lnTo>
                    <a:pt x="613156" y="72517"/>
                  </a:lnTo>
                  <a:lnTo>
                    <a:pt x="587883" y="53593"/>
                  </a:lnTo>
                  <a:close/>
                </a:path>
                <a:path w="648335" h="852804">
                  <a:moveTo>
                    <a:pt x="648081" y="0"/>
                  </a:moveTo>
                  <a:lnTo>
                    <a:pt x="553212" y="47117"/>
                  </a:lnTo>
                  <a:lnTo>
                    <a:pt x="578437" y="66120"/>
                  </a:lnTo>
                  <a:lnTo>
                    <a:pt x="587883" y="53593"/>
                  </a:lnTo>
                  <a:lnTo>
                    <a:pt x="638211" y="53593"/>
                  </a:lnTo>
                  <a:lnTo>
                    <a:pt x="6480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226563" y="4343400"/>
              <a:ext cx="2344420" cy="1056640"/>
            </a:xfrm>
            <a:custGeom>
              <a:avLst/>
              <a:gdLst/>
              <a:ahLst/>
              <a:cxnLst/>
              <a:rect l="l" t="t" r="r" b="b"/>
              <a:pathLst>
                <a:path w="2344420" h="1056639">
                  <a:moveTo>
                    <a:pt x="189103" y="0"/>
                  </a:moveTo>
                  <a:lnTo>
                    <a:pt x="355092" y="134619"/>
                  </a:lnTo>
                  <a:lnTo>
                    <a:pt x="183261" y="134619"/>
                  </a:lnTo>
                  <a:lnTo>
                    <a:pt x="165988" y="136017"/>
                  </a:lnTo>
                  <a:lnTo>
                    <a:pt x="148717" y="138811"/>
                  </a:lnTo>
                  <a:lnTo>
                    <a:pt x="131318" y="143129"/>
                  </a:lnTo>
                  <a:lnTo>
                    <a:pt x="115443" y="144525"/>
                  </a:lnTo>
                  <a:lnTo>
                    <a:pt x="99568" y="151511"/>
                  </a:lnTo>
                  <a:lnTo>
                    <a:pt x="85217" y="155701"/>
                  </a:lnTo>
                  <a:lnTo>
                    <a:pt x="72136" y="161289"/>
                  </a:lnTo>
                  <a:lnTo>
                    <a:pt x="60579" y="166877"/>
                  </a:lnTo>
                  <a:lnTo>
                    <a:pt x="47625" y="175387"/>
                  </a:lnTo>
                  <a:lnTo>
                    <a:pt x="36068" y="182372"/>
                  </a:lnTo>
                  <a:lnTo>
                    <a:pt x="7238" y="216026"/>
                  </a:lnTo>
                  <a:lnTo>
                    <a:pt x="0" y="234314"/>
                  </a:lnTo>
                  <a:lnTo>
                    <a:pt x="0" y="956691"/>
                  </a:lnTo>
                  <a:lnTo>
                    <a:pt x="2921" y="967866"/>
                  </a:lnTo>
                  <a:lnTo>
                    <a:pt x="7238" y="976249"/>
                  </a:lnTo>
                  <a:lnTo>
                    <a:pt x="11556" y="986155"/>
                  </a:lnTo>
                  <a:lnTo>
                    <a:pt x="26035" y="1002919"/>
                  </a:lnTo>
                  <a:lnTo>
                    <a:pt x="36068" y="1011428"/>
                  </a:lnTo>
                  <a:lnTo>
                    <a:pt x="47625" y="1018413"/>
                  </a:lnTo>
                  <a:lnTo>
                    <a:pt x="60579" y="1024001"/>
                  </a:lnTo>
                  <a:lnTo>
                    <a:pt x="72136" y="1030986"/>
                  </a:lnTo>
                  <a:lnTo>
                    <a:pt x="85217" y="1036574"/>
                  </a:lnTo>
                  <a:lnTo>
                    <a:pt x="99568" y="1042288"/>
                  </a:lnTo>
                  <a:lnTo>
                    <a:pt x="131318" y="1050671"/>
                  </a:lnTo>
                  <a:lnTo>
                    <a:pt x="165988" y="1056259"/>
                  </a:lnTo>
                  <a:lnTo>
                    <a:pt x="2176526" y="1056259"/>
                  </a:lnTo>
                  <a:lnTo>
                    <a:pt x="2227072" y="1046480"/>
                  </a:lnTo>
                  <a:lnTo>
                    <a:pt x="2268982" y="1030986"/>
                  </a:lnTo>
                  <a:lnTo>
                    <a:pt x="2305050" y="1011428"/>
                  </a:lnTo>
                  <a:lnTo>
                    <a:pt x="2313686" y="1002919"/>
                  </a:lnTo>
                  <a:lnTo>
                    <a:pt x="2323846" y="994537"/>
                  </a:lnTo>
                  <a:lnTo>
                    <a:pt x="2328164" y="986155"/>
                  </a:lnTo>
                  <a:lnTo>
                    <a:pt x="2335276" y="976249"/>
                  </a:lnTo>
                  <a:lnTo>
                    <a:pt x="2338197" y="967866"/>
                  </a:lnTo>
                  <a:lnTo>
                    <a:pt x="2344039" y="956691"/>
                  </a:lnTo>
                  <a:lnTo>
                    <a:pt x="2344039" y="234314"/>
                  </a:lnTo>
                  <a:lnTo>
                    <a:pt x="2338197" y="225806"/>
                  </a:lnTo>
                  <a:lnTo>
                    <a:pt x="2335276" y="216026"/>
                  </a:lnTo>
                  <a:lnTo>
                    <a:pt x="2328164" y="207644"/>
                  </a:lnTo>
                  <a:lnTo>
                    <a:pt x="2323846" y="197738"/>
                  </a:lnTo>
                  <a:lnTo>
                    <a:pt x="2313686" y="190754"/>
                  </a:lnTo>
                  <a:lnTo>
                    <a:pt x="2305050" y="182372"/>
                  </a:lnTo>
                  <a:lnTo>
                    <a:pt x="2293493" y="175387"/>
                  </a:lnTo>
                  <a:lnTo>
                    <a:pt x="2283333" y="166877"/>
                  </a:lnTo>
                  <a:lnTo>
                    <a:pt x="2268982" y="161289"/>
                  </a:lnTo>
                  <a:lnTo>
                    <a:pt x="2255901" y="155701"/>
                  </a:lnTo>
                  <a:lnTo>
                    <a:pt x="2241550" y="151511"/>
                  </a:lnTo>
                  <a:lnTo>
                    <a:pt x="2227072" y="144525"/>
                  </a:lnTo>
                  <a:lnTo>
                    <a:pt x="2209800" y="143129"/>
                  </a:lnTo>
                  <a:lnTo>
                    <a:pt x="2193925" y="138811"/>
                  </a:lnTo>
                  <a:lnTo>
                    <a:pt x="2176526" y="136017"/>
                  </a:lnTo>
                  <a:lnTo>
                    <a:pt x="2160651" y="134619"/>
                  </a:lnTo>
                  <a:lnTo>
                    <a:pt x="588899" y="134619"/>
                  </a:lnTo>
                  <a:lnTo>
                    <a:pt x="18910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226563" y="4343400"/>
              <a:ext cx="2344420" cy="1056640"/>
            </a:xfrm>
            <a:custGeom>
              <a:avLst/>
              <a:gdLst/>
              <a:ahLst/>
              <a:cxnLst/>
              <a:rect l="l" t="t" r="r" b="b"/>
              <a:pathLst>
                <a:path w="2344420" h="1056639">
                  <a:moveTo>
                    <a:pt x="2160651" y="134619"/>
                  </a:moveTo>
                  <a:lnTo>
                    <a:pt x="2176526" y="136017"/>
                  </a:lnTo>
                  <a:lnTo>
                    <a:pt x="2193925" y="138811"/>
                  </a:lnTo>
                  <a:lnTo>
                    <a:pt x="2209800" y="143129"/>
                  </a:lnTo>
                  <a:lnTo>
                    <a:pt x="2227072" y="144525"/>
                  </a:lnTo>
                  <a:lnTo>
                    <a:pt x="2241550" y="151511"/>
                  </a:lnTo>
                  <a:lnTo>
                    <a:pt x="2255901" y="155701"/>
                  </a:lnTo>
                  <a:lnTo>
                    <a:pt x="2268982" y="161289"/>
                  </a:lnTo>
                  <a:lnTo>
                    <a:pt x="2283333" y="166877"/>
                  </a:lnTo>
                  <a:lnTo>
                    <a:pt x="2293493" y="175387"/>
                  </a:lnTo>
                  <a:lnTo>
                    <a:pt x="2305050" y="182372"/>
                  </a:lnTo>
                  <a:lnTo>
                    <a:pt x="2313686" y="190754"/>
                  </a:lnTo>
                  <a:lnTo>
                    <a:pt x="2323846" y="197738"/>
                  </a:lnTo>
                  <a:lnTo>
                    <a:pt x="2328164" y="207644"/>
                  </a:lnTo>
                  <a:lnTo>
                    <a:pt x="2335276" y="216026"/>
                  </a:lnTo>
                  <a:lnTo>
                    <a:pt x="2338197" y="225806"/>
                  </a:lnTo>
                  <a:lnTo>
                    <a:pt x="2344039" y="234314"/>
                  </a:lnTo>
                  <a:lnTo>
                    <a:pt x="2344039" y="956691"/>
                  </a:lnTo>
                  <a:lnTo>
                    <a:pt x="2338197" y="967866"/>
                  </a:lnTo>
                  <a:lnTo>
                    <a:pt x="2335276" y="976249"/>
                  </a:lnTo>
                  <a:lnTo>
                    <a:pt x="2328164" y="986155"/>
                  </a:lnTo>
                  <a:lnTo>
                    <a:pt x="2323846" y="994537"/>
                  </a:lnTo>
                  <a:lnTo>
                    <a:pt x="2313686" y="1002919"/>
                  </a:lnTo>
                  <a:lnTo>
                    <a:pt x="2268982" y="1030986"/>
                  </a:lnTo>
                  <a:lnTo>
                    <a:pt x="2227072" y="1046480"/>
                  </a:lnTo>
                  <a:lnTo>
                    <a:pt x="2176526" y="1056259"/>
                  </a:lnTo>
                  <a:lnTo>
                    <a:pt x="2160651" y="1056259"/>
                  </a:lnTo>
                  <a:lnTo>
                    <a:pt x="183261" y="1056259"/>
                  </a:lnTo>
                  <a:lnTo>
                    <a:pt x="165988" y="1056259"/>
                  </a:lnTo>
                  <a:lnTo>
                    <a:pt x="148717" y="1053465"/>
                  </a:lnTo>
                  <a:lnTo>
                    <a:pt x="131318" y="1050671"/>
                  </a:lnTo>
                  <a:lnTo>
                    <a:pt x="85217" y="1036574"/>
                  </a:lnTo>
                  <a:lnTo>
                    <a:pt x="60579" y="1024001"/>
                  </a:lnTo>
                  <a:lnTo>
                    <a:pt x="47625" y="1018413"/>
                  </a:lnTo>
                  <a:lnTo>
                    <a:pt x="36068" y="1011428"/>
                  </a:lnTo>
                  <a:lnTo>
                    <a:pt x="26035" y="1002919"/>
                  </a:lnTo>
                  <a:lnTo>
                    <a:pt x="18796" y="994537"/>
                  </a:lnTo>
                  <a:lnTo>
                    <a:pt x="11556" y="986155"/>
                  </a:lnTo>
                  <a:lnTo>
                    <a:pt x="7238" y="976249"/>
                  </a:lnTo>
                  <a:lnTo>
                    <a:pt x="2921" y="967866"/>
                  </a:lnTo>
                  <a:lnTo>
                    <a:pt x="0" y="956691"/>
                  </a:lnTo>
                  <a:lnTo>
                    <a:pt x="0" y="234314"/>
                  </a:lnTo>
                  <a:lnTo>
                    <a:pt x="2921" y="225806"/>
                  </a:lnTo>
                  <a:lnTo>
                    <a:pt x="26035" y="190754"/>
                  </a:lnTo>
                  <a:lnTo>
                    <a:pt x="47625" y="175387"/>
                  </a:lnTo>
                  <a:lnTo>
                    <a:pt x="60579" y="166877"/>
                  </a:lnTo>
                  <a:lnTo>
                    <a:pt x="72136" y="161289"/>
                  </a:lnTo>
                  <a:lnTo>
                    <a:pt x="85217" y="155701"/>
                  </a:lnTo>
                  <a:lnTo>
                    <a:pt x="99568" y="151511"/>
                  </a:lnTo>
                  <a:lnTo>
                    <a:pt x="115443" y="144525"/>
                  </a:lnTo>
                  <a:lnTo>
                    <a:pt x="131318" y="143129"/>
                  </a:lnTo>
                  <a:lnTo>
                    <a:pt x="148717" y="138811"/>
                  </a:lnTo>
                  <a:lnTo>
                    <a:pt x="165988" y="136017"/>
                  </a:lnTo>
                  <a:lnTo>
                    <a:pt x="183261" y="134619"/>
                  </a:lnTo>
                  <a:lnTo>
                    <a:pt x="355092" y="134619"/>
                  </a:lnTo>
                  <a:lnTo>
                    <a:pt x="189103" y="0"/>
                  </a:lnTo>
                  <a:lnTo>
                    <a:pt x="588899" y="134619"/>
                  </a:lnTo>
                  <a:lnTo>
                    <a:pt x="2160651" y="134619"/>
                  </a:lnTo>
                </a:path>
              </a:pathLst>
            </a:custGeom>
            <a:ln w="18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445262" y="4544059"/>
            <a:ext cx="8255000" cy="164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7080" marR="4230370" algn="ctr">
              <a:lnSpc>
                <a:spcPct val="997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What’s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IP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address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  <a:hlinkClick r:id="rId2"/>
              </a:rPr>
              <a:t>www.nominum.com?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600">
              <a:latin typeface="Arial"/>
              <a:cs typeface="Arial"/>
            </a:endParaRPr>
          </a:p>
          <a:p>
            <a:pPr marL="371475">
              <a:lnSpc>
                <a:spcPts val="1140"/>
              </a:lnSpc>
            </a:pPr>
            <a:r>
              <a:rPr sz="1100" spc="-10" dirty="0">
                <a:latin typeface="Arial"/>
                <a:cs typeface="Arial"/>
              </a:rPr>
              <a:t>annie.west.sprockets.com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  <a:tabLst>
                <a:tab pos="1688464" algn="l"/>
                <a:tab pos="8241665" algn="l"/>
              </a:tabLst>
            </a:pP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	ping</a:t>
            </a:r>
            <a:r>
              <a:rPr sz="2200" u="heavy" spc="-55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u="heavy" spc="-10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2"/>
              </a:rPr>
              <a:t>www.nominum.com.</a:t>
            </a: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2"/>
              </a:rPr>
              <a:t>	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465</a:t>
            </a:fld>
            <a:endParaRPr spc="-25" dirty="0"/>
          </a:p>
        </p:txBody>
      </p:sp>
      <p:sp>
        <p:nvSpPr>
          <p:cNvPr id="117" name="object 11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115" name="object 115"/>
          <p:cNvSpPr txBox="1"/>
          <p:nvPr/>
        </p:nvSpPr>
        <p:spPr>
          <a:xfrm>
            <a:off x="2288794" y="3839336"/>
            <a:ext cx="1712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dakota.west.sprockets.com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965259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</a:t>
            </a:r>
            <a:r>
              <a:rPr spc="-130" dirty="0"/>
              <a:t> </a:t>
            </a:r>
            <a:r>
              <a:rPr spc="-60" dirty="0"/>
              <a:t>Resolution</a:t>
            </a:r>
            <a:r>
              <a:rPr spc="-135" dirty="0"/>
              <a:t> </a:t>
            </a:r>
            <a:r>
              <a:rPr spc="-4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552702"/>
            <a:ext cx="7416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name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dakota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asks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root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name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server,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  <a:hlinkClick r:id="rId2"/>
              </a:rPr>
              <a:t>www.nominum.com’</a:t>
            </a:r>
            <a:r>
              <a:rPr sz="1600" i="1" spc="-1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1825" y="4594859"/>
            <a:ext cx="857250" cy="991235"/>
            <a:chOff x="1171825" y="4594859"/>
            <a:chExt cx="857250" cy="991235"/>
          </a:xfrm>
        </p:grpSpPr>
        <p:sp>
          <p:nvSpPr>
            <p:cNvPr id="5" name="object 5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623315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623315" y="187452"/>
                  </a:lnTo>
                  <a:lnTo>
                    <a:pt x="6233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0" y="187452"/>
                  </a:moveTo>
                  <a:lnTo>
                    <a:pt x="623315" y="187452"/>
                  </a:lnTo>
                  <a:lnTo>
                    <a:pt x="623315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3687" y="5245607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4" h="27939">
                  <a:moveTo>
                    <a:pt x="78740" y="0"/>
                  </a:moveTo>
                  <a:lnTo>
                    <a:pt x="14350" y="0"/>
                  </a:lnTo>
                  <a:lnTo>
                    <a:pt x="11430" y="1396"/>
                  </a:lnTo>
                  <a:lnTo>
                    <a:pt x="8636" y="1396"/>
                  </a:lnTo>
                  <a:lnTo>
                    <a:pt x="7112" y="4190"/>
                  </a:lnTo>
                  <a:lnTo>
                    <a:pt x="5715" y="4190"/>
                  </a:lnTo>
                  <a:lnTo>
                    <a:pt x="2921" y="6857"/>
                  </a:lnTo>
                  <a:lnTo>
                    <a:pt x="0" y="12445"/>
                  </a:lnTo>
                  <a:lnTo>
                    <a:pt x="0" y="15112"/>
                  </a:lnTo>
                  <a:lnTo>
                    <a:pt x="0" y="20700"/>
                  </a:lnTo>
                  <a:lnTo>
                    <a:pt x="1396" y="20700"/>
                  </a:lnTo>
                  <a:lnTo>
                    <a:pt x="1396" y="23494"/>
                  </a:lnTo>
                  <a:lnTo>
                    <a:pt x="2921" y="23494"/>
                  </a:lnTo>
                  <a:lnTo>
                    <a:pt x="2921" y="24764"/>
                  </a:lnTo>
                  <a:lnTo>
                    <a:pt x="5715" y="24764"/>
                  </a:lnTo>
                  <a:lnTo>
                    <a:pt x="5715" y="27558"/>
                  </a:lnTo>
                  <a:lnTo>
                    <a:pt x="84455" y="27558"/>
                  </a:lnTo>
                  <a:lnTo>
                    <a:pt x="87375" y="24764"/>
                  </a:lnTo>
                  <a:lnTo>
                    <a:pt x="87375" y="23494"/>
                  </a:lnTo>
                  <a:lnTo>
                    <a:pt x="90170" y="20700"/>
                  </a:lnTo>
                  <a:lnTo>
                    <a:pt x="90170" y="16509"/>
                  </a:lnTo>
                  <a:lnTo>
                    <a:pt x="93090" y="15112"/>
                  </a:lnTo>
                  <a:lnTo>
                    <a:pt x="90170" y="15112"/>
                  </a:lnTo>
                  <a:lnTo>
                    <a:pt x="90170" y="8254"/>
                  </a:lnTo>
                  <a:lnTo>
                    <a:pt x="87375" y="8254"/>
                  </a:lnTo>
                  <a:lnTo>
                    <a:pt x="87375" y="4190"/>
                  </a:lnTo>
                  <a:lnTo>
                    <a:pt x="81661" y="4190"/>
                  </a:lnTo>
                  <a:lnTo>
                    <a:pt x="81661" y="1396"/>
                  </a:lnTo>
                  <a:lnTo>
                    <a:pt x="78740" y="1396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0575" y="5198363"/>
              <a:ext cx="228726" cy="135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16735" y="4594859"/>
              <a:ext cx="576580" cy="503555"/>
            </a:xfrm>
            <a:custGeom>
              <a:avLst/>
              <a:gdLst/>
              <a:ahLst/>
              <a:cxnLst/>
              <a:rect l="l" t="t" r="r" b="b"/>
              <a:pathLst>
                <a:path w="576580" h="503554">
                  <a:moveTo>
                    <a:pt x="553084" y="0"/>
                  </a:moveTo>
                  <a:lnTo>
                    <a:pt x="34543" y="0"/>
                  </a:lnTo>
                  <a:lnTo>
                    <a:pt x="28828" y="2793"/>
                  </a:lnTo>
                  <a:lnTo>
                    <a:pt x="20192" y="2793"/>
                  </a:lnTo>
                  <a:lnTo>
                    <a:pt x="15875" y="5587"/>
                  </a:lnTo>
                  <a:lnTo>
                    <a:pt x="14350" y="6984"/>
                  </a:lnTo>
                  <a:lnTo>
                    <a:pt x="11556" y="11175"/>
                  </a:lnTo>
                  <a:lnTo>
                    <a:pt x="8635" y="11175"/>
                  </a:lnTo>
                  <a:lnTo>
                    <a:pt x="5714" y="12572"/>
                  </a:lnTo>
                  <a:lnTo>
                    <a:pt x="4317" y="15366"/>
                  </a:lnTo>
                  <a:lnTo>
                    <a:pt x="1396" y="18160"/>
                  </a:lnTo>
                  <a:lnTo>
                    <a:pt x="1396" y="20954"/>
                  </a:lnTo>
                  <a:lnTo>
                    <a:pt x="0" y="23875"/>
                  </a:lnTo>
                  <a:lnTo>
                    <a:pt x="0" y="477773"/>
                  </a:lnTo>
                  <a:lnTo>
                    <a:pt x="0" y="493267"/>
                  </a:lnTo>
                  <a:lnTo>
                    <a:pt x="4317" y="494664"/>
                  </a:lnTo>
                  <a:lnTo>
                    <a:pt x="4317" y="497458"/>
                  </a:lnTo>
                  <a:lnTo>
                    <a:pt x="7238" y="497458"/>
                  </a:lnTo>
                  <a:lnTo>
                    <a:pt x="7238" y="500252"/>
                  </a:lnTo>
                  <a:lnTo>
                    <a:pt x="10032" y="500252"/>
                  </a:lnTo>
                  <a:lnTo>
                    <a:pt x="11556" y="501650"/>
                  </a:lnTo>
                  <a:lnTo>
                    <a:pt x="14350" y="501650"/>
                  </a:lnTo>
                  <a:lnTo>
                    <a:pt x="17271" y="503046"/>
                  </a:lnTo>
                  <a:lnTo>
                    <a:pt x="557402" y="503046"/>
                  </a:lnTo>
                  <a:lnTo>
                    <a:pt x="566038" y="498856"/>
                  </a:lnTo>
                  <a:lnTo>
                    <a:pt x="567563" y="496062"/>
                  </a:lnTo>
                  <a:lnTo>
                    <a:pt x="567563" y="494664"/>
                  </a:lnTo>
                  <a:lnTo>
                    <a:pt x="570357" y="491870"/>
                  </a:lnTo>
                  <a:lnTo>
                    <a:pt x="570357" y="490473"/>
                  </a:lnTo>
                  <a:lnTo>
                    <a:pt x="573277" y="486282"/>
                  </a:lnTo>
                  <a:lnTo>
                    <a:pt x="573277" y="483362"/>
                  </a:lnTo>
                  <a:lnTo>
                    <a:pt x="574675" y="481964"/>
                  </a:lnTo>
                  <a:lnTo>
                    <a:pt x="574675" y="477773"/>
                  </a:lnTo>
                  <a:lnTo>
                    <a:pt x="576199" y="473582"/>
                  </a:lnTo>
                  <a:lnTo>
                    <a:pt x="576199" y="32257"/>
                  </a:lnTo>
                  <a:lnTo>
                    <a:pt x="574675" y="29463"/>
                  </a:lnTo>
                  <a:lnTo>
                    <a:pt x="574675" y="19557"/>
                  </a:lnTo>
                  <a:lnTo>
                    <a:pt x="571881" y="18160"/>
                  </a:lnTo>
                  <a:lnTo>
                    <a:pt x="571881" y="15366"/>
                  </a:lnTo>
                  <a:lnTo>
                    <a:pt x="570357" y="12572"/>
                  </a:lnTo>
                  <a:lnTo>
                    <a:pt x="570357" y="9778"/>
                  </a:lnTo>
                  <a:lnTo>
                    <a:pt x="567563" y="9778"/>
                  </a:lnTo>
                  <a:lnTo>
                    <a:pt x="566038" y="6984"/>
                  </a:lnTo>
                  <a:lnTo>
                    <a:pt x="563244" y="5587"/>
                  </a:lnTo>
                  <a:lnTo>
                    <a:pt x="563244" y="2793"/>
                  </a:lnTo>
                  <a:lnTo>
                    <a:pt x="554608" y="2793"/>
                  </a:lnTo>
                  <a:lnTo>
                    <a:pt x="55308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9407" y="4645151"/>
              <a:ext cx="497205" cy="386080"/>
            </a:xfrm>
            <a:custGeom>
              <a:avLst/>
              <a:gdLst/>
              <a:ahLst/>
              <a:cxnLst/>
              <a:rect l="l" t="t" r="r" b="b"/>
              <a:pathLst>
                <a:path w="497205" h="386079">
                  <a:moveTo>
                    <a:pt x="30225" y="0"/>
                  </a:moveTo>
                  <a:lnTo>
                    <a:pt x="27304" y="2793"/>
                  </a:lnTo>
                  <a:lnTo>
                    <a:pt x="18668" y="2793"/>
                  </a:lnTo>
                  <a:lnTo>
                    <a:pt x="15875" y="5587"/>
                  </a:lnTo>
                  <a:lnTo>
                    <a:pt x="8635" y="5587"/>
                  </a:lnTo>
                  <a:lnTo>
                    <a:pt x="5714" y="8381"/>
                  </a:lnTo>
                  <a:lnTo>
                    <a:pt x="4317" y="8381"/>
                  </a:lnTo>
                  <a:lnTo>
                    <a:pt x="1396" y="11175"/>
                  </a:lnTo>
                  <a:lnTo>
                    <a:pt x="0" y="13970"/>
                  </a:lnTo>
                  <a:lnTo>
                    <a:pt x="0" y="366141"/>
                  </a:lnTo>
                  <a:lnTo>
                    <a:pt x="0" y="374523"/>
                  </a:lnTo>
                  <a:lnTo>
                    <a:pt x="1396" y="375920"/>
                  </a:lnTo>
                  <a:lnTo>
                    <a:pt x="1396" y="378714"/>
                  </a:lnTo>
                  <a:lnTo>
                    <a:pt x="2920" y="380111"/>
                  </a:lnTo>
                  <a:lnTo>
                    <a:pt x="2920" y="382905"/>
                  </a:lnTo>
                  <a:lnTo>
                    <a:pt x="5714" y="382905"/>
                  </a:lnTo>
                  <a:lnTo>
                    <a:pt x="5714" y="385699"/>
                  </a:lnTo>
                  <a:lnTo>
                    <a:pt x="479678" y="385699"/>
                  </a:lnTo>
                  <a:lnTo>
                    <a:pt x="482472" y="384302"/>
                  </a:lnTo>
                  <a:lnTo>
                    <a:pt x="486791" y="384302"/>
                  </a:lnTo>
                  <a:lnTo>
                    <a:pt x="489711" y="380111"/>
                  </a:lnTo>
                  <a:lnTo>
                    <a:pt x="492633" y="377317"/>
                  </a:lnTo>
                  <a:lnTo>
                    <a:pt x="494029" y="374523"/>
                  </a:lnTo>
                  <a:lnTo>
                    <a:pt x="494029" y="367538"/>
                  </a:lnTo>
                  <a:lnTo>
                    <a:pt x="496950" y="364744"/>
                  </a:lnTo>
                  <a:lnTo>
                    <a:pt x="496950" y="26543"/>
                  </a:lnTo>
                  <a:lnTo>
                    <a:pt x="494029" y="25146"/>
                  </a:lnTo>
                  <a:lnTo>
                    <a:pt x="494029" y="16764"/>
                  </a:lnTo>
                  <a:lnTo>
                    <a:pt x="492633" y="16764"/>
                  </a:lnTo>
                  <a:lnTo>
                    <a:pt x="492633" y="9779"/>
                  </a:lnTo>
                  <a:lnTo>
                    <a:pt x="489711" y="9779"/>
                  </a:lnTo>
                  <a:lnTo>
                    <a:pt x="488315" y="8381"/>
                  </a:lnTo>
                  <a:lnTo>
                    <a:pt x="485393" y="8381"/>
                  </a:lnTo>
                  <a:lnTo>
                    <a:pt x="485393" y="5587"/>
                  </a:lnTo>
                  <a:lnTo>
                    <a:pt x="482472" y="5587"/>
                  </a:lnTo>
                  <a:lnTo>
                    <a:pt x="481075" y="4191"/>
                  </a:lnTo>
                  <a:lnTo>
                    <a:pt x="476758" y="4191"/>
                  </a:lnTo>
                  <a:lnTo>
                    <a:pt x="476758" y="2793"/>
                  </a:lnTo>
                  <a:lnTo>
                    <a:pt x="3022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924" y="4663439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245364" y="542544"/>
                  </a:moveTo>
                  <a:lnTo>
                    <a:pt x="0" y="542544"/>
                  </a:lnTo>
                  <a:lnTo>
                    <a:pt x="0" y="548640"/>
                  </a:lnTo>
                  <a:lnTo>
                    <a:pt x="245364" y="548640"/>
                  </a:lnTo>
                  <a:lnTo>
                    <a:pt x="245364" y="542544"/>
                  </a:lnTo>
                  <a:close/>
                </a:path>
                <a:path w="546100" h="548639">
                  <a:moveTo>
                    <a:pt x="545719" y="23749"/>
                  </a:moveTo>
                  <a:lnTo>
                    <a:pt x="544195" y="23749"/>
                  </a:lnTo>
                  <a:lnTo>
                    <a:pt x="544195" y="15367"/>
                  </a:lnTo>
                  <a:lnTo>
                    <a:pt x="539877" y="15367"/>
                  </a:lnTo>
                  <a:lnTo>
                    <a:pt x="539877" y="8382"/>
                  </a:lnTo>
                  <a:lnTo>
                    <a:pt x="536956" y="8382"/>
                  </a:lnTo>
                  <a:lnTo>
                    <a:pt x="535559" y="6985"/>
                  </a:lnTo>
                  <a:lnTo>
                    <a:pt x="532638" y="6985"/>
                  </a:lnTo>
                  <a:lnTo>
                    <a:pt x="532638" y="4191"/>
                  </a:lnTo>
                  <a:lnTo>
                    <a:pt x="529844" y="4191"/>
                  </a:lnTo>
                  <a:lnTo>
                    <a:pt x="526923" y="2794"/>
                  </a:lnTo>
                  <a:lnTo>
                    <a:pt x="524002" y="2794"/>
                  </a:lnTo>
                  <a:lnTo>
                    <a:pt x="524002" y="0"/>
                  </a:lnTo>
                  <a:lnTo>
                    <a:pt x="103759" y="0"/>
                  </a:lnTo>
                  <a:lnTo>
                    <a:pt x="100965" y="2794"/>
                  </a:lnTo>
                  <a:lnTo>
                    <a:pt x="92202" y="2794"/>
                  </a:lnTo>
                  <a:lnTo>
                    <a:pt x="89408" y="5588"/>
                  </a:lnTo>
                  <a:lnTo>
                    <a:pt x="84963" y="5588"/>
                  </a:lnTo>
                  <a:lnTo>
                    <a:pt x="79248" y="11176"/>
                  </a:lnTo>
                  <a:lnTo>
                    <a:pt x="79248" y="330962"/>
                  </a:lnTo>
                  <a:lnTo>
                    <a:pt x="79248" y="343535"/>
                  </a:lnTo>
                  <a:lnTo>
                    <a:pt x="80645" y="343535"/>
                  </a:lnTo>
                  <a:lnTo>
                    <a:pt x="80645" y="344932"/>
                  </a:lnTo>
                  <a:lnTo>
                    <a:pt x="83566" y="344932"/>
                  </a:lnTo>
                  <a:lnTo>
                    <a:pt x="83566" y="347726"/>
                  </a:lnTo>
                  <a:lnTo>
                    <a:pt x="86487" y="347726"/>
                  </a:lnTo>
                  <a:lnTo>
                    <a:pt x="89408" y="349123"/>
                  </a:lnTo>
                  <a:lnTo>
                    <a:pt x="532638" y="349123"/>
                  </a:lnTo>
                  <a:lnTo>
                    <a:pt x="535559" y="347726"/>
                  </a:lnTo>
                  <a:lnTo>
                    <a:pt x="536956" y="347726"/>
                  </a:lnTo>
                  <a:lnTo>
                    <a:pt x="539877" y="344932"/>
                  </a:lnTo>
                  <a:lnTo>
                    <a:pt x="539877" y="340741"/>
                  </a:lnTo>
                  <a:lnTo>
                    <a:pt x="544195" y="337947"/>
                  </a:lnTo>
                  <a:lnTo>
                    <a:pt x="544195" y="332359"/>
                  </a:lnTo>
                  <a:lnTo>
                    <a:pt x="545719" y="329565"/>
                  </a:lnTo>
                  <a:lnTo>
                    <a:pt x="545719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6923" y="5205983"/>
              <a:ext cx="245745" cy="6350"/>
            </a:xfrm>
            <a:custGeom>
              <a:avLst/>
              <a:gdLst/>
              <a:ahLst/>
              <a:cxnLst/>
              <a:rect l="l" t="t" r="r" b="b"/>
              <a:pathLst>
                <a:path w="245744" h="6350">
                  <a:moveTo>
                    <a:pt x="0" y="6096"/>
                  </a:moveTo>
                  <a:lnTo>
                    <a:pt x="245363" y="6096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245363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45363" y="4571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0" y="4571"/>
                  </a:moveTo>
                  <a:lnTo>
                    <a:pt x="245363" y="4571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12649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492" y="76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0" y="7620"/>
                  </a:moveTo>
                  <a:lnTo>
                    <a:pt x="126492" y="7620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12496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24968" y="457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0" y="4571"/>
                  </a:moveTo>
                  <a:lnTo>
                    <a:pt x="124968" y="4571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19659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6596" y="457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0" y="4571"/>
                  </a:moveTo>
                  <a:lnTo>
                    <a:pt x="196596" y="4571"/>
                  </a:lnTo>
                  <a:lnTo>
                    <a:pt x="19659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14630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6303" y="914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0" y="9144"/>
                  </a:moveTo>
                  <a:lnTo>
                    <a:pt x="146303" y="9144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62099" y="5239511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30" h="36829">
                  <a:moveTo>
                    <a:pt x="0" y="0"/>
                  </a:moveTo>
                  <a:lnTo>
                    <a:pt x="227075" y="0"/>
                  </a:lnTo>
                </a:path>
                <a:path w="227330" h="36829">
                  <a:moveTo>
                    <a:pt x="0" y="35051"/>
                  </a:moveTo>
                  <a:lnTo>
                    <a:pt x="225551" y="36575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79248" y="3962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622"/>
                  </a:moveTo>
                  <a:lnTo>
                    <a:pt x="79248" y="39622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9622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775335" y="0"/>
                  </a:moveTo>
                  <a:lnTo>
                    <a:pt x="85026" y="0"/>
                  </a:lnTo>
                  <a:lnTo>
                    <a:pt x="0" y="172339"/>
                  </a:lnTo>
                  <a:lnTo>
                    <a:pt x="847471" y="172339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85026" y="0"/>
                  </a:moveTo>
                  <a:lnTo>
                    <a:pt x="86474" y="0"/>
                  </a:lnTo>
                  <a:lnTo>
                    <a:pt x="775335" y="0"/>
                  </a:lnTo>
                  <a:lnTo>
                    <a:pt x="847471" y="172339"/>
                  </a:lnTo>
                  <a:lnTo>
                    <a:pt x="0" y="172339"/>
                  </a:lnTo>
                  <a:lnTo>
                    <a:pt x="85026" y="0"/>
                  </a:lnTo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78051" y="5556503"/>
              <a:ext cx="846455" cy="29209"/>
            </a:xfrm>
            <a:custGeom>
              <a:avLst/>
              <a:gdLst/>
              <a:ahLst/>
              <a:cxnLst/>
              <a:rect l="l" t="t" r="r" b="b"/>
              <a:pathLst>
                <a:path w="846455" h="29210">
                  <a:moveTo>
                    <a:pt x="845947" y="0"/>
                  </a:moveTo>
                  <a:lnTo>
                    <a:pt x="0" y="0"/>
                  </a:lnTo>
                  <a:lnTo>
                    <a:pt x="18732" y="29083"/>
                  </a:lnTo>
                  <a:lnTo>
                    <a:pt x="824229" y="29083"/>
                  </a:lnTo>
                  <a:lnTo>
                    <a:pt x="845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536956" y="0"/>
                  </a:moveTo>
                  <a:lnTo>
                    <a:pt x="4318" y="0"/>
                  </a:ln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4318" y="0"/>
                  </a:move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lnTo>
                    <a:pt x="4318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91109" y="0"/>
                  </a:moveTo>
                  <a:lnTo>
                    <a:pt x="43180" y="0"/>
                  </a:lnTo>
                  <a:lnTo>
                    <a:pt x="0" y="83947"/>
                  </a:lnTo>
                  <a:lnTo>
                    <a:pt x="60452" y="82550"/>
                  </a:lnTo>
                  <a:lnTo>
                    <a:pt x="63373" y="74168"/>
                  </a:lnTo>
                  <a:lnTo>
                    <a:pt x="92202" y="71374"/>
                  </a:lnTo>
                  <a:lnTo>
                    <a:pt x="90678" y="82550"/>
                  </a:lnTo>
                  <a:lnTo>
                    <a:pt x="422021" y="82550"/>
                  </a:lnTo>
                  <a:lnTo>
                    <a:pt x="423418" y="71374"/>
                  </a:lnTo>
                  <a:lnTo>
                    <a:pt x="449326" y="71374"/>
                  </a:lnTo>
                  <a:lnTo>
                    <a:pt x="449326" y="82550"/>
                  </a:lnTo>
                  <a:lnTo>
                    <a:pt x="496951" y="8394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3180" y="0"/>
                  </a:moveTo>
                  <a:lnTo>
                    <a:pt x="491109" y="0"/>
                  </a:lnTo>
                  <a:lnTo>
                    <a:pt x="496951" y="83947"/>
                  </a:lnTo>
                  <a:lnTo>
                    <a:pt x="449326" y="82550"/>
                  </a:lnTo>
                  <a:lnTo>
                    <a:pt x="449326" y="71374"/>
                  </a:lnTo>
                  <a:lnTo>
                    <a:pt x="423418" y="71374"/>
                  </a:lnTo>
                  <a:lnTo>
                    <a:pt x="422021" y="82550"/>
                  </a:lnTo>
                  <a:lnTo>
                    <a:pt x="90678" y="82550"/>
                  </a:lnTo>
                  <a:lnTo>
                    <a:pt x="92202" y="71374"/>
                  </a:lnTo>
                  <a:lnTo>
                    <a:pt x="63373" y="74168"/>
                  </a:lnTo>
                  <a:lnTo>
                    <a:pt x="60452" y="82550"/>
                  </a:lnTo>
                  <a:lnTo>
                    <a:pt x="0" y="83947"/>
                  </a:lnTo>
                  <a:lnTo>
                    <a:pt x="43180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9609" y="5419213"/>
              <a:ext cx="264039" cy="948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281431" y="0"/>
                  </a:moveTo>
                  <a:lnTo>
                    <a:pt x="3556" y="0"/>
                  </a:lnTo>
                  <a:lnTo>
                    <a:pt x="0" y="3556"/>
                  </a:lnTo>
                  <a:lnTo>
                    <a:pt x="0" y="42291"/>
                  </a:lnTo>
                  <a:lnTo>
                    <a:pt x="0" y="46736"/>
                  </a:lnTo>
                  <a:lnTo>
                    <a:pt x="3556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3556"/>
                  </a:lnTo>
                  <a:lnTo>
                    <a:pt x="281431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0" y="42291"/>
                  </a:moveTo>
                  <a:lnTo>
                    <a:pt x="0" y="46736"/>
                  </a:lnTo>
                  <a:lnTo>
                    <a:pt x="3556" y="50292"/>
                  </a:lnTo>
                  <a:lnTo>
                    <a:pt x="8001" y="50292"/>
                  </a:lnTo>
                  <a:lnTo>
                    <a:pt x="276987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42291"/>
                  </a:lnTo>
                  <a:lnTo>
                    <a:pt x="284988" y="8001"/>
                  </a:lnTo>
                  <a:lnTo>
                    <a:pt x="284988" y="3556"/>
                  </a:lnTo>
                  <a:lnTo>
                    <a:pt x="281431" y="0"/>
                  </a:lnTo>
                  <a:lnTo>
                    <a:pt x="276987" y="0"/>
                  </a:lnTo>
                  <a:lnTo>
                    <a:pt x="8001" y="0"/>
                  </a:lnTo>
                  <a:lnTo>
                    <a:pt x="3556" y="0"/>
                  </a:lnTo>
                  <a:lnTo>
                    <a:pt x="0" y="3556"/>
                  </a:lnTo>
                  <a:lnTo>
                    <a:pt x="0" y="8001"/>
                  </a:lnTo>
                  <a:lnTo>
                    <a:pt x="0" y="42291"/>
                  </a:lnTo>
                  <a:close/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3810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8100" y="2438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0" y="24383"/>
                  </a:moveTo>
                  <a:lnTo>
                    <a:pt x="38100" y="2438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5983" y="5123687"/>
              <a:ext cx="424180" cy="38100"/>
            </a:xfrm>
            <a:custGeom>
              <a:avLst/>
              <a:gdLst/>
              <a:ahLst/>
              <a:cxnLst/>
              <a:rect l="l" t="t" r="r" b="b"/>
              <a:pathLst>
                <a:path w="424180" h="38100">
                  <a:moveTo>
                    <a:pt x="4236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23672" y="3810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42214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22147" y="10668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0" y="10668"/>
                  </a:moveTo>
                  <a:lnTo>
                    <a:pt x="422147" y="10668"/>
                  </a:lnTo>
                  <a:lnTo>
                    <a:pt x="42214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4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45262" y="5706567"/>
            <a:ext cx="825500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>
              <a:lnSpc>
                <a:spcPts val="114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annie.west.sprockets.com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  <a:tabLst>
                <a:tab pos="1688464" algn="l"/>
                <a:tab pos="8241665" algn="l"/>
              </a:tabLst>
            </a:pP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	ping</a:t>
            </a:r>
            <a:r>
              <a:rPr sz="2200" u="heavy" spc="-55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u="heavy" spc="-10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2"/>
              </a:rPr>
              <a:t>www.nominum.com.</a:t>
            </a: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2"/>
              </a:rPr>
              <a:t>	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81569" y="2453509"/>
            <a:ext cx="641985" cy="1085850"/>
            <a:chOff x="5981569" y="2453509"/>
            <a:chExt cx="641985" cy="1085850"/>
          </a:xfrm>
        </p:grpSpPr>
        <p:sp>
          <p:nvSpPr>
            <p:cNvPr id="43" name="object 43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609600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609600" y="487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0" y="48767"/>
                  </a:moveTo>
                  <a:lnTo>
                    <a:pt x="609600" y="48767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19799" y="2458212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89319" y="2459736"/>
              <a:ext cx="625475" cy="1022985"/>
            </a:xfrm>
            <a:custGeom>
              <a:avLst/>
              <a:gdLst/>
              <a:ahLst/>
              <a:cxnLst/>
              <a:rect l="l" t="t" r="r" b="b"/>
              <a:pathLst>
                <a:path w="625475" h="1022985">
                  <a:moveTo>
                    <a:pt x="35051" y="1022730"/>
                  </a:moveTo>
                  <a:lnTo>
                    <a:pt x="35051" y="6096"/>
                  </a:lnTo>
                  <a:lnTo>
                    <a:pt x="591438" y="6096"/>
                  </a:lnTo>
                </a:path>
                <a:path w="625475" h="1022985">
                  <a:moveTo>
                    <a:pt x="0" y="1019683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22985">
                  <a:moveTo>
                    <a:pt x="597407" y="0"/>
                  </a:moveTo>
                  <a:lnTo>
                    <a:pt x="624966" y="0"/>
                  </a:lnTo>
                  <a:lnTo>
                    <a:pt x="624966" y="1019683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86727" y="2458212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39611" y="2529840"/>
              <a:ext cx="111760" cy="224154"/>
            </a:xfrm>
            <a:custGeom>
              <a:avLst/>
              <a:gdLst/>
              <a:ahLst/>
              <a:cxnLst/>
              <a:rect l="l" t="t" r="r" b="b"/>
              <a:pathLst>
                <a:path w="111760" h="224155">
                  <a:moveTo>
                    <a:pt x="111251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111251" y="224027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85344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5344" y="201167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0" y="201167"/>
                  </a:moveTo>
                  <a:lnTo>
                    <a:pt x="85344" y="201167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8077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0772" y="5791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3505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5051" y="128015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0" y="128015"/>
                  </a:moveTo>
                  <a:lnTo>
                    <a:pt x="35051" y="128015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438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4384" y="114300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0" y="114300"/>
                  </a:moveTo>
                  <a:lnTo>
                    <a:pt x="24384" y="1143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2133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21336" y="8382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0" y="83820"/>
                  </a:moveTo>
                  <a:lnTo>
                    <a:pt x="21336" y="8382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457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4571" y="12801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0" y="128015"/>
                  </a:moveTo>
                  <a:lnTo>
                    <a:pt x="4571" y="128015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762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0" y="114300"/>
                  </a:moveTo>
                  <a:lnTo>
                    <a:pt x="7620" y="1143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77711" y="2686812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4">
                  <a:moveTo>
                    <a:pt x="0" y="48767"/>
                  </a:moveTo>
                  <a:lnTo>
                    <a:pt x="7620" y="48767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3809"/>
                  </a:moveTo>
                  <a:lnTo>
                    <a:pt x="0" y="1650"/>
                  </a:lnTo>
                  <a:lnTo>
                    <a:pt x="1650" y="0"/>
                  </a:lnTo>
                  <a:lnTo>
                    <a:pt x="3810" y="0"/>
                  </a:lnTo>
                  <a:lnTo>
                    <a:pt x="5968" y="0"/>
                  </a:lnTo>
                  <a:lnTo>
                    <a:pt x="7619" y="1650"/>
                  </a:lnTo>
                  <a:lnTo>
                    <a:pt x="7619" y="3809"/>
                  </a:lnTo>
                  <a:lnTo>
                    <a:pt x="7619" y="5968"/>
                  </a:lnTo>
                  <a:lnTo>
                    <a:pt x="5968" y="7619"/>
                  </a:lnTo>
                  <a:lnTo>
                    <a:pt x="3810" y="7619"/>
                  </a:lnTo>
                  <a:lnTo>
                    <a:pt x="1650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62471" y="2714244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039611" y="2528316"/>
              <a:ext cx="114935" cy="229235"/>
            </a:xfrm>
            <a:custGeom>
              <a:avLst/>
              <a:gdLst/>
              <a:ahLst/>
              <a:cxnLst/>
              <a:rect l="l" t="t" r="r" b="b"/>
              <a:pathLst>
                <a:path w="114935" h="229235">
                  <a:moveTo>
                    <a:pt x="22860" y="189737"/>
                  </a:moveTo>
                  <a:lnTo>
                    <a:pt x="22860" y="187579"/>
                  </a:lnTo>
                  <a:lnTo>
                    <a:pt x="24511" y="185928"/>
                  </a:lnTo>
                  <a:lnTo>
                    <a:pt x="26670" y="185928"/>
                  </a:lnTo>
                  <a:lnTo>
                    <a:pt x="28828" y="185928"/>
                  </a:lnTo>
                  <a:lnTo>
                    <a:pt x="30479" y="187579"/>
                  </a:lnTo>
                  <a:lnTo>
                    <a:pt x="30479" y="189737"/>
                  </a:lnTo>
                  <a:lnTo>
                    <a:pt x="30479" y="191897"/>
                  </a:lnTo>
                  <a:lnTo>
                    <a:pt x="28828" y="193548"/>
                  </a:lnTo>
                  <a:lnTo>
                    <a:pt x="26670" y="193548"/>
                  </a:lnTo>
                  <a:lnTo>
                    <a:pt x="24511" y="193548"/>
                  </a:lnTo>
                  <a:lnTo>
                    <a:pt x="22860" y="191897"/>
                  </a:lnTo>
                  <a:lnTo>
                    <a:pt x="22860" y="189737"/>
                  </a:lnTo>
                  <a:close/>
                </a:path>
                <a:path w="114935" h="229235">
                  <a:moveTo>
                    <a:pt x="112902" y="0"/>
                  </a:moveTo>
                  <a:lnTo>
                    <a:pt x="114426" y="228726"/>
                  </a:lnTo>
                  <a:lnTo>
                    <a:pt x="0" y="228726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380999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0999" y="214884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0" y="214884"/>
                  </a:moveTo>
                  <a:lnTo>
                    <a:pt x="380999" y="214884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37642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6428" y="4572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0" y="4572"/>
                  </a:moveTo>
                  <a:lnTo>
                    <a:pt x="376428" y="4572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93269" y="253898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0999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0999" y="211836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0999" y="211836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93269" y="2901695"/>
              <a:ext cx="361950" cy="212090"/>
            </a:xfrm>
            <a:custGeom>
              <a:avLst/>
              <a:gdLst/>
              <a:ahLst/>
              <a:cxnLst/>
              <a:rect l="l" t="t" r="r" b="b"/>
              <a:pathLst>
                <a:path w="361950" h="212089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1950" h="212089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198640" y="211836"/>
                  </a:lnTo>
                  <a:lnTo>
                    <a:pt x="198640" y="0"/>
                  </a:lnTo>
                  <a:close/>
                </a:path>
                <a:path w="361950" h="212089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1836"/>
                  </a:lnTo>
                  <a:lnTo>
                    <a:pt x="251980" y="211836"/>
                  </a:lnTo>
                  <a:lnTo>
                    <a:pt x="251980" y="0"/>
                  </a:lnTo>
                  <a:close/>
                </a:path>
                <a:path w="361950" h="212089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1836"/>
                  </a:lnTo>
                  <a:lnTo>
                    <a:pt x="361708" y="211836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099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0999" y="213360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0999" y="213360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8" y="4571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8" y="4571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193269" y="324764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039611" y="2795016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7" y="27559"/>
                  </a:lnTo>
                  <a:lnTo>
                    <a:pt x="9918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14173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1732" y="3200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0" y="32003"/>
                  </a:moveTo>
                  <a:lnTo>
                    <a:pt x="141732" y="32003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039611" y="2839212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10" h="35560">
                  <a:moveTo>
                    <a:pt x="0" y="35178"/>
                  </a:moveTo>
                  <a:lnTo>
                    <a:pt x="143383" y="35178"/>
                  </a:lnTo>
                  <a:lnTo>
                    <a:pt x="143383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5700776" y="3578733"/>
            <a:ext cx="1160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m.root-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2558665" y="2534281"/>
            <a:ext cx="641985" cy="1083945"/>
            <a:chOff x="2558665" y="2534281"/>
            <a:chExt cx="641985" cy="1083945"/>
          </a:xfrm>
        </p:grpSpPr>
        <p:sp>
          <p:nvSpPr>
            <p:cNvPr id="115" name="object 115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95372" y="2538984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564892" y="2540508"/>
              <a:ext cx="628015" cy="1022985"/>
            </a:xfrm>
            <a:custGeom>
              <a:avLst/>
              <a:gdLst/>
              <a:ahLst/>
              <a:cxnLst/>
              <a:rect l="l" t="t" r="r" b="b"/>
              <a:pathLst>
                <a:path w="628014" h="1022985">
                  <a:moveTo>
                    <a:pt x="35051" y="1022730"/>
                  </a:moveTo>
                  <a:lnTo>
                    <a:pt x="35051" y="6095"/>
                  </a:lnTo>
                  <a:lnTo>
                    <a:pt x="592963" y="6095"/>
                  </a:lnTo>
                </a:path>
                <a:path w="628014" h="1022985">
                  <a:moveTo>
                    <a:pt x="0" y="1019682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8014" h="1022985">
                  <a:moveTo>
                    <a:pt x="600456" y="0"/>
                  </a:moveTo>
                  <a:lnTo>
                    <a:pt x="628014" y="0"/>
                  </a:lnTo>
                  <a:lnTo>
                    <a:pt x="628014" y="1019682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165348" y="2538984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616708" y="2610612"/>
              <a:ext cx="109855" cy="226060"/>
            </a:xfrm>
            <a:custGeom>
              <a:avLst/>
              <a:gdLst/>
              <a:ahLst/>
              <a:cxnLst/>
              <a:rect l="l" t="t" r="r" b="b"/>
              <a:pathLst>
                <a:path w="109855" h="226060">
                  <a:moveTo>
                    <a:pt x="10972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9728" y="225551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8686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86868" y="19964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0" y="199644"/>
                  </a:moveTo>
                  <a:lnTo>
                    <a:pt x="86868" y="199644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631948" y="2761488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80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631948" y="262890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30" h="128269">
                  <a:moveTo>
                    <a:pt x="0" y="128015"/>
                  </a:moveTo>
                  <a:lnTo>
                    <a:pt x="36575" y="128015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2590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5907" y="11277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0" y="112775"/>
                  </a:moveTo>
                  <a:lnTo>
                    <a:pt x="25907" y="112775"/>
                  </a:lnTo>
                  <a:lnTo>
                    <a:pt x="25907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19812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19812" y="8534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0" y="85344"/>
                  </a:moveTo>
                  <a:lnTo>
                    <a:pt x="19812" y="8534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304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048" y="12801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0" y="128015"/>
                  </a:moveTo>
                  <a:lnTo>
                    <a:pt x="3048" y="128015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1066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0668" y="11277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0" y="112775"/>
                  </a:moveTo>
                  <a:lnTo>
                    <a:pt x="10668" y="112775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653284" y="2767584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50291"/>
                  </a:moveTo>
                  <a:lnTo>
                    <a:pt x="9143" y="50291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0" y="3810"/>
                  </a:moveTo>
                  <a:lnTo>
                    <a:pt x="0" y="1650"/>
                  </a:lnTo>
                  <a:lnTo>
                    <a:pt x="1396" y="0"/>
                  </a:lnTo>
                  <a:lnTo>
                    <a:pt x="3047" y="0"/>
                  </a:lnTo>
                  <a:lnTo>
                    <a:pt x="4699" y="0"/>
                  </a:lnTo>
                  <a:lnTo>
                    <a:pt x="6095" y="1650"/>
                  </a:lnTo>
                  <a:lnTo>
                    <a:pt x="6095" y="3810"/>
                  </a:lnTo>
                  <a:lnTo>
                    <a:pt x="6095" y="5969"/>
                  </a:lnTo>
                  <a:lnTo>
                    <a:pt x="4699" y="7620"/>
                  </a:lnTo>
                  <a:lnTo>
                    <a:pt x="3047" y="7620"/>
                  </a:lnTo>
                  <a:lnTo>
                    <a:pt x="1396" y="7620"/>
                  </a:lnTo>
                  <a:lnTo>
                    <a:pt x="0" y="5969"/>
                  </a:lnTo>
                  <a:lnTo>
                    <a:pt x="0" y="381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641092" y="279501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615184" y="2610612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5" h="227330">
                  <a:moveTo>
                    <a:pt x="25908" y="188213"/>
                  </a:moveTo>
                  <a:lnTo>
                    <a:pt x="25908" y="186054"/>
                  </a:lnTo>
                  <a:lnTo>
                    <a:pt x="27305" y="184403"/>
                  </a:lnTo>
                  <a:lnTo>
                    <a:pt x="28956" y="184403"/>
                  </a:lnTo>
                  <a:lnTo>
                    <a:pt x="30607" y="184403"/>
                  </a:lnTo>
                  <a:lnTo>
                    <a:pt x="32004" y="186054"/>
                  </a:lnTo>
                  <a:lnTo>
                    <a:pt x="32004" y="188213"/>
                  </a:lnTo>
                  <a:lnTo>
                    <a:pt x="32004" y="190373"/>
                  </a:lnTo>
                  <a:lnTo>
                    <a:pt x="30607" y="192024"/>
                  </a:lnTo>
                  <a:lnTo>
                    <a:pt x="28956" y="192024"/>
                  </a:lnTo>
                  <a:lnTo>
                    <a:pt x="27305" y="192024"/>
                  </a:lnTo>
                  <a:lnTo>
                    <a:pt x="25908" y="190373"/>
                  </a:lnTo>
                  <a:lnTo>
                    <a:pt x="25908" y="188213"/>
                  </a:lnTo>
                  <a:close/>
                </a:path>
                <a:path w="116205" h="227330">
                  <a:moveTo>
                    <a:pt x="113030" y="0"/>
                  </a:moveTo>
                  <a:lnTo>
                    <a:pt x="115951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3" y="18287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382524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2524" y="2148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0" y="214884"/>
                  </a:moveTo>
                  <a:lnTo>
                    <a:pt x="382524" y="214884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3794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9475" y="4572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0" y="4572"/>
                  </a:moveTo>
                  <a:lnTo>
                    <a:pt x="379475" y="4572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771889" y="261975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771889" y="2982467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771889" y="332841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615184" y="2875788"/>
              <a:ext cx="100965" cy="27940"/>
            </a:xfrm>
            <a:custGeom>
              <a:avLst/>
              <a:gdLst/>
              <a:ahLst/>
              <a:cxnLst/>
              <a:rect l="l" t="t" r="r" b="b"/>
              <a:pathLst>
                <a:path w="100964" h="27939">
                  <a:moveTo>
                    <a:pt x="0" y="27559"/>
                  </a:moveTo>
                  <a:lnTo>
                    <a:pt x="100711" y="27559"/>
                  </a:lnTo>
                  <a:lnTo>
                    <a:pt x="100711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1402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0207" y="320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0" y="32003"/>
                  </a:moveTo>
                  <a:lnTo>
                    <a:pt x="140207" y="32003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615184" y="2919984"/>
              <a:ext cx="145415" cy="35560"/>
            </a:xfrm>
            <a:custGeom>
              <a:avLst/>
              <a:gdLst/>
              <a:ahLst/>
              <a:cxnLst/>
              <a:rect l="l" t="t" r="r" b="b"/>
              <a:pathLst>
                <a:path w="145414" h="35560">
                  <a:moveTo>
                    <a:pt x="0" y="35178"/>
                  </a:moveTo>
                  <a:lnTo>
                    <a:pt x="144907" y="35178"/>
                  </a:lnTo>
                  <a:lnTo>
                    <a:pt x="14490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/>
          <p:nvPr/>
        </p:nvSpPr>
        <p:spPr>
          <a:xfrm>
            <a:off x="3409569" y="2803017"/>
            <a:ext cx="2454275" cy="357505"/>
          </a:xfrm>
          <a:custGeom>
            <a:avLst/>
            <a:gdLst/>
            <a:ahLst/>
            <a:cxnLst/>
            <a:rect l="l" t="t" r="r" b="b"/>
            <a:pathLst>
              <a:path w="2454275" h="357505">
                <a:moveTo>
                  <a:pt x="2358014" y="325836"/>
                </a:moveTo>
                <a:lnTo>
                  <a:pt x="2354071" y="357250"/>
                </a:lnTo>
                <a:lnTo>
                  <a:pt x="2437482" y="327787"/>
                </a:lnTo>
                <a:lnTo>
                  <a:pt x="2373629" y="327787"/>
                </a:lnTo>
                <a:lnTo>
                  <a:pt x="2358014" y="325836"/>
                </a:lnTo>
                <a:close/>
              </a:path>
              <a:path w="2454275" h="357505">
                <a:moveTo>
                  <a:pt x="2361951" y="294468"/>
                </a:moveTo>
                <a:lnTo>
                  <a:pt x="2358014" y="325836"/>
                </a:lnTo>
                <a:lnTo>
                  <a:pt x="2373629" y="327787"/>
                </a:lnTo>
                <a:lnTo>
                  <a:pt x="2377566" y="296418"/>
                </a:lnTo>
                <a:lnTo>
                  <a:pt x="2361951" y="294468"/>
                </a:lnTo>
                <a:close/>
              </a:path>
              <a:path w="2454275" h="357505">
                <a:moveTo>
                  <a:pt x="2365882" y="263144"/>
                </a:moveTo>
                <a:lnTo>
                  <a:pt x="2361951" y="294468"/>
                </a:lnTo>
                <a:lnTo>
                  <a:pt x="2377566" y="296418"/>
                </a:lnTo>
                <a:lnTo>
                  <a:pt x="2373629" y="327787"/>
                </a:lnTo>
                <a:lnTo>
                  <a:pt x="2437482" y="327787"/>
                </a:lnTo>
                <a:lnTo>
                  <a:pt x="2454020" y="321945"/>
                </a:lnTo>
                <a:lnTo>
                  <a:pt x="2365882" y="263144"/>
                </a:lnTo>
                <a:close/>
              </a:path>
              <a:path w="2454275" h="357505">
                <a:moveTo>
                  <a:pt x="3809" y="0"/>
                </a:moveTo>
                <a:lnTo>
                  <a:pt x="0" y="31242"/>
                </a:lnTo>
                <a:lnTo>
                  <a:pt x="2358014" y="325836"/>
                </a:lnTo>
                <a:lnTo>
                  <a:pt x="2361951" y="294468"/>
                </a:lnTo>
                <a:lnTo>
                  <a:pt x="3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4" name="object 184"/>
          <p:cNvGrpSpPr/>
          <p:nvPr/>
        </p:nvGrpSpPr>
        <p:grpSpPr>
          <a:xfrm>
            <a:off x="3386066" y="4114538"/>
            <a:ext cx="2361565" cy="1075690"/>
            <a:chOff x="3386066" y="4114538"/>
            <a:chExt cx="2361565" cy="1075690"/>
          </a:xfrm>
        </p:grpSpPr>
        <p:sp>
          <p:nvSpPr>
            <p:cNvPr id="185" name="object 185"/>
            <p:cNvSpPr/>
            <p:nvPr/>
          </p:nvSpPr>
          <p:spPr>
            <a:xfrm>
              <a:off x="3395471" y="4123944"/>
              <a:ext cx="2342515" cy="1056640"/>
            </a:xfrm>
            <a:custGeom>
              <a:avLst/>
              <a:gdLst/>
              <a:ahLst/>
              <a:cxnLst/>
              <a:rect l="l" t="t" r="r" b="b"/>
              <a:pathLst>
                <a:path w="2342515" h="1056639">
                  <a:moveTo>
                    <a:pt x="189102" y="0"/>
                  </a:moveTo>
                  <a:lnTo>
                    <a:pt x="355091" y="134492"/>
                  </a:lnTo>
                  <a:lnTo>
                    <a:pt x="183261" y="134492"/>
                  </a:lnTo>
                  <a:lnTo>
                    <a:pt x="164591" y="137286"/>
                  </a:lnTo>
                  <a:lnTo>
                    <a:pt x="148716" y="138683"/>
                  </a:lnTo>
                  <a:lnTo>
                    <a:pt x="131317" y="142874"/>
                  </a:lnTo>
                  <a:lnTo>
                    <a:pt x="115442" y="145668"/>
                  </a:lnTo>
                  <a:lnTo>
                    <a:pt x="99567" y="151256"/>
                  </a:lnTo>
                  <a:lnTo>
                    <a:pt x="85216" y="155447"/>
                  </a:lnTo>
                  <a:lnTo>
                    <a:pt x="59181" y="168147"/>
                  </a:lnTo>
                  <a:lnTo>
                    <a:pt x="26035" y="191896"/>
                  </a:lnTo>
                  <a:lnTo>
                    <a:pt x="1397" y="225551"/>
                  </a:lnTo>
                  <a:lnTo>
                    <a:pt x="0" y="233933"/>
                  </a:lnTo>
                  <a:lnTo>
                    <a:pt x="0" y="955420"/>
                  </a:lnTo>
                  <a:lnTo>
                    <a:pt x="1397" y="966596"/>
                  </a:lnTo>
                  <a:lnTo>
                    <a:pt x="5714" y="974978"/>
                  </a:lnTo>
                  <a:lnTo>
                    <a:pt x="10160" y="984757"/>
                  </a:lnTo>
                  <a:lnTo>
                    <a:pt x="18795" y="993266"/>
                  </a:lnTo>
                  <a:lnTo>
                    <a:pt x="26035" y="1001648"/>
                  </a:lnTo>
                  <a:lnTo>
                    <a:pt x="46227" y="1018412"/>
                  </a:lnTo>
                  <a:lnTo>
                    <a:pt x="59181" y="1022603"/>
                  </a:lnTo>
                  <a:lnTo>
                    <a:pt x="70738" y="1030985"/>
                  </a:lnTo>
                  <a:lnTo>
                    <a:pt x="85216" y="1036700"/>
                  </a:lnTo>
                  <a:lnTo>
                    <a:pt x="99567" y="1040891"/>
                  </a:lnTo>
                  <a:lnTo>
                    <a:pt x="131317" y="1049273"/>
                  </a:lnTo>
                  <a:lnTo>
                    <a:pt x="148716" y="1053464"/>
                  </a:lnTo>
                  <a:lnTo>
                    <a:pt x="164591" y="1056258"/>
                  </a:lnTo>
                  <a:lnTo>
                    <a:pt x="2175002" y="1056258"/>
                  </a:lnTo>
                  <a:lnTo>
                    <a:pt x="2192401" y="1053464"/>
                  </a:lnTo>
                  <a:lnTo>
                    <a:pt x="2208276" y="1049273"/>
                  </a:lnTo>
                  <a:lnTo>
                    <a:pt x="2225548" y="1045082"/>
                  </a:lnTo>
                  <a:lnTo>
                    <a:pt x="2240026" y="1040891"/>
                  </a:lnTo>
                  <a:lnTo>
                    <a:pt x="2255901" y="1036700"/>
                  </a:lnTo>
                  <a:lnTo>
                    <a:pt x="2268854" y="1030985"/>
                  </a:lnTo>
                  <a:lnTo>
                    <a:pt x="2281808" y="1022603"/>
                  </a:lnTo>
                  <a:lnTo>
                    <a:pt x="2291968" y="1018412"/>
                  </a:lnTo>
                  <a:lnTo>
                    <a:pt x="2303526" y="1010030"/>
                  </a:lnTo>
                  <a:lnTo>
                    <a:pt x="2312162" y="1001648"/>
                  </a:lnTo>
                  <a:lnTo>
                    <a:pt x="2322322" y="993266"/>
                  </a:lnTo>
                  <a:lnTo>
                    <a:pt x="2328037" y="984757"/>
                  </a:lnTo>
                  <a:lnTo>
                    <a:pt x="2333752" y="974978"/>
                  </a:lnTo>
                  <a:lnTo>
                    <a:pt x="2338197" y="966596"/>
                  </a:lnTo>
                  <a:lnTo>
                    <a:pt x="2342515" y="955420"/>
                  </a:lnTo>
                  <a:lnTo>
                    <a:pt x="2342515" y="233933"/>
                  </a:lnTo>
                  <a:lnTo>
                    <a:pt x="2333752" y="217169"/>
                  </a:lnTo>
                  <a:lnTo>
                    <a:pt x="2328037" y="208787"/>
                  </a:lnTo>
                  <a:lnTo>
                    <a:pt x="2322322" y="198881"/>
                  </a:lnTo>
                  <a:lnTo>
                    <a:pt x="2312162" y="191896"/>
                  </a:lnTo>
                  <a:lnTo>
                    <a:pt x="2303526" y="183514"/>
                  </a:lnTo>
                  <a:lnTo>
                    <a:pt x="2291968" y="176529"/>
                  </a:lnTo>
                  <a:lnTo>
                    <a:pt x="2281808" y="168147"/>
                  </a:lnTo>
                  <a:lnTo>
                    <a:pt x="2268854" y="162559"/>
                  </a:lnTo>
                  <a:lnTo>
                    <a:pt x="2255901" y="155447"/>
                  </a:lnTo>
                  <a:lnTo>
                    <a:pt x="2240026" y="151256"/>
                  </a:lnTo>
                  <a:lnTo>
                    <a:pt x="2225548" y="145668"/>
                  </a:lnTo>
                  <a:lnTo>
                    <a:pt x="2208276" y="142874"/>
                  </a:lnTo>
                  <a:lnTo>
                    <a:pt x="2192401" y="138683"/>
                  </a:lnTo>
                  <a:lnTo>
                    <a:pt x="2175002" y="137286"/>
                  </a:lnTo>
                  <a:lnTo>
                    <a:pt x="2159127" y="134492"/>
                  </a:lnTo>
                  <a:lnTo>
                    <a:pt x="587375" y="134492"/>
                  </a:lnTo>
                  <a:lnTo>
                    <a:pt x="18910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395471" y="4123944"/>
              <a:ext cx="2342515" cy="1056640"/>
            </a:xfrm>
            <a:custGeom>
              <a:avLst/>
              <a:gdLst/>
              <a:ahLst/>
              <a:cxnLst/>
              <a:rect l="l" t="t" r="r" b="b"/>
              <a:pathLst>
                <a:path w="2342515" h="1056639">
                  <a:moveTo>
                    <a:pt x="2159127" y="134492"/>
                  </a:moveTo>
                  <a:lnTo>
                    <a:pt x="2175002" y="137286"/>
                  </a:lnTo>
                  <a:lnTo>
                    <a:pt x="2192401" y="138683"/>
                  </a:lnTo>
                  <a:lnTo>
                    <a:pt x="2208276" y="142874"/>
                  </a:lnTo>
                  <a:lnTo>
                    <a:pt x="2225548" y="145668"/>
                  </a:lnTo>
                  <a:lnTo>
                    <a:pt x="2240026" y="151256"/>
                  </a:lnTo>
                  <a:lnTo>
                    <a:pt x="2255901" y="155447"/>
                  </a:lnTo>
                  <a:lnTo>
                    <a:pt x="2268854" y="162559"/>
                  </a:lnTo>
                  <a:lnTo>
                    <a:pt x="2281808" y="168147"/>
                  </a:lnTo>
                  <a:lnTo>
                    <a:pt x="2291968" y="176529"/>
                  </a:lnTo>
                  <a:lnTo>
                    <a:pt x="2303526" y="183514"/>
                  </a:lnTo>
                  <a:lnTo>
                    <a:pt x="2312162" y="191896"/>
                  </a:lnTo>
                  <a:lnTo>
                    <a:pt x="2322322" y="198881"/>
                  </a:lnTo>
                  <a:lnTo>
                    <a:pt x="2328037" y="208787"/>
                  </a:lnTo>
                  <a:lnTo>
                    <a:pt x="2333752" y="217169"/>
                  </a:lnTo>
                  <a:lnTo>
                    <a:pt x="2338197" y="225551"/>
                  </a:lnTo>
                  <a:lnTo>
                    <a:pt x="2342515" y="233933"/>
                  </a:lnTo>
                  <a:lnTo>
                    <a:pt x="2342515" y="955420"/>
                  </a:lnTo>
                  <a:lnTo>
                    <a:pt x="2322322" y="993266"/>
                  </a:lnTo>
                  <a:lnTo>
                    <a:pt x="2312162" y="1001648"/>
                  </a:lnTo>
                  <a:lnTo>
                    <a:pt x="2303526" y="1010030"/>
                  </a:lnTo>
                  <a:lnTo>
                    <a:pt x="2291968" y="1018412"/>
                  </a:lnTo>
                  <a:lnTo>
                    <a:pt x="2281808" y="1022603"/>
                  </a:lnTo>
                  <a:lnTo>
                    <a:pt x="2268854" y="1030985"/>
                  </a:lnTo>
                  <a:lnTo>
                    <a:pt x="2255901" y="1036700"/>
                  </a:lnTo>
                  <a:lnTo>
                    <a:pt x="2240026" y="1040891"/>
                  </a:lnTo>
                  <a:lnTo>
                    <a:pt x="2225548" y="1045082"/>
                  </a:lnTo>
                  <a:lnTo>
                    <a:pt x="2208276" y="1049273"/>
                  </a:lnTo>
                  <a:lnTo>
                    <a:pt x="2192401" y="1053464"/>
                  </a:lnTo>
                  <a:lnTo>
                    <a:pt x="2175002" y="1056258"/>
                  </a:lnTo>
                  <a:lnTo>
                    <a:pt x="2159127" y="1056258"/>
                  </a:lnTo>
                  <a:lnTo>
                    <a:pt x="183261" y="1056258"/>
                  </a:lnTo>
                  <a:lnTo>
                    <a:pt x="164591" y="1056258"/>
                  </a:lnTo>
                  <a:lnTo>
                    <a:pt x="148716" y="1053464"/>
                  </a:lnTo>
                  <a:lnTo>
                    <a:pt x="131317" y="1049273"/>
                  </a:lnTo>
                  <a:lnTo>
                    <a:pt x="115442" y="1045082"/>
                  </a:lnTo>
                  <a:lnTo>
                    <a:pt x="99567" y="1040891"/>
                  </a:lnTo>
                  <a:lnTo>
                    <a:pt x="85216" y="1036700"/>
                  </a:lnTo>
                  <a:lnTo>
                    <a:pt x="70738" y="1030985"/>
                  </a:lnTo>
                  <a:lnTo>
                    <a:pt x="59181" y="1022603"/>
                  </a:lnTo>
                  <a:lnTo>
                    <a:pt x="46227" y="1018412"/>
                  </a:lnTo>
                  <a:lnTo>
                    <a:pt x="36067" y="1010030"/>
                  </a:lnTo>
                  <a:lnTo>
                    <a:pt x="26035" y="1001648"/>
                  </a:lnTo>
                  <a:lnTo>
                    <a:pt x="18795" y="993266"/>
                  </a:lnTo>
                  <a:lnTo>
                    <a:pt x="10160" y="984757"/>
                  </a:lnTo>
                  <a:lnTo>
                    <a:pt x="5714" y="974978"/>
                  </a:lnTo>
                  <a:lnTo>
                    <a:pt x="1397" y="966596"/>
                  </a:lnTo>
                  <a:lnTo>
                    <a:pt x="0" y="955420"/>
                  </a:lnTo>
                  <a:lnTo>
                    <a:pt x="0" y="233933"/>
                  </a:lnTo>
                  <a:lnTo>
                    <a:pt x="1397" y="225551"/>
                  </a:lnTo>
                  <a:lnTo>
                    <a:pt x="26035" y="191896"/>
                  </a:lnTo>
                  <a:lnTo>
                    <a:pt x="59181" y="168147"/>
                  </a:lnTo>
                  <a:lnTo>
                    <a:pt x="70738" y="162559"/>
                  </a:lnTo>
                  <a:lnTo>
                    <a:pt x="85216" y="155447"/>
                  </a:lnTo>
                  <a:lnTo>
                    <a:pt x="99567" y="151256"/>
                  </a:lnTo>
                  <a:lnTo>
                    <a:pt x="115442" y="145668"/>
                  </a:lnTo>
                  <a:lnTo>
                    <a:pt x="131317" y="142874"/>
                  </a:lnTo>
                  <a:lnTo>
                    <a:pt x="148716" y="138683"/>
                  </a:lnTo>
                  <a:lnTo>
                    <a:pt x="164591" y="137286"/>
                  </a:lnTo>
                  <a:lnTo>
                    <a:pt x="183261" y="134492"/>
                  </a:lnTo>
                  <a:lnTo>
                    <a:pt x="355091" y="134492"/>
                  </a:lnTo>
                  <a:lnTo>
                    <a:pt x="189102" y="0"/>
                  </a:lnTo>
                  <a:lnTo>
                    <a:pt x="587375" y="134492"/>
                  </a:lnTo>
                  <a:lnTo>
                    <a:pt x="2159127" y="134492"/>
                  </a:lnTo>
                </a:path>
              </a:pathLst>
            </a:custGeom>
            <a:ln w="18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2288794" y="3839336"/>
            <a:ext cx="3353435" cy="123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dakota.west.sprockets.com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1100">
              <a:latin typeface="Arial"/>
              <a:cs typeface="Arial"/>
            </a:endParaRPr>
          </a:p>
          <a:p>
            <a:pPr marL="1360805" marR="5080" algn="ctr">
              <a:lnSpc>
                <a:spcPct val="99700"/>
              </a:lnSpc>
            </a:pPr>
            <a:r>
              <a:rPr sz="1600" dirty="0">
                <a:latin typeface="Arial"/>
                <a:cs typeface="Arial"/>
              </a:rPr>
              <a:t>What’s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IP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address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  <a:hlinkClick r:id="rId2"/>
              </a:rPr>
              <a:t>www.nominum.com?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8" name="object 1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466</a:t>
            </a:fld>
            <a:endParaRPr spc="-25" dirty="0"/>
          </a:p>
        </p:txBody>
      </p:sp>
      <p:sp>
        <p:nvSpPr>
          <p:cNvPr id="189" name="object 189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956532074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</a:t>
            </a:r>
            <a:r>
              <a:rPr spc="-130" dirty="0"/>
              <a:t> </a:t>
            </a:r>
            <a:r>
              <a:rPr spc="-60" dirty="0"/>
              <a:t>Resolution</a:t>
            </a:r>
            <a:r>
              <a:rPr spc="-135" dirty="0"/>
              <a:t> </a:t>
            </a:r>
            <a:r>
              <a:rPr spc="-4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503324"/>
            <a:ext cx="5518150" cy="6108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root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refers </a:t>
            </a:r>
            <a:r>
              <a:rPr sz="1600" i="1" dirty="0">
                <a:latin typeface="Arial"/>
                <a:cs typeface="Arial"/>
              </a:rPr>
              <a:t>dakota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com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name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servers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type 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called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“referral”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1825" y="4594859"/>
            <a:ext cx="857250" cy="991235"/>
            <a:chOff x="1171825" y="4594859"/>
            <a:chExt cx="857250" cy="991235"/>
          </a:xfrm>
        </p:grpSpPr>
        <p:sp>
          <p:nvSpPr>
            <p:cNvPr id="5" name="object 5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623315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623315" y="187452"/>
                  </a:lnTo>
                  <a:lnTo>
                    <a:pt x="6233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0" y="187452"/>
                  </a:moveTo>
                  <a:lnTo>
                    <a:pt x="623315" y="187452"/>
                  </a:lnTo>
                  <a:lnTo>
                    <a:pt x="623315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3687" y="5245607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4" h="27939">
                  <a:moveTo>
                    <a:pt x="78740" y="0"/>
                  </a:moveTo>
                  <a:lnTo>
                    <a:pt x="14350" y="0"/>
                  </a:lnTo>
                  <a:lnTo>
                    <a:pt x="11430" y="1396"/>
                  </a:lnTo>
                  <a:lnTo>
                    <a:pt x="8636" y="1396"/>
                  </a:lnTo>
                  <a:lnTo>
                    <a:pt x="7112" y="4190"/>
                  </a:lnTo>
                  <a:lnTo>
                    <a:pt x="5715" y="4190"/>
                  </a:lnTo>
                  <a:lnTo>
                    <a:pt x="2921" y="6857"/>
                  </a:lnTo>
                  <a:lnTo>
                    <a:pt x="0" y="12445"/>
                  </a:lnTo>
                  <a:lnTo>
                    <a:pt x="0" y="15112"/>
                  </a:lnTo>
                  <a:lnTo>
                    <a:pt x="0" y="20700"/>
                  </a:lnTo>
                  <a:lnTo>
                    <a:pt x="1396" y="20700"/>
                  </a:lnTo>
                  <a:lnTo>
                    <a:pt x="1396" y="23494"/>
                  </a:lnTo>
                  <a:lnTo>
                    <a:pt x="2921" y="23494"/>
                  </a:lnTo>
                  <a:lnTo>
                    <a:pt x="2921" y="24764"/>
                  </a:lnTo>
                  <a:lnTo>
                    <a:pt x="5715" y="24764"/>
                  </a:lnTo>
                  <a:lnTo>
                    <a:pt x="5715" y="27558"/>
                  </a:lnTo>
                  <a:lnTo>
                    <a:pt x="84455" y="27558"/>
                  </a:lnTo>
                  <a:lnTo>
                    <a:pt x="87375" y="24764"/>
                  </a:lnTo>
                  <a:lnTo>
                    <a:pt x="87375" y="23494"/>
                  </a:lnTo>
                  <a:lnTo>
                    <a:pt x="90170" y="20700"/>
                  </a:lnTo>
                  <a:lnTo>
                    <a:pt x="90170" y="16509"/>
                  </a:lnTo>
                  <a:lnTo>
                    <a:pt x="93090" y="15112"/>
                  </a:lnTo>
                  <a:lnTo>
                    <a:pt x="90170" y="15112"/>
                  </a:lnTo>
                  <a:lnTo>
                    <a:pt x="90170" y="8254"/>
                  </a:lnTo>
                  <a:lnTo>
                    <a:pt x="87375" y="8254"/>
                  </a:lnTo>
                  <a:lnTo>
                    <a:pt x="87375" y="4190"/>
                  </a:lnTo>
                  <a:lnTo>
                    <a:pt x="81661" y="4190"/>
                  </a:lnTo>
                  <a:lnTo>
                    <a:pt x="81661" y="1396"/>
                  </a:lnTo>
                  <a:lnTo>
                    <a:pt x="78740" y="1396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575" y="5198363"/>
              <a:ext cx="228726" cy="135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16735" y="4594859"/>
              <a:ext cx="576580" cy="503555"/>
            </a:xfrm>
            <a:custGeom>
              <a:avLst/>
              <a:gdLst/>
              <a:ahLst/>
              <a:cxnLst/>
              <a:rect l="l" t="t" r="r" b="b"/>
              <a:pathLst>
                <a:path w="576580" h="503554">
                  <a:moveTo>
                    <a:pt x="553084" y="0"/>
                  </a:moveTo>
                  <a:lnTo>
                    <a:pt x="34543" y="0"/>
                  </a:lnTo>
                  <a:lnTo>
                    <a:pt x="28828" y="2793"/>
                  </a:lnTo>
                  <a:lnTo>
                    <a:pt x="20192" y="2793"/>
                  </a:lnTo>
                  <a:lnTo>
                    <a:pt x="15875" y="5587"/>
                  </a:lnTo>
                  <a:lnTo>
                    <a:pt x="14350" y="6984"/>
                  </a:lnTo>
                  <a:lnTo>
                    <a:pt x="11556" y="11175"/>
                  </a:lnTo>
                  <a:lnTo>
                    <a:pt x="8635" y="11175"/>
                  </a:lnTo>
                  <a:lnTo>
                    <a:pt x="5714" y="12572"/>
                  </a:lnTo>
                  <a:lnTo>
                    <a:pt x="4317" y="15366"/>
                  </a:lnTo>
                  <a:lnTo>
                    <a:pt x="1396" y="18160"/>
                  </a:lnTo>
                  <a:lnTo>
                    <a:pt x="1396" y="20954"/>
                  </a:lnTo>
                  <a:lnTo>
                    <a:pt x="0" y="23875"/>
                  </a:lnTo>
                  <a:lnTo>
                    <a:pt x="0" y="477773"/>
                  </a:lnTo>
                  <a:lnTo>
                    <a:pt x="0" y="493267"/>
                  </a:lnTo>
                  <a:lnTo>
                    <a:pt x="4317" y="494664"/>
                  </a:lnTo>
                  <a:lnTo>
                    <a:pt x="4317" y="497458"/>
                  </a:lnTo>
                  <a:lnTo>
                    <a:pt x="7238" y="497458"/>
                  </a:lnTo>
                  <a:lnTo>
                    <a:pt x="7238" y="500252"/>
                  </a:lnTo>
                  <a:lnTo>
                    <a:pt x="10032" y="500252"/>
                  </a:lnTo>
                  <a:lnTo>
                    <a:pt x="11556" y="501650"/>
                  </a:lnTo>
                  <a:lnTo>
                    <a:pt x="14350" y="501650"/>
                  </a:lnTo>
                  <a:lnTo>
                    <a:pt x="17271" y="503046"/>
                  </a:lnTo>
                  <a:lnTo>
                    <a:pt x="557402" y="503046"/>
                  </a:lnTo>
                  <a:lnTo>
                    <a:pt x="566038" y="498856"/>
                  </a:lnTo>
                  <a:lnTo>
                    <a:pt x="567563" y="496062"/>
                  </a:lnTo>
                  <a:lnTo>
                    <a:pt x="567563" y="494664"/>
                  </a:lnTo>
                  <a:lnTo>
                    <a:pt x="570357" y="491870"/>
                  </a:lnTo>
                  <a:lnTo>
                    <a:pt x="570357" y="490473"/>
                  </a:lnTo>
                  <a:lnTo>
                    <a:pt x="573277" y="486282"/>
                  </a:lnTo>
                  <a:lnTo>
                    <a:pt x="573277" y="483362"/>
                  </a:lnTo>
                  <a:lnTo>
                    <a:pt x="574675" y="481964"/>
                  </a:lnTo>
                  <a:lnTo>
                    <a:pt x="574675" y="477773"/>
                  </a:lnTo>
                  <a:lnTo>
                    <a:pt x="576199" y="473582"/>
                  </a:lnTo>
                  <a:lnTo>
                    <a:pt x="576199" y="32257"/>
                  </a:lnTo>
                  <a:lnTo>
                    <a:pt x="574675" y="29463"/>
                  </a:lnTo>
                  <a:lnTo>
                    <a:pt x="574675" y="19557"/>
                  </a:lnTo>
                  <a:lnTo>
                    <a:pt x="571881" y="18160"/>
                  </a:lnTo>
                  <a:lnTo>
                    <a:pt x="571881" y="15366"/>
                  </a:lnTo>
                  <a:lnTo>
                    <a:pt x="570357" y="12572"/>
                  </a:lnTo>
                  <a:lnTo>
                    <a:pt x="570357" y="9778"/>
                  </a:lnTo>
                  <a:lnTo>
                    <a:pt x="567563" y="9778"/>
                  </a:lnTo>
                  <a:lnTo>
                    <a:pt x="566038" y="6984"/>
                  </a:lnTo>
                  <a:lnTo>
                    <a:pt x="563244" y="5587"/>
                  </a:lnTo>
                  <a:lnTo>
                    <a:pt x="563244" y="2793"/>
                  </a:lnTo>
                  <a:lnTo>
                    <a:pt x="554608" y="2793"/>
                  </a:lnTo>
                  <a:lnTo>
                    <a:pt x="55308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9407" y="4645151"/>
              <a:ext cx="497205" cy="386080"/>
            </a:xfrm>
            <a:custGeom>
              <a:avLst/>
              <a:gdLst/>
              <a:ahLst/>
              <a:cxnLst/>
              <a:rect l="l" t="t" r="r" b="b"/>
              <a:pathLst>
                <a:path w="497205" h="386079">
                  <a:moveTo>
                    <a:pt x="30225" y="0"/>
                  </a:moveTo>
                  <a:lnTo>
                    <a:pt x="27304" y="2793"/>
                  </a:lnTo>
                  <a:lnTo>
                    <a:pt x="18668" y="2793"/>
                  </a:lnTo>
                  <a:lnTo>
                    <a:pt x="15875" y="5587"/>
                  </a:lnTo>
                  <a:lnTo>
                    <a:pt x="8635" y="5587"/>
                  </a:lnTo>
                  <a:lnTo>
                    <a:pt x="5714" y="8381"/>
                  </a:lnTo>
                  <a:lnTo>
                    <a:pt x="4317" y="8381"/>
                  </a:lnTo>
                  <a:lnTo>
                    <a:pt x="1396" y="11175"/>
                  </a:lnTo>
                  <a:lnTo>
                    <a:pt x="0" y="13970"/>
                  </a:lnTo>
                  <a:lnTo>
                    <a:pt x="0" y="366141"/>
                  </a:lnTo>
                  <a:lnTo>
                    <a:pt x="0" y="374523"/>
                  </a:lnTo>
                  <a:lnTo>
                    <a:pt x="1396" y="375920"/>
                  </a:lnTo>
                  <a:lnTo>
                    <a:pt x="1396" y="378714"/>
                  </a:lnTo>
                  <a:lnTo>
                    <a:pt x="2920" y="380111"/>
                  </a:lnTo>
                  <a:lnTo>
                    <a:pt x="2920" y="382905"/>
                  </a:lnTo>
                  <a:lnTo>
                    <a:pt x="5714" y="382905"/>
                  </a:lnTo>
                  <a:lnTo>
                    <a:pt x="5714" y="385699"/>
                  </a:lnTo>
                  <a:lnTo>
                    <a:pt x="479678" y="385699"/>
                  </a:lnTo>
                  <a:lnTo>
                    <a:pt x="482472" y="384302"/>
                  </a:lnTo>
                  <a:lnTo>
                    <a:pt x="486791" y="384302"/>
                  </a:lnTo>
                  <a:lnTo>
                    <a:pt x="489711" y="380111"/>
                  </a:lnTo>
                  <a:lnTo>
                    <a:pt x="492633" y="377317"/>
                  </a:lnTo>
                  <a:lnTo>
                    <a:pt x="494029" y="374523"/>
                  </a:lnTo>
                  <a:lnTo>
                    <a:pt x="494029" y="367538"/>
                  </a:lnTo>
                  <a:lnTo>
                    <a:pt x="496950" y="364744"/>
                  </a:lnTo>
                  <a:lnTo>
                    <a:pt x="496950" y="26543"/>
                  </a:lnTo>
                  <a:lnTo>
                    <a:pt x="494029" y="25146"/>
                  </a:lnTo>
                  <a:lnTo>
                    <a:pt x="494029" y="16764"/>
                  </a:lnTo>
                  <a:lnTo>
                    <a:pt x="492633" y="16764"/>
                  </a:lnTo>
                  <a:lnTo>
                    <a:pt x="492633" y="9779"/>
                  </a:lnTo>
                  <a:lnTo>
                    <a:pt x="489711" y="9779"/>
                  </a:lnTo>
                  <a:lnTo>
                    <a:pt x="488315" y="8381"/>
                  </a:lnTo>
                  <a:lnTo>
                    <a:pt x="485393" y="8381"/>
                  </a:lnTo>
                  <a:lnTo>
                    <a:pt x="485393" y="5587"/>
                  </a:lnTo>
                  <a:lnTo>
                    <a:pt x="482472" y="5587"/>
                  </a:lnTo>
                  <a:lnTo>
                    <a:pt x="481075" y="4191"/>
                  </a:lnTo>
                  <a:lnTo>
                    <a:pt x="476758" y="4191"/>
                  </a:lnTo>
                  <a:lnTo>
                    <a:pt x="476758" y="2793"/>
                  </a:lnTo>
                  <a:lnTo>
                    <a:pt x="3022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924" y="4663439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245364" y="542544"/>
                  </a:moveTo>
                  <a:lnTo>
                    <a:pt x="0" y="542544"/>
                  </a:lnTo>
                  <a:lnTo>
                    <a:pt x="0" y="548640"/>
                  </a:lnTo>
                  <a:lnTo>
                    <a:pt x="245364" y="548640"/>
                  </a:lnTo>
                  <a:lnTo>
                    <a:pt x="245364" y="542544"/>
                  </a:lnTo>
                  <a:close/>
                </a:path>
                <a:path w="546100" h="548639">
                  <a:moveTo>
                    <a:pt x="545719" y="23749"/>
                  </a:moveTo>
                  <a:lnTo>
                    <a:pt x="544195" y="23749"/>
                  </a:lnTo>
                  <a:lnTo>
                    <a:pt x="544195" y="15367"/>
                  </a:lnTo>
                  <a:lnTo>
                    <a:pt x="539877" y="15367"/>
                  </a:lnTo>
                  <a:lnTo>
                    <a:pt x="539877" y="8382"/>
                  </a:lnTo>
                  <a:lnTo>
                    <a:pt x="536956" y="8382"/>
                  </a:lnTo>
                  <a:lnTo>
                    <a:pt x="535559" y="6985"/>
                  </a:lnTo>
                  <a:lnTo>
                    <a:pt x="532638" y="6985"/>
                  </a:lnTo>
                  <a:lnTo>
                    <a:pt x="532638" y="4191"/>
                  </a:lnTo>
                  <a:lnTo>
                    <a:pt x="529844" y="4191"/>
                  </a:lnTo>
                  <a:lnTo>
                    <a:pt x="526923" y="2794"/>
                  </a:lnTo>
                  <a:lnTo>
                    <a:pt x="524002" y="2794"/>
                  </a:lnTo>
                  <a:lnTo>
                    <a:pt x="524002" y="0"/>
                  </a:lnTo>
                  <a:lnTo>
                    <a:pt x="103759" y="0"/>
                  </a:lnTo>
                  <a:lnTo>
                    <a:pt x="100965" y="2794"/>
                  </a:lnTo>
                  <a:lnTo>
                    <a:pt x="92202" y="2794"/>
                  </a:lnTo>
                  <a:lnTo>
                    <a:pt x="89408" y="5588"/>
                  </a:lnTo>
                  <a:lnTo>
                    <a:pt x="84963" y="5588"/>
                  </a:lnTo>
                  <a:lnTo>
                    <a:pt x="79248" y="11176"/>
                  </a:lnTo>
                  <a:lnTo>
                    <a:pt x="79248" y="330962"/>
                  </a:lnTo>
                  <a:lnTo>
                    <a:pt x="79248" y="343535"/>
                  </a:lnTo>
                  <a:lnTo>
                    <a:pt x="80645" y="343535"/>
                  </a:lnTo>
                  <a:lnTo>
                    <a:pt x="80645" y="344932"/>
                  </a:lnTo>
                  <a:lnTo>
                    <a:pt x="83566" y="344932"/>
                  </a:lnTo>
                  <a:lnTo>
                    <a:pt x="83566" y="347726"/>
                  </a:lnTo>
                  <a:lnTo>
                    <a:pt x="86487" y="347726"/>
                  </a:lnTo>
                  <a:lnTo>
                    <a:pt x="89408" y="349123"/>
                  </a:lnTo>
                  <a:lnTo>
                    <a:pt x="532638" y="349123"/>
                  </a:lnTo>
                  <a:lnTo>
                    <a:pt x="535559" y="347726"/>
                  </a:lnTo>
                  <a:lnTo>
                    <a:pt x="536956" y="347726"/>
                  </a:lnTo>
                  <a:lnTo>
                    <a:pt x="539877" y="344932"/>
                  </a:lnTo>
                  <a:lnTo>
                    <a:pt x="539877" y="340741"/>
                  </a:lnTo>
                  <a:lnTo>
                    <a:pt x="544195" y="337947"/>
                  </a:lnTo>
                  <a:lnTo>
                    <a:pt x="544195" y="332359"/>
                  </a:lnTo>
                  <a:lnTo>
                    <a:pt x="545719" y="329565"/>
                  </a:lnTo>
                  <a:lnTo>
                    <a:pt x="545719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6923" y="5205983"/>
              <a:ext cx="245745" cy="6350"/>
            </a:xfrm>
            <a:custGeom>
              <a:avLst/>
              <a:gdLst/>
              <a:ahLst/>
              <a:cxnLst/>
              <a:rect l="l" t="t" r="r" b="b"/>
              <a:pathLst>
                <a:path w="245744" h="6350">
                  <a:moveTo>
                    <a:pt x="0" y="6096"/>
                  </a:moveTo>
                  <a:lnTo>
                    <a:pt x="245363" y="6096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245363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45363" y="4571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0" y="4571"/>
                  </a:moveTo>
                  <a:lnTo>
                    <a:pt x="245363" y="4571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12649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492" y="76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0" y="7620"/>
                  </a:moveTo>
                  <a:lnTo>
                    <a:pt x="126492" y="7620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12496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24968" y="457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0" y="4571"/>
                  </a:moveTo>
                  <a:lnTo>
                    <a:pt x="124968" y="4571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19659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6596" y="457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0" y="4571"/>
                  </a:moveTo>
                  <a:lnTo>
                    <a:pt x="196596" y="4571"/>
                  </a:lnTo>
                  <a:lnTo>
                    <a:pt x="19659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14630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6303" y="914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0" y="9144"/>
                  </a:moveTo>
                  <a:lnTo>
                    <a:pt x="146303" y="9144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62099" y="5239511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30" h="36829">
                  <a:moveTo>
                    <a:pt x="0" y="0"/>
                  </a:moveTo>
                  <a:lnTo>
                    <a:pt x="227075" y="0"/>
                  </a:lnTo>
                </a:path>
                <a:path w="227330" h="36829">
                  <a:moveTo>
                    <a:pt x="0" y="35051"/>
                  </a:moveTo>
                  <a:lnTo>
                    <a:pt x="225551" y="36575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79248" y="3962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622"/>
                  </a:moveTo>
                  <a:lnTo>
                    <a:pt x="79248" y="39622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9622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775335" y="0"/>
                  </a:moveTo>
                  <a:lnTo>
                    <a:pt x="85026" y="0"/>
                  </a:lnTo>
                  <a:lnTo>
                    <a:pt x="0" y="172339"/>
                  </a:lnTo>
                  <a:lnTo>
                    <a:pt x="847471" y="172339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85026" y="0"/>
                  </a:moveTo>
                  <a:lnTo>
                    <a:pt x="86474" y="0"/>
                  </a:lnTo>
                  <a:lnTo>
                    <a:pt x="775335" y="0"/>
                  </a:lnTo>
                  <a:lnTo>
                    <a:pt x="847471" y="172339"/>
                  </a:lnTo>
                  <a:lnTo>
                    <a:pt x="0" y="172339"/>
                  </a:lnTo>
                  <a:lnTo>
                    <a:pt x="85026" y="0"/>
                  </a:lnTo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78051" y="5556503"/>
              <a:ext cx="846455" cy="29209"/>
            </a:xfrm>
            <a:custGeom>
              <a:avLst/>
              <a:gdLst/>
              <a:ahLst/>
              <a:cxnLst/>
              <a:rect l="l" t="t" r="r" b="b"/>
              <a:pathLst>
                <a:path w="846455" h="29210">
                  <a:moveTo>
                    <a:pt x="845947" y="0"/>
                  </a:moveTo>
                  <a:lnTo>
                    <a:pt x="0" y="0"/>
                  </a:lnTo>
                  <a:lnTo>
                    <a:pt x="18732" y="29083"/>
                  </a:lnTo>
                  <a:lnTo>
                    <a:pt x="824229" y="29083"/>
                  </a:lnTo>
                  <a:lnTo>
                    <a:pt x="845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536956" y="0"/>
                  </a:moveTo>
                  <a:lnTo>
                    <a:pt x="4318" y="0"/>
                  </a:ln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4318" y="0"/>
                  </a:move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lnTo>
                    <a:pt x="4318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91109" y="0"/>
                  </a:moveTo>
                  <a:lnTo>
                    <a:pt x="43180" y="0"/>
                  </a:lnTo>
                  <a:lnTo>
                    <a:pt x="0" y="83947"/>
                  </a:lnTo>
                  <a:lnTo>
                    <a:pt x="60452" y="82550"/>
                  </a:lnTo>
                  <a:lnTo>
                    <a:pt x="63373" y="74168"/>
                  </a:lnTo>
                  <a:lnTo>
                    <a:pt x="92202" y="71374"/>
                  </a:lnTo>
                  <a:lnTo>
                    <a:pt x="90678" y="82550"/>
                  </a:lnTo>
                  <a:lnTo>
                    <a:pt x="422021" y="82550"/>
                  </a:lnTo>
                  <a:lnTo>
                    <a:pt x="423418" y="71374"/>
                  </a:lnTo>
                  <a:lnTo>
                    <a:pt x="449326" y="71374"/>
                  </a:lnTo>
                  <a:lnTo>
                    <a:pt x="449326" y="82550"/>
                  </a:lnTo>
                  <a:lnTo>
                    <a:pt x="496951" y="8394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3180" y="0"/>
                  </a:moveTo>
                  <a:lnTo>
                    <a:pt x="491109" y="0"/>
                  </a:lnTo>
                  <a:lnTo>
                    <a:pt x="496951" y="83947"/>
                  </a:lnTo>
                  <a:lnTo>
                    <a:pt x="449326" y="82550"/>
                  </a:lnTo>
                  <a:lnTo>
                    <a:pt x="449326" y="71374"/>
                  </a:lnTo>
                  <a:lnTo>
                    <a:pt x="423418" y="71374"/>
                  </a:lnTo>
                  <a:lnTo>
                    <a:pt x="422021" y="82550"/>
                  </a:lnTo>
                  <a:lnTo>
                    <a:pt x="90678" y="82550"/>
                  </a:lnTo>
                  <a:lnTo>
                    <a:pt x="92202" y="71374"/>
                  </a:lnTo>
                  <a:lnTo>
                    <a:pt x="63373" y="74168"/>
                  </a:lnTo>
                  <a:lnTo>
                    <a:pt x="60452" y="82550"/>
                  </a:lnTo>
                  <a:lnTo>
                    <a:pt x="0" y="83947"/>
                  </a:lnTo>
                  <a:lnTo>
                    <a:pt x="43180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609" y="5419213"/>
              <a:ext cx="264039" cy="948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281431" y="0"/>
                  </a:moveTo>
                  <a:lnTo>
                    <a:pt x="3556" y="0"/>
                  </a:lnTo>
                  <a:lnTo>
                    <a:pt x="0" y="3556"/>
                  </a:lnTo>
                  <a:lnTo>
                    <a:pt x="0" y="42291"/>
                  </a:lnTo>
                  <a:lnTo>
                    <a:pt x="0" y="46736"/>
                  </a:lnTo>
                  <a:lnTo>
                    <a:pt x="3556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3556"/>
                  </a:lnTo>
                  <a:lnTo>
                    <a:pt x="281431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0" y="42291"/>
                  </a:moveTo>
                  <a:lnTo>
                    <a:pt x="0" y="46736"/>
                  </a:lnTo>
                  <a:lnTo>
                    <a:pt x="3556" y="50292"/>
                  </a:lnTo>
                  <a:lnTo>
                    <a:pt x="8001" y="50292"/>
                  </a:lnTo>
                  <a:lnTo>
                    <a:pt x="276987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42291"/>
                  </a:lnTo>
                  <a:lnTo>
                    <a:pt x="284988" y="8001"/>
                  </a:lnTo>
                  <a:lnTo>
                    <a:pt x="284988" y="3556"/>
                  </a:lnTo>
                  <a:lnTo>
                    <a:pt x="281431" y="0"/>
                  </a:lnTo>
                  <a:lnTo>
                    <a:pt x="276987" y="0"/>
                  </a:lnTo>
                  <a:lnTo>
                    <a:pt x="8001" y="0"/>
                  </a:lnTo>
                  <a:lnTo>
                    <a:pt x="3556" y="0"/>
                  </a:lnTo>
                  <a:lnTo>
                    <a:pt x="0" y="3556"/>
                  </a:lnTo>
                  <a:lnTo>
                    <a:pt x="0" y="8001"/>
                  </a:lnTo>
                  <a:lnTo>
                    <a:pt x="0" y="42291"/>
                  </a:lnTo>
                  <a:close/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3810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8100" y="2438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0" y="24383"/>
                  </a:moveTo>
                  <a:lnTo>
                    <a:pt x="38100" y="2438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5983" y="5123687"/>
              <a:ext cx="424180" cy="38100"/>
            </a:xfrm>
            <a:custGeom>
              <a:avLst/>
              <a:gdLst/>
              <a:ahLst/>
              <a:cxnLst/>
              <a:rect l="l" t="t" r="r" b="b"/>
              <a:pathLst>
                <a:path w="424180" h="38100">
                  <a:moveTo>
                    <a:pt x="4236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23672" y="3810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42214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22147" y="10668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0" y="10668"/>
                  </a:moveTo>
                  <a:lnTo>
                    <a:pt x="422147" y="10668"/>
                  </a:lnTo>
                  <a:lnTo>
                    <a:pt x="42214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4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45262" y="5706567"/>
            <a:ext cx="825500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>
              <a:lnSpc>
                <a:spcPts val="114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annie.west.sprockets.com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  <a:tabLst>
                <a:tab pos="1688464" algn="l"/>
                <a:tab pos="8241665" algn="l"/>
              </a:tabLst>
            </a:pP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	ping</a:t>
            </a:r>
            <a:r>
              <a:rPr sz="2200" u="heavy" spc="-55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u="heavy" spc="-10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4"/>
              </a:rPr>
              <a:t>www.nominum.com.</a:t>
            </a: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4"/>
              </a:rPr>
              <a:t>	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81569" y="2453509"/>
            <a:ext cx="641985" cy="1085850"/>
            <a:chOff x="5981569" y="2453509"/>
            <a:chExt cx="641985" cy="1085850"/>
          </a:xfrm>
        </p:grpSpPr>
        <p:sp>
          <p:nvSpPr>
            <p:cNvPr id="43" name="object 43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609600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609600" y="487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0" y="48767"/>
                  </a:moveTo>
                  <a:lnTo>
                    <a:pt x="609600" y="48767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19799" y="2458212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89319" y="2459736"/>
              <a:ext cx="625475" cy="1022985"/>
            </a:xfrm>
            <a:custGeom>
              <a:avLst/>
              <a:gdLst/>
              <a:ahLst/>
              <a:cxnLst/>
              <a:rect l="l" t="t" r="r" b="b"/>
              <a:pathLst>
                <a:path w="625475" h="1022985">
                  <a:moveTo>
                    <a:pt x="35051" y="1022730"/>
                  </a:moveTo>
                  <a:lnTo>
                    <a:pt x="35051" y="6096"/>
                  </a:lnTo>
                  <a:lnTo>
                    <a:pt x="591438" y="6096"/>
                  </a:lnTo>
                </a:path>
                <a:path w="625475" h="1022985">
                  <a:moveTo>
                    <a:pt x="0" y="1019683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22985">
                  <a:moveTo>
                    <a:pt x="597407" y="0"/>
                  </a:moveTo>
                  <a:lnTo>
                    <a:pt x="624966" y="0"/>
                  </a:lnTo>
                  <a:lnTo>
                    <a:pt x="624966" y="1019683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86727" y="2458212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39611" y="2529840"/>
              <a:ext cx="111760" cy="224154"/>
            </a:xfrm>
            <a:custGeom>
              <a:avLst/>
              <a:gdLst/>
              <a:ahLst/>
              <a:cxnLst/>
              <a:rect l="l" t="t" r="r" b="b"/>
              <a:pathLst>
                <a:path w="111760" h="224155">
                  <a:moveTo>
                    <a:pt x="111251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111251" y="224027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85344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5344" y="201167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0" y="201167"/>
                  </a:moveTo>
                  <a:lnTo>
                    <a:pt x="85344" y="201167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8077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0772" y="5791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3505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5051" y="128015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0" y="128015"/>
                  </a:moveTo>
                  <a:lnTo>
                    <a:pt x="35051" y="128015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438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4384" y="114300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0" y="114300"/>
                  </a:moveTo>
                  <a:lnTo>
                    <a:pt x="24384" y="1143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2133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21336" y="8382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0" y="83820"/>
                  </a:moveTo>
                  <a:lnTo>
                    <a:pt x="21336" y="8382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457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4571" y="12801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0" y="128015"/>
                  </a:moveTo>
                  <a:lnTo>
                    <a:pt x="4571" y="128015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762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0" y="114300"/>
                  </a:moveTo>
                  <a:lnTo>
                    <a:pt x="7620" y="1143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77711" y="2686812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4">
                  <a:moveTo>
                    <a:pt x="0" y="48767"/>
                  </a:moveTo>
                  <a:lnTo>
                    <a:pt x="7620" y="48767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3809"/>
                  </a:moveTo>
                  <a:lnTo>
                    <a:pt x="0" y="1650"/>
                  </a:lnTo>
                  <a:lnTo>
                    <a:pt x="1650" y="0"/>
                  </a:lnTo>
                  <a:lnTo>
                    <a:pt x="3810" y="0"/>
                  </a:lnTo>
                  <a:lnTo>
                    <a:pt x="5968" y="0"/>
                  </a:lnTo>
                  <a:lnTo>
                    <a:pt x="7619" y="1650"/>
                  </a:lnTo>
                  <a:lnTo>
                    <a:pt x="7619" y="3809"/>
                  </a:lnTo>
                  <a:lnTo>
                    <a:pt x="7619" y="5968"/>
                  </a:lnTo>
                  <a:lnTo>
                    <a:pt x="5968" y="7619"/>
                  </a:lnTo>
                  <a:lnTo>
                    <a:pt x="3810" y="7619"/>
                  </a:lnTo>
                  <a:lnTo>
                    <a:pt x="1650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62471" y="2714244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039611" y="2528316"/>
              <a:ext cx="114935" cy="229235"/>
            </a:xfrm>
            <a:custGeom>
              <a:avLst/>
              <a:gdLst/>
              <a:ahLst/>
              <a:cxnLst/>
              <a:rect l="l" t="t" r="r" b="b"/>
              <a:pathLst>
                <a:path w="114935" h="229235">
                  <a:moveTo>
                    <a:pt x="22860" y="189737"/>
                  </a:moveTo>
                  <a:lnTo>
                    <a:pt x="22860" y="187579"/>
                  </a:lnTo>
                  <a:lnTo>
                    <a:pt x="24511" y="185928"/>
                  </a:lnTo>
                  <a:lnTo>
                    <a:pt x="26670" y="185928"/>
                  </a:lnTo>
                  <a:lnTo>
                    <a:pt x="28828" y="185928"/>
                  </a:lnTo>
                  <a:lnTo>
                    <a:pt x="30479" y="187579"/>
                  </a:lnTo>
                  <a:lnTo>
                    <a:pt x="30479" y="189737"/>
                  </a:lnTo>
                  <a:lnTo>
                    <a:pt x="30479" y="191897"/>
                  </a:lnTo>
                  <a:lnTo>
                    <a:pt x="28828" y="193548"/>
                  </a:lnTo>
                  <a:lnTo>
                    <a:pt x="26670" y="193548"/>
                  </a:lnTo>
                  <a:lnTo>
                    <a:pt x="24511" y="193548"/>
                  </a:lnTo>
                  <a:lnTo>
                    <a:pt x="22860" y="191897"/>
                  </a:lnTo>
                  <a:lnTo>
                    <a:pt x="22860" y="189737"/>
                  </a:lnTo>
                  <a:close/>
                </a:path>
                <a:path w="114935" h="229235">
                  <a:moveTo>
                    <a:pt x="112902" y="0"/>
                  </a:moveTo>
                  <a:lnTo>
                    <a:pt x="114426" y="228726"/>
                  </a:lnTo>
                  <a:lnTo>
                    <a:pt x="0" y="228726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380999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0999" y="214884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0" y="214884"/>
                  </a:moveTo>
                  <a:lnTo>
                    <a:pt x="380999" y="214884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37642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6428" y="4572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0" y="4572"/>
                  </a:moveTo>
                  <a:lnTo>
                    <a:pt x="376428" y="4572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93269" y="253898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0999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0999" y="211836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0999" y="211836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93269" y="2901695"/>
              <a:ext cx="361950" cy="212090"/>
            </a:xfrm>
            <a:custGeom>
              <a:avLst/>
              <a:gdLst/>
              <a:ahLst/>
              <a:cxnLst/>
              <a:rect l="l" t="t" r="r" b="b"/>
              <a:pathLst>
                <a:path w="361950" h="212089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1950" h="212089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198640" y="211836"/>
                  </a:lnTo>
                  <a:lnTo>
                    <a:pt x="198640" y="0"/>
                  </a:lnTo>
                  <a:close/>
                </a:path>
                <a:path w="361950" h="212089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1836"/>
                  </a:lnTo>
                  <a:lnTo>
                    <a:pt x="251980" y="211836"/>
                  </a:lnTo>
                  <a:lnTo>
                    <a:pt x="251980" y="0"/>
                  </a:lnTo>
                  <a:close/>
                </a:path>
                <a:path w="361950" h="212089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1836"/>
                  </a:lnTo>
                  <a:lnTo>
                    <a:pt x="361708" y="211836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099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0999" y="213360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0999" y="213360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8" y="4571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8" y="4571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193269" y="324764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039611" y="2795016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7" y="27559"/>
                  </a:lnTo>
                  <a:lnTo>
                    <a:pt x="9918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14173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1732" y="3200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0" y="32003"/>
                  </a:moveTo>
                  <a:lnTo>
                    <a:pt x="141732" y="32003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039611" y="2839212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10" h="35560">
                  <a:moveTo>
                    <a:pt x="0" y="35178"/>
                  </a:moveTo>
                  <a:lnTo>
                    <a:pt x="143383" y="35178"/>
                  </a:lnTo>
                  <a:lnTo>
                    <a:pt x="143383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5700776" y="3578733"/>
            <a:ext cx="1160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m.root-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2558665" y="2534281"/>
            <a:ext cx="641985" cy="1083945"/>
            <a:chOff x="2558665" y="2534281"/>
            <a:chExt cx="641985" cy="1083945"/>
          </a:xfrm>
        </p:grpSpPr>
        <p:sp>
          <p:nvSpPr>
            <p:cNvPr id="115" name="object 115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95372" y="2538984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564892" y="2540508"/>
              <a:ext cx="628015" cy="1022985"/>
            </a:xfrm>
            <a:custGeom>
              <a:avLst/>
              <a:gdLst/>
              <a:ahLst/>
              <a:cxnLst/>
              <a:rect l="l" t="t" r="r" b="b"/>
              <a:pathLst>
                <a:path w="628014" h="1022985">
                  <a:moveTo>
                    <a:pt x="35051" y="1022730"/>
                  </a:moveTo>
                  <a:lnTo>
                    <a:pt x="35051" y="6095"/>
                  </a:lnTo>
                  <a:lnTo>
                    <a:pt x="592963" y="6095"/>
                  </a:lnTo>
                </a:path>
                <a:path w="628014" h="1022985">
                  <a:moveTo>
                    <a:pt x="0" y="1019682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8014" h="1022985">
                  <a:moveTo>
                    <a:pt x="600456" y="0"/>
                  </a:moveTo>
                  <a:lnTo>
                    <a:pt x="628014" y="0"/>
                  </a:lnTo>
                  <a:lnTo>
                    <a:pt x="628014" y="1019682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165348" y="2538984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616708" y="2610612"/>
              <a:ext cx="109855" cy="226060"/>
            </a:xfrm>
            <a:custGeom>
              <a:avLst/>
              <a:gdLst/>
              <a:ahLst/>
              <a:cxnLst/>
              <a:rect l="l" t="t" r="r" b="b"/>
              <a:pathLst>
                <a:path w="109855" h="226060">
                  <a:moveTo>
                    <a:pt x="10972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9728" y="225551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8686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86868" y="19964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0" y="199644"/>
                  </a:moveTo>
                  <a:lnTo>
                    <a:pt x="86868" y="199644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631948" y="2761488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80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631948" y="262890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30" h="128269">
                  <a:moveTo>
                    <a:pt x="0" y="128015"/>
                  </a:moveTo>
                  <a:lnTo>
                    <a:pt x="36575" y="128015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2590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5907" y="11277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0" y="112775"/>
                  </a:moveTo>
                  <a:lnTo>
                    <a:pt x="25907" y="112775"/>
                  </a:lnTo>
                  <a:lnTo>
                    <a:pt x="25907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19812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19812" y="8534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0" y="85344"/>
                  </a:moveTo>
                  <a:lnTo>
                    <a:pt x="19812" y="8534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304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048" y="12801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0" y="128015"/>
                  </a:moveTo>
                  <a:lnTo>
                    <a:pt x="3048" y="128015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1066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0668" y="11277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0" y="112775"/>
                  </a:moveTo>
                  <a:lnTo>
                    <a:pt x="10668" y="112775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653284" y="2767584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50291"/>
                  </a:moveTo>
                  <a:lnTo>
                    <a:pt x="9143" y="50291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0" y="3810"/>
                  </a:moveTo>
                  <a:lnTo>
                    <a:pt x="0" y="1650"/>
                  </a:lnTo>
                  <a:lnTo>
                    <a:pt x="1396" y="0"/>
                  </a:lnTo>
                  <a:lnTo>
                    <a:pt x="3047" y="0"/>
                  </a:lnTo>
                  <a:lnTo>
                    <a:pt x="4699" y="0"/>
                  </a:lnTo>
                  <a:lnTo>
                    <a:pt x="6095" y="1650"/>
                  </a:lnTo>
                  <a:lnTo>
                    <a:pt x="6095" y="3810"/>
                  </a:lnTo>
                  <a:lnTo>
                    <a:pt x="6095" y="5969"/>
                  </a:lnTo>
                  <a:lnTo>
                    <a:pt x="4699" y="7620"/>
                  </a:lnTo>
                  <a:lnTo>
                    <a:pt x="3047" y="7620"/>
                  </a:lnTo>
                  <a:lnTo>
                    <a:pt x="1396" y="7620"/>
                  </a:lnTo>
                  <a:lnTo>
                    <a:pt x="0" y="5969"/>
                  </a:lnTo>
                  <a:lnTo>
                    <a:pt x="0" y="381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641092" y="279501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615184" y="2610612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5" h="227330">
                  <a:moveTo>
                    <a:pt x="25908" y="188213"/>
                  </a:moveTo>
                  <a:lnTo>
                    <a:pt x="25908" y="186054"/>
                  </a:lnTo>
                  <a:lnTo>
                    <a:pt x="27305" y="184403"/>
                  </a:lnTo>
                  <a:lnTo>
                    <a:pt x="28956" y="184403"/>
                  </a:lnTo>
                  <a:lnTo>
                    <a:pt x="30607" y="184403"/>
                  </a:lnTo>
                  <a:lnTo>
                    <a:pt x="32004" y="186054"/>
                  </a:lnTo>
                  <a:lnTo>
                    <a:pt x="32004" y="188213"/>
                  </a:lnTo>
                  <a:lnTo>
                    <a:pt x="32004" y="190373"/>
                  </a:lnTo>
                  <a:lnTo>
                    <a:pt x="30607" y="192024"/>
                  </a:lnTo>
                  <a:lnTo>
                    <a:pt x="28956" y="192024"/>
                  </a:lnTo>
                  <a:lnTo>
                    <a:pt x="27305" y="192024"/>
                  </a:lnTo>
                  <a:lnTo>
                    <a:pt x="25908" y="190373"/>
                  </a:lnTo>
                  <a:lnTo>
                    <a:pt x="25908" y="188213"/>
                  </a:lnTo>
                  <a:close/>
                </a:path>
                <a:path w="116205" h="227330">
                  <a:moveTo>
                    <a:pt x="113030" y="0"/>
                  </a:moveTo>
                  <a:lnTo>
                    <a:pt x="115951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3" y="18287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382524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2524" y="2148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0" y="214884"/>
                  </a:moveTo>
                  <a:lnTo>
                    <a:pt x="382524" y="214884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3794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9475" y="4572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0" y="4572"/>
                  </a:moveTo>
                  <a:lnTo>
                    <a:pt x="379475" y="4572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771889" y="261975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771889" y="2982467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771889" y="332841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615184" y="2875788"/>
              <a:ext cx="100965" cy="27940"/>
            </a:xfrm>
            <a:custGeom>
              <a:avLst/>
              <a:gdLst/>
              <a:ahLst/>
              <a:cxnLst/>
              <a:rect l="l" t="t" r="r" b="b"/>
              <a:pathLst>
                <a:path w="100964" h="27939">
                  <a:moveTo>
                    <a:pt x="0" y="27559"/>
                  </a:moveTo>
                  <a:lnTo>
                    <a:pt x="100711" y="27559"/>
                  </a:lnTo>
                  <a:lnTo>
                    <a:pt x="100711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1402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0207" y="320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0" y="32003"/>
                  </a:moveTo>
                  <a:lnTo>
                    <a:pt x="140207" y="32003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615184" y="2919984"/>
              <a:ext cx="145415" cy="35560"/>
            </a:xfrm>
            <a:custGeom>
              <a:avLst/>
              <a:gdLst/>
              <a:ahLst/>
              <a:cxnLst/>
              <a:rect l="l" t="t" r="r" b="b"/>
              <a:pathLst>
                <a:path w="145414" h="35560">
                  <a:moveTo>
                    <a:pt x="0" y="35178"/>
                  </a:moveTo>
                  <a:lnTo>
                    <a:pt x="144907" y="35178"/>
                  </a:lnTo>
                  <a:lnTo>
                    <a:pt x="14490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 txBox="1"/>
          <p:nvPr/>
        </p:nvSpPr>
        <p:spPr>
          <a:xfrm>
            <a:off x="2288794" y="3839336"/>
            <a:ext cx="1712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dakota.west.sprockets.com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6772394" y="3571994"/>
            <a:ext cx="2166620" cy="1073785"/>
            <a:chOff x="6772394" y="3571994"/>
            <a:chExt cx="2166620" cy="1073785"/>
          </a:xfrm>
        </p:grpSpPr>
        <p:sp>
          <p:nvSpPr>
            <p:cNvPr id="185" name="object 185"/>
            <p:cNvSpPr/>
            <p:nvPr/>
          </p:nvSpPr>
          <p:spPr>
            <a:xfrm>
              <a:off x="6781799" y="3581399"/>
              <a:ext cx="2147570" cy="1054735"/>
            </a:xfrm>
            <a:custGeom>
              <a:avLst/>
              <a:gdLst/>
              <a:ahLst/>
              <a:cxnLst/>
              <a:rect l="l" t="t" r="r" b="b"/>
              <a:pathLst>
                <a:path w="2147570" h="1054735">
                  <a:moveTo>
                    <a:pt x="173481" y="0"/>
                  </a:moveTo>
                  <a:lnTo>
                    <a:pt x="324357" y="134493"/>
                  </a:lnTo>
                  <a:lnTo>
                    <a:pt x="166877" y="134493"/>
                  </a:lnTo>
                  <a:lnTo>
                    <a:pt x="150875" y="135889"/>
                  </a:lnTo>
                  <a:lnTo>
                    <a:pt x="135000" y="138683"/>
                  </a:lnTo>
                  <a:lnTo>
                    <a:pt x="119125" y="142875"/>
                  </a:lnTo>
                  <a:lnTo>
                    <a:pt x="105918" y="144272"/>
                  </a:lnTo>
                  <a:lnTo>
                    <a:pt x="90043" y="149860"/>
                  </a:lnTo>
                  <a:lnTo>
                    <a:pt x="78104" y="155448"/>
                  </a:lnTo>
                  <a:lnTo>
                    <a:pt x="63500" y="161036"/>
                  </a:lnTo>
                  <a:lnTo>
                    <a:pt x="54228" y="166624"/>
                  </a:lnTo>
                  <a:lnTo>
                    <a:pt x="42418" y="175132"/>
                  </a:lnTo>
                  <a:lnTo>
                    <a:pt x="31750" y="182118"/>
                  </a:lnTo>
                  <a:lnTo>
                    <a:pt x="23875" y="190500"/>
                  </a:lnTo>
                  <a:lnTo>
                    <a:pt x="15875" y="197485"/>
                  </a:lnTo>
                  <a:lnTo>
                    <a:pt x="9271" y="207263"/>
                  </a:lnTo>
                  <a:lnTo>
                    <a:pt x="5333" y="215645"/>
                  </a:lnTo>
                  <a:lnTo>
                    <a:pt x="1270" y="225551"/>
                  </a:lnTo>
                  <a:lnTo>
                    <a:pt x="0" y="233933"/>
                  </a:lnTo>
                  <a:lnTo>
                    <a:pt x="0" y="955294"/>
                  </a:lnTo>
                  <a:lnTo>
                    <a:pt x="1270" y="966469"/>
                  </a:lnTo>
                  <a:lnTo>
                    <a:pt x="5333" y="974851"/>
                  </a:lnTo>
                  <a:lnTo>
                    <a:pt x="9271" y="984757"/>
                  </a:lnTo>
                  <a:lnTo>
                    <a:pt x="15875" y="993139"/>
                  </a:lnTo>
                  <a:lnTo>
                    <a:pt x="31750" y="1009904"/>
                  </a:lnTo>
                  <a:lnTo>
                    <a:pt x="42418" y="1016888"/>
                  </a:lnTo>
                  <a:lnTo>
                    <a:pt x="54228" y="1022476"/>
                  </a:lnTo>
                  <a:lnTo>
                    <a:pt x="63500" y="1029462"/>
                  </a:lnTo>
                  <a:lnTo>
                    <a:pt x="78104" y="1035176"/>
                  </a:lnTo>
                  <a:lnTo>
                    <a:pt x="90043" y="1040764"/>
                  </a:lnTo>
                  <a:lnTo>
                    <a:pt x="105918" y="1044956"/>
                  </a:lnTo>
                  <a:lnTo>
                    <a:pt x="119125" y="1049147"/>
                  </a:lnTo>
                  <a:lnTo>
                    <a:pt x="150875" y="1054735"/>
                  </a:lnTo>
                  <a:lnTo>
                    <a:pt x="1995297" y="1054735"/>
                  </a:lnTo>
                  <a:lnTo>
                    <a:pt x="2041652" y="1044956"/>
                  </a:lnTo>
                  <a:lnTo>
                    <a:pt x="2080005" y="1029462"/>
                  </a:lnTo>
                  <a:lnTo>
                    <a:pt x="2113153" y="1009904"/>
                  </a:lnTo>
                  <a:lnTo>
                    <a:pt x="2121027" y="1001522"/>
                  </a:lnTo>
                  <a:lnTo>
                    <a:pt x="2130298" y="993139"/>
                  </a:lnTo>
                  <a:lnTo>
                    <a:pt x="2135631" y="984757"/>
                  </a:lnTo>
                  <a:lnTo>
                    <a:pt x="2139569" y="974851"/>
                  </a:lnTo>
                  <a:lnTo>
                    <a:pt x="2143505" y="966469"/>
                  </a:lnTo>
                  <a:lnTo>
                    <a:pt x="2147570" y="955294"/>
                  </a:lnTo>
                  <a:lnTo>
                    <a:pt x="2147570" y="233933"/>
                  </a:lnTo>
                  <a:lnTo>
                    <a:pt x="2143505" y="225551"/>
                  </a:lnTo>
                  <a:lnTo>
                    <a:pt x="2139569" y="215645"/>
                  </a:lnTo>
                  <a:lnTo>
                    <a:pt x="2135631" y="207263"/>
                  </a:lnTo>
                  <a:lnTo>
                    <a:pt x="2130298" y="197485"/>
                  </a:lnTo>
                  <a:lnTo>
                    <a:pt x="2121027" y="190500"/>
                  </a:lnTo>
                  <a:lnTo>
                    <a:pt x="2113153" y="182118"/>
                  </a:lnTo>
                  <a:lnTo>
                    <a:pt x="2102484" y="175132"/>
                  </a:lnTo>
                  <a:lnTo>
                    <a:pt x="2093214" y="166624"/>
                  </a:lnTo>
                  <a:lnTo>
                    <a:pt x="2080005" y="161036"/>
                  </a:lnTo>
                  <a:lnTo>
                    <a:pt x="2068068" y="155448"/>
                  </a:lnTo>
                  <a:lnTo>
                    <a:pt x="2041652" y="144272"/>
                  </a:lnTo>
                  <a:lnTo>
                    <a:pt x="2025650" y="142875"/>
                  </a:lnTo>
                  <a:lnTo>
                    <a:pt x="2011172" y="138683"/>
                  </a:lnTo>
                  <a:lnTo>
                    <a:pt x="1995297" y="135889"/>
                  </a:lnTo>
                  <a:lnTo>
                    <a:pt x="1980692" y="134493"/>
                  </a:lnTo>
                  <a:lnTo>
                    <a:pt x="538860" y="134493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781799" y="3581399"/>
              <a:ext cx="2147570" cy="1054735"/>
            </a:xfrm>
            <a:custGeom>
              <a:avLst/>
              <a:gdLst/>
              <a:ahLst/>
              <a:cxnLst/>
              <a:rect l="l" t="t" r="r" b="b"/>
              <a:pathLst>
                <a:path w="2147570" h="1054735">
                  <a:moveTo>
                    <a:pt x="1980692" y="134493"/>
                  </a:moveTo>
                  <a:lnTo>
                    <a:pt x="1995297" y="135889"/>
                  </a:lnTo>
                  <a:lnTo>
                    <a:pt x="2011172" y="138683"/>
                  </a:lnTo>
                  <a:lnTo>
                    <a:pt x="2025650" y="142875"/>
                  </a:lnTo>
                  <a:lnTo>
                    <a:pt x="2041652" y="144272"/>
                  </a:lnTo>
                  <a:lnTo>
                    <a:pt x="2054859" y="149860"/>
                  </a:lnTo>
                  <a:lnTo>
                    <a:pt x="2068068" y="155448"/>
                  </a:lnTo>
                  <a:lnTo>
                    <a:pt x="2080005" y="161036"/>
                  </a:lnTo>
                  <a:lnTo>
                    <a:pt x="2093214" y="166624"/>
                  </a:lnTo>
                  <a:lnTo>
                    <a:pt x="2102484" y="175132"/>
                  </a:lnTo>
                  <a:lnTo>
                    <a:pt x="2113153" y="182118"/>
                  </a:lnTo>
                  <a:lnTo>
                    <a:pt x="2121027" y="190500"/>
                  </a:lnTo>
                  <a:lnTo>
                    <a:pt x="2130298" y="197485"/>
                  </a:lnTo>
                  <a:lnTo>
                    <a:pt x="2135631" y="207263"/>
                  </a:lnTo>
                  <a:lnTo>
                    <a:pt x="2139569" y="215645"/>
                  </a:lnTo>
                  <a:lnTo>
                    <a:pt x="2143505" y="225551"/>
                  </a:lnTo>
                  <a:lnTo>
                    <a:pt x="2147570" y="233933"/>
                  </a:lnTo>
                  <a:lnTo>
                    <a:pt x="2147570" y="955294"/>
                  </a:lnTo>
                  <a:lnTo>
                    <a:pt x="2143505" y="966469"/>
                  </a:lnTo>
                  <a:lnTo>
                    <a:pt x="2139569" y="974851"/>
                  </a:lnTo>
                  <a:lnTo>
                    <a:pt x="2135631" y="984757"/>
                  </a:lnTo>
                  <a:lnTo>
                    <a:pt x="2130298" y="993139"/>
                  </a:lnTo>
                  <a:lnTo>
                    <a:pt x="2121027" y="1001522"/>
                  </a:lnTo>
                  <a:lnTo>
                    <a:pt x="2113153" y="1009904"/>
                  </a:lnTo>
                  <a:lnTo>
                    <a:pt x="2080005" y="1029462"/>
                  </a:lnTo>
                  <a:lnTo>
                    <a:pt x="2041652" y="1044956"/>
                  </a:lnTo>
                  <a:lnTo>
                    <a:pt x="1995297" y="1054735"/>
                  </a:lnTo>
                  <a:lnTo>
                    <a:pt x="1980692" y="1054735"/>
                  </a:lnTo>
                  <a:lnTo>
                    <a:pt x="166877" y="1054735"/>
                  </a:lnTo>
                  <a:lnTo>
                    <a:pt x="150875" y="1054735"/>
                  </a:lnTo>
                  <a:lnTo>
                    <a:pt x="135000" y="1051941"/>
                  </a:lnTo>
                  <a:lnTo>
                    <a:pt x="119125" y="1049147"/>
                  </a:lnTo>
                  <a:lnTo>
                    <a:pt x="105918" y="1044956"/>
                  </a:lnTo>
                  <a:lnTo>
                    <a:pt x="90043" y="1040764"/>
                  </a:lnTo>
                  <a:lnTo>
                    <a:pt x="78104" y="1035176"/>
                  </a:lnTo>
                  <a:lnTo>
                    <a:pt x="63500" y="1029462"/>
                  </a:lnTo>
                  <a:lnTo>
                    <a:pt x="54228" y="1022476"/>
                  </a:lnTo>
                  <a:lnTo>
                    <a:pt x="42418" y="1016888"/>
                  </a:lnTo>
                  <a:lnTo>
                    <a:pt x="31750" y="1009904"/>
                  </a:lnTo>
                  <a:lnTo>
                    <a:pt x="23875" y="1001522"/>
                  </a:lnTo>
                  <a:lnTo>
                    <a:pt x="15875" y="993139"/>
                  </a:lnTo>
                  <a:lnTo>
                    <a:pt x="9271" y="984757"/>
                  </a:lnTo>
                  <a:lnTo>
                    <a:pt x="5333" y="974851"/>
                  </a:lnTo>
                  <a:lnTo>
                    <a:pt x="1270" y="966469"/>
                  </a:lnTo>
                  <a:lnTo>
                    <a:pt x="0" y="955294"/>
                  </a:lnTo>
                  <a:lnTo>
                    <a:pt x="0" y="233933"/>
                  </a:lnTo>
                  <a:lnTo>
                    <a:pt x="15875" y="197485"/>
                  </a:lnTo>
                  <a:lnTo>
                    <a:pt x="23875" y="190500"/>
                  </a:lnTo>
                  <a:lnTo>
                    <a:pt x="31750" y="182118"/>
                  </a:lnTo>
                  <a:lnTo>
                    <a:pt x="42418" y="175132"/>
                  </a:lnTo>
                  <a:lnTo>
                    <a:pt x="54228" y="166624"/>
                  </a:lnTo>
                  <a:lnTo>
                    <a:pt x="63500" y="161036"/>
                  </a:lnTo>
                  <a:lnTo>
                    <a:pt x="78104" y="155448"/>
                  </a:lnTo>
                  <a:lnTo>
                    <a:pt x="90043" y="149860"/>
                  </a:lnTo>
                  <a:lnTo>
                    <a:pt x="105918" y="144272"/>
                  </a:lnTo>
                  <a:lnTo>
                    <a:pt x="119125" y="142875"/>
                  </a:lnTo>
                  <a:lnTo>
                    <a:pt x="135000" y="138683"/>
                  </a:lnTo>
                  <a:lnTo>
                    <a:pt x="150875" y="135889"/>
                  </a:lnTo>
                  <a:lnTo>
                    <a:pt x="166877" y="134493"/>
                  </a:lnTo>
                  <a:lnTo>
                    <a:pt x="324357" y="134493"/>
                  </a:lnTo>
                  <a:lnTo>
                    <a:pt x="173481" y="0"/>
                  </a:lnTo>
                  <a:lnTo>
                    <a:pt x="538860" y="134493"/>
                  </a:lnTo>
                  <a:lnTo>
                    <a:pt x="1980692" y="134493"/>
                  </a:lnTo>
                </a:path>
              </a:pathLst>
            </a:custGeom>
            <a:ln w="18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7047356" y="3780790"/>
            <a:ext cx="1753235" cy="755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3340" algn="just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Here’s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com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name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servers. </a:t>
            </a:r>
            <a:r>
              <a:rPr sz="1600" dirty="0">
                <a:latin typeface="Arial"/>
                <a:cs typeface="Arial"/>
              </a:rPr>
              <a:t>Ask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 of </a:t>
            </a:r>
            <a:r>
              <a:rPr sz="1600" spc="-20" dirty="0">
                <a:latin typeface="Arial"/>
                <a:cs typeface="Arial"/>
              </a:rPr>
              <a:t>them</a:t>
            </a:r>
            <a:r>
              <a:rPr sz="1600" i="1" spc="-2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3411473" y="2574417"/>
            <a:ext cx="2454275" cy="357505"/>
          </a:xfrm>
          <a:custGeom>
            <a:avLst/>
            <a:gdLst/>
            <a:ahLst/>
            <a:cxnLst/>
            <a:rect l="l" t="t" r="r" b="b"/>
            <a:pathLst>
              <a:path w="2454275" h="357505">
                <a:moveTo>
                  <a:pt x="88137" y="263144"/>
                </a:moveTo>
                <a:lnTo>
                  <a:pt x="0" y="321945"/>
                </a:lnTo>
                <a:lnTo>
                  <a:pt x="99949" y="357250"/>
                </a:lnTo>
                <a:lnTo>
                  <a:pt x="96251" y="327787"/>
                </a:lnTo>
                <a:lnTo>
                  <a:pt x="80390" y="327787"/>
                </a:lnTo>
                <a:lnTo>
                  <a:pt x="76453" y="296418"/>
                </a:lnTo>
                <a:lnTo>
                  <a:pt x="92069" y="294468"/>
                </a:lnTo>
                <a:lnTo>
                  <a:pt x="88137" y="263144"/>
                </a:lnTo>
                <a:close/>
              </a:path>
              <a:path w="2454275" h="357505">
                <a:moveTo>
                  <a:pt x="92069" y="294468"/>
                </a:moveTo>
                <a:lnTo>
                  <a:pt x="76453" y="296418"/>
                </a:lnTo>
                <a:lnTo>
                  <a:pt x="80390" y="327787"/>
                </a:lnTo>
                <a:lnTo>
                  <a:pt x="96006" y="325836"/>
                </a:lnTo>
                <a:lnTo>
                  <a:pt x="92069" y="294468"/>
                </a:lnTo>
                <a:close/>
              </a:path>
              <a:path w="2454275" h="357505">
                <a:moveTo>
                  <a:pt x="96006" y="325836"/>
                </a:moveTo>
                <a:lnTo>
                  <a:pt x="80390" y="327787"/>
                </a:lnTo>
                <a:lnTo>
                  <a:pt x="96251" y="327787"/>
                </a:lnTo>
                <a:lnTo>
                  <a:pt x="96006" y="325836"/>
                </a:lnTo>
                <a:close/>
              </a:path>
              <a:path w="2454275" h="357505">
                <a:moveTo>
                  <a:pt x="2450211" y="0"/>
                </a:moveTo>
                <a:lnTo>
                  <a:pt x="92069" y="294468"/>
                </a:lnTo>
                <a:lnTo>
                  <a:pt x="96006" y="325836"/>
                </a:lnTo>
                <a:lnTo>
                  <a:pt x="2454021" y="31242"/>
                </a:lnTo>
                <a:lnTo>
                  <a:pt x="2450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467</a:t>
            </a:fld>
            <a:endParaRPr spc="-25" dirty="0"/>
          </a:p>
        </p:txBody>
      </p:sp>
      <p:sp>
        <p:nvSpPr>
          <p:cNvPr id="190" name="object 19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94054175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</a:t>
            </a:r>
            <a:r>
              <a:rPr spc="-130" dirty="0"/>
              <a:t> </a:t>
            </a:r>
            <a:r>
              <a:rPr spc="-60" dirty="0"/>
              <a:t>Resolution</a:t>
            </a:r>
            <a:r>
              <a:rPr spc="-135" dirty="0"/>
              <a:t> </a:t>
            </a:r>
            <a:r>
              <a:rPr spc="-4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1825" y="4594859"/>
            <a:ext cx="857250" cy="991235"/>
            <a:chOff x="1171825" y="4594859"/>
            <a:chExt cx="857250" cy="991235"/>
          </a:xfrm>
        </p:grpSpPr>
        <p:sp>
          <p:nvSpPr>
            <p:cNvPr id="4" name="object 4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623315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623315" y="187452"/>
                  </a:lnTo>
                  <a:lnTo>
                    <a:pt x="6233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0" y="187452"/>
                  </a:moveTo>
                  <a:lnTo>
                    <a:pt x="623315" y="187452"/>
                  </a:lnTo>
                  <a:lnTo>
                    <a:pt x="623315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3687" y="5245607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4" h="27939">
                  <a:moveTo>
                    <a:pt x="78740" y="0"/>
                  </a:moveTo>
                  <a:lnTo>
                    <a:pt x="14350" y="0"/>
                  </a:lnTo>
                  <a:lnTo>
                    <a:pt x="11430" y="1396"/>
                  </a:lnTo>
                  <a:lnTo>
                    <a:pt x="8636" y="1396"/>
                  </a:lnTo>
                  <a:lnTo>
                    <a:pt x="7112" y="4190"/>
                  </a:lnTo>
                  <a:lnTo>
                    <a:pt x="5715" y="4190"/>
                  </a:lnTo>
                  <a:lnTo>
                    <a:pt x="2921" y="6857"/>
                  </a:lnTo>
                  <a:lnTo>
                    <a:pt x="0" y="12445"/>
                  </a:lnTo>
                  <a:lnTo>
                    <a:pt x="0" y="15112"/>
                  </a:lnTo>
                  <a:lnTo>
                    <a:pt x="0" y="20700"/>
                  </a:lnTo>
                  <a:lnTo>
                    <a:pt x="1396" y="20700"/>
                  </a:lnTo>
                  <a:lnTo>
                    <a:pt x="1396" y="23494"/>
                  </a:lnTo>
                  <a:lnTo>
                    <a:pt x="2921" y="23494"/>
                  </a:lnTo>
                  <a:lnTo>
                    <a:pt x="2921" y="24764"/>
                  </a:lnTo>
                  <a:lnTo>
                    <a:pt x="5715" y="24764"/>
                  </a:lnTo>
                  <a:lnTo>
                    <a:pt x="5715" y="27558"/>
                  </a:lnTo>
                  <a:lnTo>
                    <a:pt x="84455" y="27558"/>
                  </a:lnTo>
                  <a:lnTo>
                    <a:pt x="87375" y="24764"/>
                  </a:lnTo>
                  <a:lnTo>
                    <a:pt x="87375" y="23494"/>
                  </a:lnTo>
                  <a:lnTo>
                    <a:pt x="90170" y="20700"/>
                  </a:lnTo>
                  <a:lnTo>
                    <a:pt x="90170" y="16509"/>
                  </a:lnTo>
                  <a:lnTo>
                    <a:pt x="93090" y="15112"/>
                  </a:lnTo>
                  <a:lnTo>
                    <a:pt x="90170" y="15112"/>
                  </a:lnTo>
                  <a:lnTo>
                    <a:pt x="90170" y="8254"/>
                  </a:lnTo>
                  <a:lnTo>
                    <a:pt x="87375" y="8254"/>
                  </a:lnTo>
                  <a:lnTo>
                    <a:pt x="87375" y="4190"/>
                  </a:lnTo>
                  <a:lnTo>
                    <a:pt x="81661" y="4190"/>
                  </a:lnTo>
                  <a:lnTo>
                    <a:pt x="81661" y="1396"/>
                  </a:lnTo>
                  <a:lnTo>
                    <a:pt x="78740" y="1396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575" y="5198363"/>
              <a:ext cx="228726" cy="1357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16735" y="4594859"/>
              <a:ext cx="576580" cy="503555"/>
            </a:xfrm>
            <a:custGeom>
              <a:avLst/>
              <a:gdLst/>
              <a:ahLst/>
              <a:cxnLst/>
              <a:rect l="l" t="t" r="r" b="b"/>
              <a:pathLst>
                <a:path w="576580" h="503554">
                  <a:moveTo>
                    <a:pt x="553084" y="0"/>
                  </a:moveTo>
                  <a:lnTo>
                    <a:pt x="34543" y="0"/>
                  </a:lnTo>
                  <a:lnTo>
                    <a:pt x="28828" y="2793"/>
                  </a:lnTo>
                  <a:lnTo>
                    <a:pt x="20192" y="2793"/>
                  </a:lnTo>
                  <a:lnTo>
                    <a:pt x="15875" y="5587"/>
                  </a:lnTo>
                  <a:lnTo>
                    <a:pt x="14350" y="6984"/>
                  </a:lnTo>
                  <a:lnTo>
                    <a:pt x="11556" y="11175"/>
                  </a:lnTo>
                  <a:lnTo>
                    <a:pt x="8635" y="11175"/>
                  </a:lnTo>
                  <a:lnTo>
                    <a:pt x="5714" y="12572"/>
                  </a:lnTo>
                  <a:lnTo>
                    <a:pt x="4317" y="15366"/>
                  </a:lnTo>
                  <a:lnTo>
                    <a:pt x="1396" y="18160"/>
                  </a:lnTo>
                  <a:lnTo>
                    <a:pt x="1396" y="20954"/>
                  </a:lnTo>
                  <a:lnTo>
                    <a:pt x="0" y="23875"/>
                  </a:lnTo>
                  <a:lnTo>
                    <a:pt x="0" y="477773"/>
                  </a:lnTo>
                  <a:lnTo>
                    <a:pt x="0" y="493267"/>
                  </a:lnTo>
                  <a:lnTo>
                    <a:pt x="4317" y="494664"/>
                  </a:lnTo>
                  <a:lnTo>
                    <a:pt x="4317" y="497458"/>
                  </a:lnTo>
                  <a:lnTo>
                    <a:pt x="7238" y="497458"/>
                  </a:lnTo>
                  <a:lnTo>
                    <a:pt x="7238" y="500252"/>
                  </a:lnTo>
                  <a:lnTo>
                    <a:pt x="10032" y="500252"/>
                  </a:lnTo>
                  <a:lnTo>
                    <a:pt x="11556" y="501650"/>
                  </a:lnTo>
                  <a:lnTo>
                    <a:pt x="14350" y="501650"/>
                  </a:lnTo>
                  <a:lnTo>
                    <a:pt x="17271" y="503046"/>
                  </a:lnTo>
                  <a:lnTo>
                    <a:pt x="557402" y="503046"/>
                  </a:lnTo>
                  <a:lnTo>
                    <a:pt x="566038" y="498856"/>
                  </a:lnTo>
                  <a:lnTo>
                    <a:pt x="567563" y="496062"/>
                  </a:lnTo>
                  <a:lnTo>
                    <a:pt x="567563" y="494664"/>
                  </a:lnTo>
                  <a:lnTo>
                    <a:pt x="570357" y="491870"/>
                  </a:lnTo>
                  <a:lnTo>
                    <a:pt x="570357" y="490473"/>
                  </a:lnTo>
                  <a:lnTo>
                    <a:pt x="573277" y="486282"/>
                  </a:lnTo>
                  <a:lnTo>
                    <a:pt x="573277" y="483362"/>
                  </a:lnTo>
                  <a:lnTo>
                    <a:pt x="574675" y="481964"/>
                  </a:lnTo>
                  <a:lnTo>
                    <a:pt x="574675" y="477773"/>
                  </a:lnTo>
                  <a:lnTo>
                    <a:pt x="576199" y="473582"/>
                  </a:lnTo>
                  <a:lnTo>
                    <a:pt x="576199" y="32257"/>
                  </a:lnTo>
                  <a:lnTo>
                    <a:pt x="574675" y="29463"/>
                  </a:lnTo>
                  <a:lnTo>
                    <a:pt x="574675" y="19557"/>
                  </a:lnTo>
                  <a:lnTo>
                    <a:pt x="571881" y="18160"/>
                  </a:lnTo>
                  <a:lnTo>
                    <a:pt x="571881" y="15366"/>
                  </a:lnTo>
                  <a:lnTo>
                    <a:pt x="570357" y="12572"/>
                  </a:lnTo>
                  <a:lnTo>
                    <a:pt x="570357" y="9778"/>
                  </a:lnTo>
                  <a:lnTo>
                    <a:pt x="567563" y="9778"/>
                  </a:lnTo>
                  <a:lnTo>
                    <a:pt x="566038" y="6984"/>
                  </a:lnTo>
                  <a:lnTo>
                    <a:pt x="563244" y="5587"/>
                  </a:lnTo>
                  <a:lnTo>
                    <a:pt x="563244" y="2793"/>
                  </a:lnTo>
                  <a:lnTo>
                    <a:pt x="554608" y="2793"/>
                  </a:lnTo>
                  <a:lnTo>
                    <a:pt x="55308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59407" y="4645151"/>
              <a:ext cx="497205" cy="386080"/>
            </a:xfrm>
            <a:custGeom>
              <a:avLst/>
              <a:gdLst/>
              <a:ahLst/>
              <a:cxnLst/>
              <a:rect l="l" t="t" r="r" b="b"/>
              <a:pathLst>
                <a:path w="497205" h="386079">
                  <a:moveTo>
                    <a:pt x="30225" y="0"/>
                  </a:moveTo>
                  <a:lnTo>
                    <a:pt x="27304" y="2793"/>
                  </a:lnTo>
                  <a:lnTo>
                    <a:pt x="18668" y="2793"/>
                  </a:lnTo>
                  <a:lnTo>
                    <a:pt x="15875" y="5587"/>
                  </a:lnTo>
                  <a:lnTo>
                    <a:pt x="8635" y="5587"/>
                  </a:lnTo>
                  <a:lnTo>
                    <a:pt x="5714" y="8381"/>
                  </a:lnTo>
                  <a:lnTo>
                    <a:pt x="4317" y="8381"/>
                  </a:lnTo>
                  <a:lnTo>
                    <a:pt x="1396" y="11175"/>
                  </a:lnTo>
                  <a:lnTo>
                    <a:pt x="0" y="13970"/>
                  </a:lnTo>
                  <a:lnTo>
                    <a:pt x="0" y="366141"/>
                  </a:lnTo>
                  <a:lnTo>
                    <a:pt x="0" y="374523"/>
                  </a:lnTo>
                  <a:lnTo>
                    <a:pt x="1396" y="375920"/>
                  </a:lnTo>
                  <a:lnTo>
                    <a:pt x="1396" y="378714"/>
                  </a:lnTo>
                  <a:lnTo>
                    <a:pt x="2920" y="380111"/>
                  </a:lnTo>
                  <a:lnTo>
                    <a:pt x="2920" y="382905"/>
                  </a:lnTo>
                  <a:lnTo>
                    <a:pt x="5714" y="382905"/>
                  </a:lnTo>
                  <a:lnTo>
                    <a:pt x="5714" y="385699"/>
                  </a:lnTo>
                  <a:lnTo>
                    <a:pt x="479678" y="385699"/>
                  </a:lnTo>
                  <a:lnTo>
                    <a:pt x="482472" y="384302"/>
                  </a:lnTo>
                  <a:lnTo>
                    <a:pt x="486791" y="384302"/>
                  </a:lnTo>
                  <a:lnTo>
                    <a:pt x="489711" y="380111"/>
                  </a:lnTo>
                  <a:lnTo>
                    <a:pt x="492633" y="377317"/>
                  </a:lnTo>
                  <a:lnTo>
                    <a:pt x="494029" y="374523"/>
                  </a:lnTo>
                  <a:lnTo>
                    <a:pt x="494029" y="367538"/>
                  </a:lnTo>
                  <a:lnTo>
                    <a:pt x="496950" y="364744"/>
                  </a:lnTo>
                  <a:lnTo>
                    <a:pt x="496950" y="26543"/>
                  </a:lnTo>
                  <a:lnTo>
                    <a:pt x="494029" y="25146"/>
                  </a:lnTo>
                  <a:lnTo>
                    <a:pt x="494029" y="16764"/>
                  </a:lnTo>
                  <a:lnTo>
                    <a:pt x="492633" y="16764"/>
                  </a:lnTo>
                  <a:lnTo>
                    <a:pt x="492633" y="9779"/>
                  </a:lnTo>
                  <a:lnTo>
                    <a:pt x="489711" y="9779"/>
                  </a:lnTo>
                  <a:lnTo>
                    <a:pt x="488315" y="8381"/>
                  </a:lnTo>
                  <a:lnTo>
                    <a:pt x="485393" y="8381"/>
                  </a:lnTo>
                  <a:lnTo>
                    <a:pt x="485393" y="5587"/>
                  </a:lnTo>
                  <a:lnTo>
                    <a:pt x="482472" y="5587"/>
                  </a:lnTo>
                  <a:lnTo>
                    <a:pt x="481075" y="4191"/>
                  </a:lnTo>
                  <a:lnTo>
                    <a:pt x="476758" y="4191"/>
                  </a:lnTo>
                  <a:lnTo>
                    <a:pt x="476758" y="2793"/>
                  </a:lnTo>
                  <a:lnTo>
                    <a:pt x="3022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6924" y="4663439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245364" y="542544"/>
                  </a:moveTo>
                  <a:lnTo>
                    <a:pt x="0" y="542544"/>
                  </a:lnTo>
                  <a:lnTo>
                    <a:pt x="0" y="548640"/>
                  </a:lnTo>
                  <a:lnTo>
                    <a:pt x="245364" y="548640"/>
                  </a:lnTo>
                  <a:lnTo>
                    <a:pt x="245364" y="542544"/>
                  </a:lnTo>
                  <a:close/>
                </a:path>
                <a:path w="546100" h="548639">
                  <a:moveTo>
                    <a:pt x="545719" y="23749"/>
                  </a:moveTo>
                  <a:lnTo>
                    <a:pt x="544195" y="23749"/>
                  </a:lnTo>
                  <a:lnTo>
                    <a:pt x="544195" y="15367"/>
                  </a:lnTo>
                  <a:lnTo>
                    <a:pt x="539877" y="15367"/>
                  </a:lnTo>
                  <a:lnTo>
                    <a:pt x="539877" y="8382"/>
                  </a:lnTo>
                  <a:lnTo>
                    <a:pt x="536956" y="8382"/>
                  </a:lnTo>
                  <a:lnTo>
                    <a:pt x="535559" y="6985"/>
                  </a:lnTo>
                  <a:lnTo>
                    <a:pt x="532638" y="6985"/>
                  </a:lnTo>
                  <a:lnTo>
                    <a:pt x="532638" y="4191"/>
                  </a:lnTo>
                  <a:lnTo>
                    <a:pt x="529844" y="4191"/>
                  </a:lnTo>
                  <a:lnTo>
                    <a:pt x="526923" y="2794"/>
                  </a:lnTo>
                  <a:lnTo>
                    <a:pt x="524002" y="2794"/>
                  </a:lnTo>
                  <a:lnTo>
                    <a:pt x="524002" y="0"/>
                  </a:lnTo>
                  <a:lnTo>
                    <a:pt x="103759" y="0"/>
                  </a:lnTo>
                  <a:lnTo>
                    <a:pt x="100965" y="2794"/>
                  </a:lnTo>
                  <a:lnTo>
                    <a:pt x="92202" y="2794"/>
                  </a:lnTo>
                  <a:lnTo>
                    <a:pt x="89408" y="5588"/>
                  </a:lnTo>
                  <a:lnTo>
                    <a:pt x="84963" y="5588"/>
                  </a:lnTo>
                  <a:lnTo>
                    <a:pt x="79248" y="11176"/>
                  </a:lnTo>
                  <a:lnTo>
                    <a:pt x="79248" y="330962"/>
                  </a:lnTo>
                  <a:lnTo>
                    <a:pt x="79248" y="343535"/>
                  </a:lnTo>
                  <a:lnTo>
                    <a:pt x="80645" y="343535"/>
                  </a:lnTo>
                  <a:lnTo>
                    <a:pt x="80645" y="344932"/>
                  </a:lnTo>
                  <a:lnTo>
                    <a:pt x="83566" y="344932"/>
                  </a:lnTo>
                  <a:lnTo>
                    <a:pt x="83566" y="347726"/>
                  </a:lnTo>
                  <a:lnTo>
                    <a:pt x="86487" y="347726"/>
                  </a:lnTo>
                  <a:lnTo>
                    <a:pt x="89408" y="349123"/>
                  </a:lnTo>
                  <a:lnTo>
                    <a:pt x="532638" y="349123"/>
                  </a:lnTo>
                  <a:lnTo>
                    <a:pt x="535559" y="347726"/>
                  </a:lnTo>
                  <a:lnTo>
                    <a:pt x="536956" y="347726"/>
                  </a:lnTo>
                  <a:lnTo>
                    <a:pt x="539877" y="344932"/>
                  </a:lnTo>
                  <a:lnTo>
                    <a:pt x="539877" y="340741"/>
                  </a:lnTo>
                  <a:lnTo>
                    <a:pt x="544195" y="337947"/>
                  </a:lnTo>
                  <a:lnTo>
                    <a:pt x="544195" y="332359"/>
                  </a:lnTo>
                  <a:lnTo>
                    <a:pt x="545719" y="329565"/>
                  </a:lnTo>
                  <a:lnTo>
                    <a:pt x="545719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923" y="5205983"/>
              <a:ext cx="245745" cy="6350"/>
            </a:xfrm>
            <a:custGeom>
              <a:avLst/>
              <a:gdLst/>
              <a:ahLst/>
              <a:cxnLst/>
              <a:rect l="l" t="t" r="r" b="b"/>
              <a:pathLst>
                <a:path w="245744" h="6350">
                  <a:moveTo>
                    <a:pt x="0" y="6096"/>
                  </a:moveTo>
                  <a:lnTo>
                    <a:pt x="245363" y="6096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245363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45363" y="4571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0" y="4571"/>
                  </a:moveTo>
                  <a:lnTo>
                    <a:pt x="245363" y="4571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12649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492" y="76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0" y="7620"/>
                  </a:moveTo>
                  <a:lnTo>
                    <a:pt x="126492" y="7620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12496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24968" y="457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0" y="4571"/>
                  </a:moveTo>
                  <a:lnTo>
                    <a:pt x="124968" y="4571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19659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6596" y="457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0" y="4571"/>
                  </a:moveTo>
                  <a:lnTo>
                    <a:pt x="196596" y="4571"/>
                  </a:lnTo>
                  <a:lnTo>
                    <a:pt x="19659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14630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6303" y="914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0" y="9144"/>
                  </a:moveTo>
                  <a:lnTo>
                    <a:pt x="146303" y="9144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62099" y="5239511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30" h="36829">
                  <a:moveTo>
                    <a:pt x="0" y="0"/>
                  </a:moveTo>
                  <a:lnTo>
                    <a:pt x="227075" y="0"/>
                  </a:lnTo>
                </a:path>
                <a:path w="227330" h="36829">
                  <a:moveTo>
                    <a:pt x="0" y="35051"/>
                  </a:moveTo>
                  <a:lnTo>
                    <a:pt x="225551" y="36575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79248" y="3962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622"/>
                  </a:moveTo>
                  <a:lnTo>
                    <a:pt x="79248" y="39622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9622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775335" y="0"/>
                  </a:moveTo>
                  <a:lnTo>
                    <a:pt x="85026" y="0"/>
                  </a:lnTo>
                  <a:lnTo>
                    <a:pt x="0" y="172339"/>
                  </a:lnTo>
                  <a:lnTo>
                    <a:pt x="847471" y="172339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85026" y="0"/>
                  </a:moveTo>
                  <a:lnTo>
                    <a:pt x="86474" y="0"/>
                  </a:lnTo>
                  <a:lnTo>
                    <a:pt x="775335" y="0"/>
                  </a:lnTo>
                  <a:lnTo>
                    <a:pt x="847471" y="172339"/>
                  </a:lnTo>
                  <a:lnTo>
                    <a:pt x="0" y="172339"/>
                  </a:lnTo>
                  <a:lnTo>
                    <a:pt x="85026" y="0"/>
                  </a:lnTo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051" y="5556503"/>
              <a:ext cx="846455" cy="29209"/>
            </a:xfrm>
            <a:custGeom>
              <a:avLst/>
              <a:gdLst/>
              <a:ahLst/>
              <a:cxnLst/>
              <a:rect l="l" t="t" r="r" b="b"/>
              <a:pathLst>
                <a:path w="846455" h="29210">
                  <a:moveTo>
                    <a:pt x="845947" y="0"/>
                  </a:moveTo>
                  <a:lnTo>
                    <a:pt x="0" y="0"/>
                  </a:lnTo>
                  <a:lnTo>
                    <a:pt x="18732" y="29083"/>
                  </a:lnTo>
                  <a:lnTo>
                    <a:pt x="824229" y="29083"/>
                  </a:lnTo>
                  <a:lnTo>
                    <a:pt x="845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536956" y="0"/>
                  </a:moveTo>
                  <a:lnTo>
                    <a:pt x="4318" y="0"/>
                  </a:ln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4318" y="0"/>
                  </a:move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lnTo>
                    <a:pt x="4318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91109" y="0"/>
                  </a:moveTo>
                  <a:lnTo>
                    <a:pt x="43180" y="0"/>
                  </a:lnTo>
                  <a:lnTo>
                    <a:pt x="0" y="83947"/>
                  </a:lnTo>
                  <a:lnTo>
                    <a:pt x="60452" y="82550"/>
                  </a:lnTo>
                  <a:lnTo>
                    <a:pt x="63373" y="74168"/>
                  </a:lnTo>
                  <a:lnTo>
                    <a:pt x="92202" y="71374"/>
                  </a:lnTo>
                  <a:lnTo>
                    <a:pt x="90678" y="82550"/>
                  </a:lnTo>
                  <a:lnTo>
                    <a:pt x="422021" y="82550"/>
                  </a:lnTo>
                  <a:lnTo>
                    <a:pt x="423418" y="71374"/>
                  </a:lnTo>
                  <a:lnTo>
                    <a:pt x="449326" y="71374"/>
                  </a:lnTo>
                  <a:lnTo>
                    <a:pt x="449326" y="82550"/>
                  </a:lnTo>
                  <a:lnTo>
                    <a:pt x="496951" y="8394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3180" y="0"/>
                  </a:moveTo>
                  <a:lnTo>
                    <a:pt x="491109" y="0"/>
                  </a:lnTo>
                  <a:lnTo>
                    <a:pt x="496951" y="83947"/>
                  </a:lnTo>
                  <a:lnTo>
                    <a:pt x="449326" y="82550"/>
                  </a:lnTo>
                  <a:lnTo>
                    <a:pt x="449326" y="71374"/>
                  </a:lnTo>
                  <a:lnTo>
                    <a:pt x="423418" y="71374"/>
                  </a:lnTo>
                  <a:lnTo>
                    <a:pt x="422021" y="82550"/>
                  </a:lnTo>
                  <a:lnTo>
                    <a:pt x="90678" y="82550"/>
                  </a:lnTo>
                  <a:lnTo>
                    <a:pt x="92202" y="71374"/>
                  </a:lnTo>
                  <a:lnTo>
                    <a:pt x="63373" y="74168"/>
                  </a:lnTo>
                  <a:lnTo>
                    <a:pt x="60452" y="82550"/>
                  </a:lnTo>
                  <a:lnTo>
                    <a:pt x="0" y="83947"/>
                  </a:lnTo>
                  <a:lnTo>
                    <a:pt x="43180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609" y="5419213"/>
              <a:ext cx="264039" cy="948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281431" y="0"/>
                  </a:moveTo>
                  <a:lnTo>
                    <a:pt x="3556" y="0"/>
                  </a:lnTo>
                  <a:lnTo>
                    <a:pt x="0" y="3556"/>
                  </a:lnTo>
                  <a:lnTo>
                    <a:pt x="0" y="42291"/>
                  </a:lnTo>
                  <a:lnTo>
                    <a:pt x="0" y="46736"/>
                  </a:lnTo>
                  <a:lnTo>
                    <a:pt x="3556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3556"/>
                  </a:lnTo>
                  <a:lnTo>
                    <a:pt x="281431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0" y="42291"/>
                  </a:moveTo>
                  <a:lnTo>
                    <a:pt x="0" y="46736"/>
                  </a:lnTo>
                  <a:lnTo>
                    <a:pt x="3556" y="50292"/>
                  </a:lnTo>
                  <a:lnTo>
                    <a:pt x="8001" y="50292"/>
                  </a:lnTo>
                  <a:lnTo>
                    <a:pt x="276987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42291"/>
                  </a:lnTo>
                  <a:lnTo>
                    <a:pt x="284988" y="8001"/>
                  </a:lnTo>
                  <a:lnTo>
                    <a:pt x="284988" y="3556"/>
                  </a:lnTo>
                  <a:lnTo>
                    <a:pt x="281431" y="0"/>
                  </a:lnTo>
                  <a:lnTo>
                    <a:pt x="276987" y="0"/>
                  </a:lnTo>
                  <a:lnTo>
                    <a:pt x="8001" y="0"/>
                  </a:lnTo>
                  <a:lnTo>
                    <a:pt x="3556" y="0"/>
                  </a:lnTo>
                  <a:lnTo>
                    <a:pt x="0" y="3556"/>
                  </a:lnTo>
                  <a:lnTo>
                    <a:pt x="0" y="8001"/>
                  </a:lnTo>
                  <a:lnTo>
                    <a:pt x="0" y="42291"/>
                  </a:lnTo>
                  <a:close/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3810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8100" y="2438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0" y="24383"/>
                  </a:moveTo>
                  <a:lnTo>
                    <a:pt x="38100" y="2438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95983" y="5123687"/>
              <a:ext cx="424180" cy="38100"/>
            </a:xfrm>
            <a:custGeom>
              <a:avLst/>
              <a:gdLst/>
              <a:ahLst/>
              <a:cxnLst/>
              <a:rect l="l" t="t" r="r" b="b"/>
              <a:pathLst>
                <a:path w="424180" h="38100">
                  <a:moveTo>
                    <a:pt x="4236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23672" y="3810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42214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22147" y="10668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0" y="10668"/>
                  </a:moveTo>
                  <a:lnTo>
                    <a:pt x="422147" y="10668"/>
                  </a:lnTo>
                  <a:lnTo>
                    <a:pt x="42214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4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45262" y="5363717"/>
            <a:ext cx="8255000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57605" algn="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f.gtld-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100">
              <a:latin typeface="Arial"/>
              <a:cs typeface="Arial"/>
            </a:endParaRPr>
          </a:p>
          <a:p>
            <a:pPr marL="371475">
              <a:lnSpc>
                <a:spcPts val="1140"/>
              </a:lnSpc>
            </a:pPr>
            <a:r>
              <a:rPr sz="1100" spc="-10" dirty="0">
                <a:latin typeface="Arial"/>
                <a:cs typeface="Arial"/>
              </a:rPr>
              <a:t>annie.west.sprockets.com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  <a:tabLst>
                <a:tab pos="1688464" algn="l"/>
                <a:tab pos="8241665" algn="l"/>
              </a:tabLst>
            </a:pP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	ping</a:t>
            </a:r>
            <a:r>
              <a:rPr sz="2200" u="heavy" spc="-55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u="heavy" spc="-10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4"/>
              </a:rPr>
              <a:t>www.nominum.com.</a:t>
            </a: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4"/>
              </a:rPr>
              <a:t>	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981509" y="2453449"/>
            <a:ext cx="641985" cy="1085850"/>
            <a:chOff x="5981509" y="2453449"/>
            <a:chExt cx="641985" cy="1085850"/>
          </a:xfrm>
        </p:grpSpPr>
        <p:sp>
          <p:nvSpPr>
            <p:cNvPr id="42" name="object 42"/>
            <p:cNvSpPr/>
            <p:nvPr/>
          </p:nvSpPr>
          <p:spPr>
            <a:xfrm>
              <a:off x="5986271" y="2458211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86271" y="2458211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99987" y="3485387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609600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609600" y="487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99987" y="3485387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0" y="48767"/>
                  </a:moveTo>
                  <a:lnTo>
                    <a:pt x="609600" y="48767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19799" y="2458211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89319" y="2459735"/>
              <a:ext cx="625475" cy="1022985"/>
            </a:xfrm>
            <a:custGeom>
              <a:avLst/>
              <a:gdLst/>
              <a:ahLst/>
              <a:cxnLst/>
              <a:rect l="l" t="t" r="r" b="b"/>
              <a:pathLst>
                <a:path w="625475" h="1022985">
                  <a:moveTo>
                    <a:pt x="35051" y="1022730"/>
                  </a:moveTo>
                  <a:lnTo>
                    <a:pt x="35051" y="6096"/>
                  </a:lnTo>
                  <a:lnTo>
                    <a:pt x="591438" y="6096"/>
                  </a:lnTo>
                </a:path>
                <a:path w="625475" h="1022985">
                  <a:moveTo>
                    <a:pt x="0" y="1019683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22985">
                  <a:moveTo>
                    <a:pt x="597407" y="0"/>
                  </a:moveTo>
                  <a:lnTo>
                    <a:pt x="624966" y="0"/>
                  </a:lnTo>
                  <a:lnTo>
                    <a:pt x="624966" y="1019683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86727" y="2458211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9611" y="2529839"/>
              <a:ext cx="111760" cy="224154"/>
            </a:xfrm>
            <a:custGeom>
              <a:avLst/>
              <a:gdLst/>
              <a:ahLst/>
              <a:cxnLst/>
              <a:rect l="l" t="t" r="r" b="b"/>
              <a:pathLst>
                <a:path w="111760" h="224155">
                  <a:moveTo>
                    <a:pt x="111251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111251" y="224027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53327" y="2542031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85344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5344" y="201167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3327" y="2542031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0" y="201167"/>
                  </a:moveTo>
                  <a:lnTo>
                    <a:pt x="85344" y="201167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56375" y="2680715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8077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0772" y="5791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6375" y="2680715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56375" y="2548127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3505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5051" y="128015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56375" y="2548127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0" y="128015"/>
                  </a:moveTo>
                  <a:lnTo>
                    <a:pt x="35051" y="128015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08191" y="2551175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438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4384" y="114300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08191" y="2551175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0" y="114300"/>
                  </a:moveTo>
                  <a:lnTo>
                    <a:pt x="24384" y="1143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062471" y="2583179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2133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21336" y="8382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62471" y="2583179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0" y="83820"/>
                  </a:moveTo>
                  <a:lnTo>
                    <a:pt x="21336" y="8382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091427" y="2548127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457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4571" y="12801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91427" y="2548127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0" y="128015"/>
                  </a:moveTo>
                  <a:lnTo>
                    <a:pt x="4571" y="128015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03619" y="2551175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762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03619" y="2551175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0" y="114300"/>
                  </a:moveTo>
                  <a:lnTo>
                    <a:pt x="7620" y="1143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77711" y="2686811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4">
                  <a:moveTo>
                    <a:pt x="0" y="48767"/>
                  </a:moveTo>
                  <a:lnTo>
                    <a:pt x="7620" y="48767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62471" y="2692907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62471" y="2692907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3809"/>
                  </a:moveTo>
                  <a:lnTo>
                    <a:pt x="0" y="1650"/>
                  </a:lnTo>
                  <a:lnTo>
                    <a:pt x="1650" y="0"/>
                  </a:lnTo>
                  <a:lnTo>
                    <a:pt x="3810" y="0"/>
                  </a:lnTo>
                  <a:lnTo>
                    <a:pt x="5968" y="0"/>
                  </a:lnTo>
                  <a:lnTo>
                    <a:pt x="7619" y="1650"/>
                  </a:lnTo>
                  <a:lnTo>
                    <a:pt x="7619" y="3809"/>
                  </a:lnTo>
                  <a:lnTo>
                    <a:pt x="7619" y="5968"/>
                  </a:lnTo>
                  <a:lnTo>
                    <a:pt x="5968" y="7619"/>
                  </a:lnTo>
                  <a:lnTo>
                    <a:pt x="3810" y="7619"/>
                  </a:lnTo>
                  <a:lnTo>
                    <a:pt x="1650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62471" y="2714243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39611" y="2528315"/>
              <a:ext cx="114935" cy="229235"/>
            </a:xfrm>
            <a:custGeom>
              <a:avLst/>
              <a:gdLst/>
              <a:ahLst/>
              <a:cxnLst/>
              <a:rect l="l" t="t" r="r" b="b"/>
              <a:pathLst>
                <a:path w="114935" h="229235">
                  <a:moveTo>
                    <a:pt x="22860" y="189737"/>
                  </a:moveTo>
                  <a:lnTo>
                    <a:pt x="22860" y="187579"/>
                  </a:lnTo>
                  <a:lnTo>
                    <a:pt x="24511" y="185928"/>
                  </a:lnTo>
                  <a:lnTo>
                    <a:pt x="26670" y="185928"/>
                  </a:lnTo>
                  <a:lnTo>
                    <a:pt x="28828" y="185928"/>
                  </a:lnTo>
                  <a:lnTo>
                    <a:pt x="30479" y="187579"/>
                  </a:lnTo>
                  <a:lnTo>
                    <a:pt x="30479" y="189737"/>
                  </a:lnTo>
                  <a:lnTo>
                    <a:pt x="30479" y="191897"/>
                  </a:lnTo>
                  <a:lnTo>
                    <a:pt x="28828" y="193548"/>
                  </a:lnTo>
                  <a:lnTo>
                    <a:pt x="26670" y="193548"/>
                  </a:lnTo>
                  <a:lnTo>
                    <a:pt x="24511" y="193548"/>
                  </a:lnTo>
                  <a:lnTo>
                    <a:pt x="22860" y="191897"/>
                  </a:lnTo>
                  <a:lnTo>
                    <a:pt x="22860" y="189737"/>
                  </a:lnTo>
                  <a:close/>
                </a:path>
                <a:path w="114935" h="229235">
                  <a:moveTo>
                    <a:pt x="112902" y="0"/>
                  </a:moveTo>
                  <a:lnTo>
                    <a:pt x="114426" y="228726"/>
                  </a:lnTo>
                  <a:lnTo>
                    <a:pt x="0" y="228726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112763" y="268833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12763" y="268833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82867" y="2537459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380999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0999" y="214884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182867" y="2537459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0" y="214884"/>
                  </a:moveTo>
                  <a:lnTo>
                    <a:pt x="380999" y="214884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4391" y="25755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84391" y="25755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84391" y="26182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184391" y="26182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184391" y="2665475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37642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6428" y="4572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84391" y="2665475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0" y="4572"/>
                  </a:moveTo>
                  <a:lnTo>
                    <a:pt x="376428" y="4572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193269" y="253898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82867" y="290169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0999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0999" y="211836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182867" y="290169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0999" y="211836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184391" y="293827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184391" y="293827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184391" y="298094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184391" y="298094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184391" y="30266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184391" y="30266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184391" y="306933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184391" y="306933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193269" y="2901695"/>
              <a:ext cx="361950" cy="212090"/>
            </a:xfrm>
            <a:custGeom>
              <a:avLst/>
              <a:gdLst/>
              <a:ahLst/>
              <a:cxnLst/>
              <a:rect l="l" t="t" r="r" b="b"/>
              <a:pathLst>
                <a:path w="361950" h="212089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1950" h="212089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198640" y="211836"/>
                  </a:lnTo>
                  <a:lnTo>
                    <a:pt x="198640" y="0"/>
                  </a:lnTo>
                  <a:close/>
                </a:path>
                <a:path w="361950" h="212089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1836"/>
                  </a:lnTo>
                  <a:lnTo>
                    <a:pt x="251980" y="211836"/>
                  </a:lnTo>
                  <a:lnTo>
                    <a:pt x="251980" y="0"/>
                  </a:lnTo>
                  <a:close/>
                </a:path>
                <a:path w="361950" h="212089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1836"/>
                  </a:lnTo>
                  <a:lnTo>
                    <a:pt x="361708" y="211836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82867" y="324764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099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0999" y="213360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182867" y="324764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0999" y="213360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8" y="4571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8" y="4571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193269" y="324764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039611" y="2795015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39611" y="2795015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039611" y="2795015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7" y="27559"/>
                  </a:lnTo>
                  <a:lnTo>
                    <a:pt x="9918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039611" y="2839211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14173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1732" y="3200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039611" y="2839211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0" y="32003"/>
                  </a:moveTo>
                  <a:lnTo>
                    <a:pt x="141732" y="32003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039611" y="2839211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10" h="35560">
                  <a:moveTo>
                    <a:pt x="0" y="35178"/>
                  </a:moveTo>
                  <a:lnTo>
                    <a:pt x="143383" y="35178"/>
                  </a:lnTo>
                  <a:lnTo>
                    <a:pt x="143383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5700776" y="3578733"/>
            <a:ext cx="1160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m.root-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2558665" y="2534281"/>
            <a:ext cx="641985" cy="1083945"/>
            <a:chOff x="2558665" y="2534281"/>
            <a:chExt cx="641985" cy="1083945"/>
          </a:xfrm>
        </p:grpSpPr>
        <p:sp>
          <p:nvSpPr>
            <p:cNvPr id="114" name="object 114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595372" y="2538984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64892" y="2540508"/>
              <a:ext cx="628015" cy="1022985"/>
            </a:xfrm>
            <a:custGeom>
              <a:avLst/>
              <a:gdLst/>
              <a:ahLst/>
              <a:cxnLst/>
              <a:rect l="l" t="t" r="r" b="b"/>
              <a:pathLst>
                <a:path w="628014" h="1022985">
                  <a:moveTo>
                    <a:pt x="35051" y="1022730"/>
                  </a:moveTo>
                  <a:lnTo>
                    <a:pt x="35051" y="6095"/>
                  </a:lnTo>
                  <a:lnTo>
                    <a:pt x="592963" y="6095"/>
                  </a:lnTo>
                </a:path>
                <a:path w="628014" h="1022985">
                  <a:moveTo>
                    <a:pt x="0" y="1019682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8014" h="1022985">
                  <a:moveTo>
                    <a:pt x="600456" y="0"/>
                  </a:moveTo>
                  <a:lnTo>
                    <a:pt x="628014" y="0"/>
                  </a:lnTo>
                  <a:lnTo>
                    <a:pt x="628014" y="1019682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165348" y="2538984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616708" y="2610612"/>
              <a:ext cx="109855" cy="226060"/>
            </a:xfrm>
            <a:custGeom>
              <a:avLst/>
              <a:gdLst/>
              <a:ahLst/>
              <a:cxnLst/>
              <a:rect l="l" t="t" r="r" b="b"/>
              <a:pathLst>
                <a:path w="109855" h="226060">
                  <a:moveTo>
                    <a:pt x="10972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9728" y="225551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8686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86868" y="19964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0" y="199644"/>
                  </a:moveTo>
                  <a:lnTo>
                    <a:pt x="86868" y="199644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631948" y="2761488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80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631948" y="262890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30" h="128269">
                  <a:moveTo>
                    <a:pt x="0" y="128015"/>
                  </a:moveTo>
                  <a:lnTo>
                    <a:pt x="36575" y="128015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2590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5907" y="11277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0" y="112775"/>
                  </a:moveTo>
                  <a:lnTo>
                    <a:pt x="25907" y="112775"/>
                  </a:lnTo>
                  <a:lnTo>
                    <a:pt x="25907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19812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19812" y="8534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0" y="85344"/>
                  </a:moveTo>
                  <a:lnTo>
                    <a:pt x="19812" y="8534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304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048" y="12801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0" y="128015"/>
                  </a:moveTo>
                  <a:lnTo>
                    <a:pt x="3048" y="128015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1066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0668" y="11277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0" y="112775"/>
                  </a:moveTo>
                  <a:lnTo>
                    <a:pt x="10668" y="112775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653284" y="2767584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50291"/>
                  </a:moveTo>
                  <a:lnTo>
                    <a:pt x="9143" y="50291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0" y="3810"/>
                  </a:moveTo>
                  <a:lnTo>
                    <a:pt x="0" y="1650"/>
                  </a:lnTo>
                  <a:lnTo>
                    <a:pt x="1396" y="0"/>
                  </a:lnTo>
                  <a:lnTo>
                    <a:pt x="3047" y="0"/>
                  </a:lnTo>
                  <a:lnTo>
                    <a:pt x="4699" y="0"/>
                  </a:lnTo>
                  <a:lnTo>
                    <a:pt x="6095" y="1650"/>
                  </a:lnTo>
                  <a:lnTo>
                    <a:pt x="6095" y="3810"/>
                  </a:lnTo>
                  <a:lnTo>
                    <a:pt x="6095" y="5969"/>
                  </a:lnTo>
                  <a:lnTo>
                    <a:pt x="4699" y="7620"/>
                  </a:lnTo>
                  <a:lnTo>
                    <a:pt x="3047" y="7620"/>
                  </a:lnTo>
                  <a:lnTo>
                    <a:pt x="1396" y="7620"/>
                  </a:lnTo>
                  <a:lnTo>
                    <a:pt x="0" y="5969"/>
                  </a:lnTo>
                  <a:lnTo>
                    <a:pt x="0" y="381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641092" y="279501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615184" y="2610612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5" h="227330">
                  <a:moveTo>
                    <a:pt x="25908" y="188213"/>
                  </a:moveTo>
                  <a:lnTo>
                    <a:pt x="25908" y="186054"/>
                  </a:lnTo>
                  <a:lnTo>
                    <a:pt x="27305" y="184403"/>
                  </a:lnTo>
                  <a:lnTo>
                    <a:pt x="28956" y="184403"/>
                  </a:lnTo>
                  <a:lnTo>
                    <a:pt x="30607" y="184403"/>
                  </a:lnTo>
                  <a:lnTo>
                    <a:pt x="32004" y="186054"/>
                  </a:lnTo>
                  <a:lnTo>
                    <a:pt x="32004" y="188213"/>
                  </a:lnTo>
                  <a:lnTo>
                    <a:pt x="32004" y="190373"/>
                  </a:lnTo>
                  <a:lnTo>
                    <a:pt x="30607" y="192024"/>
                  </a:lnTo>
                  <a:lnTo>
                    <a:pt x="28956" y="192024"/>
                  </a:lnTo>
                  <a:lnTo>
                    <a:pt x="27305" y="192024"/>
                  </a:lnTo>
                  <a:lnTo>
                    <a:pt x="25908" y="190373"/>
                  </a:lnTo>
                  <a:lnTo>
                    <a:pt x="25908" y="188213"/>
                  </a:lnTo>
                  <a:close/>
                </a:path>
                <a:path w="116205" h="227330">
                  <a:moveTo>
                    <a:pt x="113030" y="0"/>
                  </a:moveTo>
                  <a:lnTo>
                    <a:pt x="115951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3" y="18287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382524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2524" y="2148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0" y="214884"/>
                  </a:moveTo>
                  <a:lnTo>
                    <a:pt x="382524" y="214884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3794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9475" y="4572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0" y="4572"/>
                  </a:moveTo>
                  <a:lnTo>
                    <a:pt x="379475" y="4572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71889" y="261975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771889" y="2982467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771889" y="332841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615184" y="2875788"/>
              <a:ext cx="100965" cy="27940"/>
            </a:xfrm>
            <a:custGeom>
              <a:avLst/>
              <a:gdLst/>
              <a:ahLst/>
              <a:cxnLst/>
              <a:rect l="l" t="t" r="r" b="b"/>
              <a:pathLst>
                <a:path w="100964" h="27939">
                  <a:moveTo>
                    <a:pt x="0" y="27559"/>
                  </a:moveTo>
                  <a:lnTo>
                    <a:pt x="100711" y="27559"/>
                  </a:lnTo>
                  <a:lnTo>
                    <a:pt x="100711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1402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0207" y="320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0" y="32003"/>
                  </a:moveTo>
                  <a:lnTo>
                    <a:pt x="140207" y="32003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615184" y="2919984"/>
              <a:ext cx="145415" cy="35560"/>
            </a:xfrm>
            <a:custGeom>
              <a:avLst/>
              <a:gdLst/>
              <a:ahLst/>
              <a:cxnLst/>
              <a:rect l="l" t="t" r="r" b="b"/>
              <a:pathLst>
                <a:path w="145414" h="35560">
                  <a:moveTo>
                    <a:pt x="0" y="35178"/>
                  </a:moveTo>
                  <a:lnTo>
                    <a:pt x="144907" y="35178"/>
                  </a:lnTo>
                  <a:lnTo>
                    <a:pt x="14490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2288794" y="3839336"/>
            <a:ext cx="1712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dakota.west.sprockets.com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3318128" y="2412230"/>
            <a:ext cx="2750185" cy="1929130"/>
            <a:chOff x="3318128" y="2412230"/>
            <a:chExt cx="2750185" cy="1929130"/>
          </a:xfrm>
        </p:grpSpPr>
        <p:sp>
          <p:nvSpPr>
            <p:cNvPr id="184" name="object 184"/>
            <p:cNvSpPr/>
            <p:nvPr/>
          </p:nvSpPr>
          <p:spPr>
            <a:xfrm>
              <a:off x="3318128" y="3408680"/>
              <a:ext cx="2750185" cy="932815"/>
            </a:xfrm>
            <a:custGeom>
              <a:avLst/>
              <a:gdLst/>
              <a:ahLst/>
              <a:cxnLst/>
              <a:rect l="l" t="t" r="r" b="b"/>
              <a:pathLst>
                <a:path w="2750185" h="932814">
                  <a:moveTo>
                    <a:pt x="2654736" y="902634"/>
                  </a:moveTo>
                  <a:lnTo>
                    <a:pt x="2644902" y="932561"/>
                  </a:lnTo>
                  <a:lnTo>
                    <a:pt x="2749677" y="917194"/>
                  </a:lnTo>
                  <a:lnTo>
                    <a:pt x="2739959" y="907542"/>
                  </a:lnTo>
                  <a:lnTo>
                    <a:pt x="2669667" y="907542"/>
                  </a:lnTo>
                  <a:lnTo>
                    <a:pt x="2654736" y="902634"/>
                  </a:lnTo>
                  <a:close/>
                </a:path>
                <a:path w="2750185" h="932814">
                  <a:moveTo>
                    <a:pt x="2664592" y="872645"/>
                  </a:moveTo>
                  <a:lnTo>
                    <a:pt x="2654736" y="902634"/>
                  </a:lnTo>
                  <a:lnTo>
                    <a:pt x="2669667" y="907542"/>
                  </a:lnTo>
                  <a:lnTo>
                    <a:pt x="2679573" y="877570"/>
                  </a:lnTo>
                  <a:lnTo>
                    <a:pt x="2664592" y="872645"/>
                  </a:lnTo>
                  <a:close/>
                </a:path>
                <a:path w="2750185" h="932814">
                  <a:moveTo>
                    <a:pt x="2674493" y="842518"/>
                  </a:moveTo>
                  <a:lnTo>
                    <a:pt x="2664592" y="872645"/>
                  </a:lnTo>
                  <a:lnTo>
                    <a:pt x="2679573" y="877570"/>
                  </a:lnTo>
                  <a:lnTo>
                    <a:pt x="2669667" y="907542"/>
                  </a:lnTo>
                  <a:lnTo>
                    <a:pt x="2739959" y="907542"/>
                  </a:lnTo>
                  <a:lnTo>
                    <a:pt x="2674493" y="842518"/>
                  </a:lnTo>
                  <a:close/>
                </a:path>
                <a:path w="2750185" h="932814">
                  <a:moveTo>
                    <a:pt x="9906" y="0"/>
                  </a:moveTo>
                  <a:lnTo>
                    <a:pt x="0" y="29972"/>
                  </a:lnTo>
                  <a:lnTo>
                    <a:pt x="2654736" y="902634"/>
                  </a:lnTo>
                  <a:lnTo>
                    <a:pt x="2664592" y="87264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406139" y="2421636"/>
              <a:ext cx="2342515" cy="1053465"/>
            </a:xfrm>
            <a:custGeom>
              <a:avLst/>
              <a:gdLst/>
              <a:ahLst/>
              <a:cxnLst/>
              <a:rect l="l" t="t" r="r" b="b"/>
              <a:pathLst>
                <a:path w="2342515" h="1053464">
                  <a:moveTo>
                    <a:pt x="2160524" y="0"/>
                  </a:moveTo>
                  <a:lnTo>
                    <a:pt x="181990" y="0"/>
                  </a:lnTo>
                  <a:lnTo>
                    <a:pt x="164592" y="2793"/>
                  </a:lnTo>
                  <a:lnTo>
                    <a:pt x="147320" y="4190"/>
                  </a:lnTo>
                  <a:lnTo>
                    <a:pt x="129921" y="8381"/>
                  </a:lnTo>
                  <a:lnTo>
                    <a:pt x="114046" y="11175"/>
                  </a:lnTo>
                  <a:lnTo>
                    <a:pt x="98171" y="16763"/>
                  </a:lnTo>
                  <a:lnTo>
                    <a:pt x="83820" y="20954"/>
                  </a:lnTo>
                  <a:lnTo>
                    <a:pt x="69342" y="27939"/>
                  </a:lnTo>
                  <a:lnTo>
                    <a:pt x="59182" y="32130"/>
                  </a:lnTo>
                  <a:lnTo>
                    <a:pt x="46227" y="41910"/>
                  </a:lnTo>
                  <a:lnTo>
                    <a:pt x="34671" y="48894"/>
                  </a:lnTo>
                  <a:lnTo>
                    <a:pt x="24511" y="57403"/>
                  </a:lnTo>
                  <a:lnTo>
                    <a:pt x="17272" y="62991"/>
                  </a:lnTo>
                  <a:lnTo>
                    <a:pt x="10160" y="74167"/>
                  </a:lnTo>
                  <a:lnTo>
                    <a:pt x="4318" y="82550"/>
                  </a:lnTo>
                  <a:lnTo>
                    <a:pt x="1397" y="90931"/>
                  </a:lnTo>
                  <a:lnTo>
                    <a:pt x="0" y="99313"/>
                  </a:lnTo>
                  <a:lnTo>
                    <a:pt x="0" y="819658"/>
                  </a:lnTo>
                  <a:lnTo>
                    <a:pt x="24511" y="865759"/>
                  </a:lnTo>
                  <a:lnTo>
                    <a:pt x="59182" y="886713"/>
                  </a:lnTo>
                  <a:lnTo>
                    <a:pt x="69342" y="895096"/>
                  </a:lnTo>
                  <a:lnTo>
                    <a:pt x="83820" y="899413"/>
                  </a:lnTo>
                  <a:lnTo>
                    <a:pt x="98171" y="906399"/>
                  </a:lnTo>
                  <a:lnTo>
                    <a:pt x="114046" y="909192"/>
                  </a:lnTo>
                  <a:lnTo>
                    <a:pt x="129921" y="914780"/>
                  </a:lnTo>
                  <a:lnTo>
                    <a:pt x="147320" y="916177"/>
                  </a:lnTo>
                  <a:lnTo>
                    <a:pt x="164592" y="918972"/>
                  </a:lnTo>
                  <a:lnTo>
                    <a:pt x="353822" y="918972"/>
                  </a:lnTo>
                  <a:lnTo>
                    <a:pt x="187706" y="1053211"/>
                  </a:lnTo>
                  <a:lnTo>
                    <a:pt x="587756" y="918972"/>
                  </a:lnTo>
                  <a:lnTo>
                    <a:pt x="2160524" y="918972"/>
                  </a:lnTo>
                  <a:lnTo>
                    <a:pt x="2176399" y="918972"/>
                  </a:lnTo>
                  <a:lnTo>
                    <a:pt x="2192274" y="916177"/>
                  </a:lnTo>
                  <a:lnTo>
                    <a:pt x="2209546" y="914780"/>
                  </a:lnTo>
                  <a:lnTo>
                    <a:pt x="2226945" y="909192"/>
                  </a:lnTo>
                  <a:lnTo>
                    <a:pt x="2239899" y="906399"/>
                  </a:lnTo>
                  <a:lnTo>
                    <a:pt x="2255774" y="899413"/>
                  </a:lnTo>
                  <a:lnTo>
                    <a:pt x="2268855" y="895096"/>
                  </a:lnTo>
                  <a:lnTo>
                    <a:pt x="2283206" y="886713"/>
                  </a:lnTo>
                  <a:lnTo>
                    <a:pt x="2293366" y="881126"/>
                  </a:lnTo>
                  <a:lnTo>
                    <a:pt x="2304923" y="874140"/>
                  </a:lnTo>
                  <a:lnTo>
                    <a:pt x="2313559" y="865759"/>
                  </a:lnTo>
                  <a:lnTo>
                    <a:pt x="2323719" y="857376"/>
                  </a:lnTo>
                  <a:lnTo>
                    <a:pt x="2328037" y="848994"/>
                  </a:lnTo>
                  <a:lnTo>
                    <a:pt x="2333752" y="839215"/>
                  </a:lnTo>
                  <a:lnTo>
                    <a:pt x="2338197" y="830834"/>
                  </a:lnTo>
                  <a:lnTo>
                    <a:pt x="2342515" y="819658"/>
                  </a:lnTo>
                  <a:lnTo>
                    <a:pt x="2342515" y="99313"/>
                  </a:lnTo>
                  <a:lnTo>
                    <a:pt x="2333752" y="82550"/>
                  </a:lnTo>
                  <a:lnTo>
                    <a:pt x="2328037" y="74167"/>
                  </a:lnTo>
                  <a:lnTo>
                    <a:pt x="2323719" y="62991"/>
                  </a:lnTo>
                  <a:lnTo>
                    <a:pt x="2313559" y="57403"/>
                  </a:lnTo>
                  <a:lnTo>
                    <a:pt x="2304923" y="48894"/>
                  </a:lnTo>
                  <a:lnTo>
                    <a:pt x="2293366" y="41910"/>
                  </a:lnTo>
                  <a:lnTo>
                    <a:pt x="2283206" y="32130"/>
                  </a:lnTo>
                  <a:lnTo>
                    <a:pt x="2268855" y="27939"/>
                  </a:lnTo>
                  <a:lnTo>
                    <a:pt x="2255774" y="20954"/>
                  </a:lnTo>
                  <a:lnTo>
                    <a:pt x="2239899" y="16763"/>
                  </a:lnTo>
                  <a:lnTo>
                    <a:pt x="2226945" y="11175"/>
                  </a:lnTo>
                  <a:lnTo>
                    <a:pt x="2209546" y="8381"/>
                  </a:lnTo>
                  <a:lnTo>
                    <a:pt x="2192274" y="4190"/>
                  </a:lnTo>
                  <a:lnTo>
                    <a:pt x="2176399" y="2793"/>
                  </a:lnTo>
                  <a:lnTo>
                    <a:pt x="216052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406139" y="2421636"/>
              <a:ext cx="2342515" cy="1053465"/>
            </a:xfrm>
            <a:custGeom>
              <a:avLst/>
              <a:gdLst/>
              <a:ahLst/>
              <a:cxnLst/>
              <a:rect l="l" t="t" r="r" b="b"/>
              <a:pathLst>
                <a:path w="2342515" h="1053464">
                  <a:moveTo>
                    <a:pt x="2160524" y="918972"/>
                  </a:moveTo>
                  <a:lnTo>
                    <a:pt x="2176399" y="918972"/>
                  </a:lnTo>
                  <a:lnTo>
                    <a:pt x="2192274" y="916177"/>
                  </a:lnTo>
                  <a:lnTo>
                    <a:pt x="2209546" y="914780"/>
                  </a:lnTo>
                  <a:lnTo>
                    <a:pt x="2226945" y="909192"/>
                  </a:lnTo>
                  <a:lnTo>
                    <a:pt x="2239899" y="906399"/>
                  </a:lnTo>
                  <a:lnTo>
                    <a:pt x="2255774" y="899413"/>
                  </a:lnTo>
                  <a:lnTo>
                    <a:pt x="2268855" y="895096"/>
                  </a:lnTo>
                  <a:lnTo>
                    <a:pt x="2283206" y="886713"/>
                  </a:lnTo>
                  <a:lnTo>
                    <a:pt x="2293366" y="881126"/>
                  </a:lnTo>
                  <a:lnTo>
                    <a:pt x="2304923" y="874140"/>
                  </a:lnTo>
                  <a:lnTo>
                    <a:pt x="2313559" y="865759"/>
                  </a:lnTo>
                  <a:lnTo>
                    <a:pt x="2323719" y="857376"/>
                  </a:lnTo>
                  <a:lnTo>
                    <a:pt x="2328037" y="848994"/>
                  </a:lnTo>
                  <a:lnTo>
                    <a:pt x="2333752" y="839215"/>
                  </a:lnTo>
                  <a:lnTo>
                    <a:pt x="2338197" y="830834"/>
                  </a:lnTo>
                  <a:lnTo>
                    <a:pt x="2342515" y="819658"/>
                  </a:lnTo>
                  <a:lnTo>
                    <a:pt x="2342515" y="99313"/>
                  </a:lnTo>
                  <a:lnTo>
                    <a:pt x="2338197" y="90931"/>
                  </a:lnTo>
                  <a:lnTo>
                    <a:pt x="2333752" y="82550"/>
                  </a:lnTo>
                  <a:lnTo>
                    <a:pt x="2328037" y="74167"/>
                  </a:lnTo>
                  <a:lnTo>
                    <a:pt x="2323719" y="62991"/>
                  </a:lnTo>
                  <a:lnTo>
                    <a:pt x="2313559" y="57403"/>
                  </a:lnTo>
                  <a:lnTo>
                    <a:pt x="2304923" y="48894"/>
                  </a:lnTo>
                  <a:lnTo>
                    <a:pt x="2293366" y="41910"/>
                  </a:lnTo>
                  <a:lnTo>
                    <a:pt x="2283206" y="32130"/>
                  </a:lnTo>
                  <a:lnTo>
                    <a:pt x="2268855" y="27939"/>
                  </a:lnTo>
                  <a:lnTo>
                    <a:pt x="2255774" y="20954"/>
                  </a:lnTo>
                  <a:lnTo>
                    <a:pt x="2239899" y="16763"/>
                  </a:lnTo>
                  <a:lnTo>
                    <a:pt x="2226945" y="11175"/>
                  </a:lnTo>
                  <a:lnTo>
                    <a:pt x="2209546" y="8381"/>
                  </a:lnTo>
                  <a:lnTo>
                    <a:pt x="2192274" y="4190"/>
                  </a:lnTo>
                  <a:lnTo>
                    <a:pt x="2176399" y="2793"/>
                  </a:lnTo>
                  <a:lnTo>
                    <a:pt x="2160524" y="0"/>
                  </a:lnTo>
                  <a:lnTo>
                    <a:pt x="181990" y="0"/>
                  </a:lnTo>
                  <a:lnTo>
                    <a:pt x="164592" y="2793"/>
                  </a:lnTo>
                  <a:lnTo>
                    <a:pt x="147320" y="4190"/>
                  </a:lnTo>
                  <a:lnTo>
                    <a:pt x="129921" y="8381"/>
                  </a:lnTo>
                  <a:lnTo>
                    <a:pt x="114046" y="11175"/>
                  </a:lnTo>
                  <a:lnTo>
                    <a:pt x="98171" y="16763"/>
                  </a:lnTo>
                  <a:lnTo>
                    <a:pt x="83820" y="20954"/>
                  </a:lnTo>
                  <a:lnTo>
                    <a:pt x="69342" y="27939"/>
                  </a:lnTo>
                  <a:lnTo>
                    <a:pt x="59182" y="32130"/>
                  </a:lnTo>
                  <a:lnTo>
                    <a:pt x="46227" y="41910"/>
                  </a:lnTo>
                  <a:lnTo>
                    <a:pt x="34671" y="48894"/>
                  </a:lnTo>
                  <a:lnTo>
                    <a:pt x="24511" y="57403"/>
                  </a:lnTo>
                  <a:lnTo>
                    <a:pt x="17272" y="62991"/>
                  </a:lnTo>
                  <a:lnTo>
                    <a:pt x="10160" y="74167"/>
                  </a:lnTo>
                  <a:lnTo>
                    <a:pt x="4318" y="82550"/>
                  </a:lnTo>
                  <a:lnTo>
                    <a:pt x="1397" y="90931"/>
                  </a:lnTo>
                  <a:lnTo>
                    <a:pt x="0" y="99313"/>
                  </a:lnTo>
                  <a:lnTo>
                    <a:pt x="0" y="819658"/>
                  </a:lnTo>
                  <a:lnTo>
                    <a:pt x="17272" y="857376"/>
                  </a:lnTo>
                  <a:lnTo>
                    <a:pt x="59182" y="886713"/>
                  </a:lnTo>
                  <a:lnTo>
                    <a:pt x="69342" y="895096"/>
                  </a:lnTo>
                  <a:lnTo>
                    <a:pt x="83820" y="899413"/>
                  </a:lnTo>
                  <a:lnTo>
                    <a:pt x="98171" y="906399"/>
                  </a:lnTo>
                  <a:lnTo>
                    <a:pt x="114046" y="909192"/>
                  </a:lnTo>
                  <a:lnTo>
                    <a:pt x="129921" y="914780"/>
                  </a:lnTo>
                  <a:lnTo>
                    <a:pt x="147320" y="916177"/>
                  </a:lnTo>
                  <a:lnTo>
                    <a:pt x="164592" y="918972"/>
                  </a:lnTo>
                  <a:lnTo>
                    <a:pt x="181990" y="918972"/>
                  </a:lnTo>
                  <a:lnTo>
                    <a:pt x="353822" y="918972"/>
                  </a:lnTo>
                  <a:lnTo>
                    <a:pt x="187706" y="1053211"/>
                  </a:lnTo>
                  <a:lnTo>
                    <a:pt x="587756" y="918972"/>
                  </a:lnTo>
                  <a:lnTo>
                    <a:pt x="2160524" y="918972"/>
                  </a:lnTo>
                </a:path>
              </a:pathLst>
            </a:custGeom>
            <a:ln w="18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764540" y="1551178"/>
            <a:ext cx="5982335" cy="171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dakota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asks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com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  <a:hlinkClick r:id="rId4"/>
              </a:rPr>
              <a:t>www.nominum.com</a:t>
            </a:r>
            <a:r>
              <a:rPr sz="1800" i="1" dirty="0">
                <a:latin typeface="Arial"/>
                <a:cs typeface="Arial"/>
              </a:rPr>
              <a:t>’s</a:t>
            </a:r>
            <a:r>
              <a:rPr sz="1800" i="1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address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800">
              <a:latin typeface="Arial"/>
              <a:cs typeface="Arial"/>
            </a:endParaRPr>
          </a:p>
          <a:p>
            <a:pPr marL="2896235" marR="1097915" algn="ctr">
              <a:lnSpc>
                <a:spcPct val="997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What’s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IP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address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  <a:hlinkClick r:id="rId4"/>
              </a:rPr>
              <a:t>www.nominum.com?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8" name="object 188"/>
          <p:cNvGrpSpPr/>
          <p:nvPr/>
        </p:nvGrpSpPr>
        <p:grpSpPr>
          <a:xfrm>
            <a:off x="6777097" y="4110097"/>
            <a:ext cx="641985" cy="1083945"/>
            <a:chOff x="6777097" y="4110097"/>
            <a:chExt cx="641985" cy="1083945"/>
          </a:xfrm>
        </p:grpSpPr>
        <p:sp>
          <p:nvSpPr>
            <p:cNvPr id="189" name="object 189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815327" y="4114800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784847" y="4119372"/>
              <a:ext cx="625475" cy="1018540"/>
            </a:xfrm>
            <a:custGeom>
              <a:avLst/>
              <a:gdLst/>
              <a:ahLst/>
              <a:cxnLst/>
              <a:rect l="l" t="t" r="r" b="b"/>
              <a:pathLst>
                <a:path w="625475" h="1018539">
                  <a:moveTo>
                    <a:pt x="35051" y="1018158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5475" h="1018539">
                  <a:moveTo>
                    <a:pt x="0" y="1015110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18539">
                  <a:moveTo>
                    <a:pt x="597407" y="0"/>
                  </a:moveTo>
                  <a:lnTo>
                    <a:pt x="624967" y="0"/>
                  </a:lnTo>
                  <a:lnTo>
                    <a:pt x="624967" y="1015110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382255" y="4114800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835139" y="4187952"/>
              <a:ext cx="111760" cy="226060"/>
            </a:xfrm>
            <a:custGeom>
              <a:avLst/>
              <a:gdLst/>
              <a:ahLst/>
              <a:cxnLst/>
              <a:rect l="l" t="t" r="r" b="b"/>
              <a:pathLst>
                <a:path w="111759" h="226060">
                  <a:moveTo>
                    <a:pt x="111251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111251" y="225552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85344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85344" y="199643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0" y="199643"/>
                  </a:moveTo>
                  <a:lnTo>
                    <a:pt x="85344" y="199643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8077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80772" y="59436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36575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6575" y="128016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24383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4383" y="112775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0" y="112775"/>
                  </a:moveTo>
                  <a:lnTo>
                    <a:pt x="24383" y="112775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21335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21335" y="82295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0" y="82295"/>
                  </a:moveTo>
                  <a:lnTo>
                    <a:pt x="21335" y="82295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8229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1" y="6096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1" y="6096"/>
                  </a:lnTo>
                  <a:lnTo>
                    <a:pt x="1981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4571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4571" y="128016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0" y="128016"/>
                  </a:moveTo>
                  <a:lnTo>
                    <a:pt x="4571" y="128016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7619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7619" y="112775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0" y="112775"/>
                  </a:moveTo>
                  <a:lnTo>
                    <a:pt x="7619" y="112775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873239" y="4344924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5">
                  <a:moveTo>
                    <a:pt x="0" y="48768"/>
                  </a:moveTo>
                  <a:lnTo>
                    <a:pt x="7619" y="48768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48768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111" y="0"/>
                  </a:moveTo>
                  <a:lnTo>
                    <a:pt x="2031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2031" y="7619"/>
                  </a:lnTo>
                  <a:lnTo>
                    <a:pt x="7111" y="7619"/>
                  </a:lnTo>
                  <a:lnTo>
                    <a:pt x="9144" y="5968"/>
                  </a:lnTo>
                  <a:lnTo>
                    <a:pt x="9144" y="1650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809"/>
                  </a:moveTo>
                  <a:lnTo>
                    <a:pt x="0" y="1650"/>
                  </a:lnTo>
                  <a:lnTo>
                    <a:pt x="2031" y="0"/>
                  </a:lnTo>
                  <a:lnTo>
                    <a:pt x="4572" y="0"/>
                  </a:lnTo>
                  <a:lnTo>
                    <a:pt x="7111" y="0"/>
                  </a:lnTo>
                  <a:lnTo>
                    <a:pt x="9144" y="1650"/>
                  </a:lnTo>
                  <a:lnTo>
                    <a:pt x="9144" y="3809"/>
                  </a:lnTo>
                  <a:lnTo>
                    <a:pt x="9144" y="5968"/>
                  </a:lnTo>
                  <a:lnTo>
                    <a:pt x="7111" y="7619"/>
                  </a:lnTo>
                  <a:lnTo>
                    <a:pt x="4572" y="7619"/>
                  </a:lnTo>
                  <a:lnTo>
                    <a:pt x="2031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857999" y="43708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11" y="0"/>
                  </a:moveTo>
                  <a:lnTo>
                    <a:pt x="2031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7112"/>
                  </a:lnTo>
                  <a:lnTo>
                    <a:pt x="2031" y="9144"/>
                  </a:lnTo>
                  <a:lnTo>
                    <a:pt x="7111" y="9144"/>
                  </a:lnTo>
                  <a:lnTo>
                    <a:pt x="9144" y="7112"/>
                  </a:lnTo>
                  <a:lnTo>
                    <a:pt x="9144" y="2032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835139" y="4186428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4" h="227329">
                  <a:moveTo>
                    <a:pt x="22859" y="188976"/>
                  </a:moveTo>
                  <a:lnTo>
                    <a:pt x="22859" y="186436"/>
                  </a:lnTo>
                  <a:lnTo>
                    <a:pt x="24891" y="184404"/>
                  </a:lnTo>
                  <a:lnTo>
                    <a:pt x="27431" y="184404"/>
                  </a:lnTo>
                  <a:lnTo>
                    <a:pt x="29971" y="184404"/>
                  </a:lnTo>
                  <a:lnTo>
                    <a:pt x="32003" y="186436"/>
                  </a:lnTo>
                  <a:lnTo>
                    <a:pt x="32003" y="188976"/>
                  </a:lnTo>
                  <a:lnTo>
                    <a:pt x="32003" y="191516"/>
                  </a:lnTo>
                  <a:lnTo>
                    <a:pt x="29971" y="193548"/>
                  </a:lnTo>
                  <a:lnTo>
                    <a:pt x="27431" y="193548"/>
                  </a:lnTo>
                  <a:lnTo>
                    <a:pt x="24891" y="193548"/>
                  </a:lnTo>
                  <a:lnTo>
                    <a:pt x="22859" y="191516"/>
                  </a:lnTo>
                  <a:lnTo>
                    <a:pt x="22859" y="188976"/>
                  </a:lnTo>
                  <a:close/>
                </a:path>
                <a:path w="116204" h="227329">
                  <a:moveTo>
                    <a:pt x="113029" y="0"/>
                  </a:moveTo>
                  <a:lnTo>
                    <a:pt x="115950" y="227203"/>
                  </a:lnTo>
                  <a:lnTo>
                    <a:pt x="0" y="227203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914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9143" y="1676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0" y="16763"/>
                  </a:moveTo>
                  <a:lnTo>
                    <a:pt x="9143" y="16763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2524" y="213359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59"/>
                  </a:moveTo>
                  <a:lnTo>
                    <a:pt x="382524" y="213359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37642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76427" y="3047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0" y="3047"/>
                  </a:moveTo>
                  <a:lnTo>
                    <a:pt x="376427" y="3047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988797" y="4195571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988797" y="455828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382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2524" y="211836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0" y="211836"/>
                  </a:moveTo>
                  <a:lnTo>
                    <a:pt x="382524" y="211836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988797" y="4905755"/>
              <a:ext cx="363855" cy="210820"/>
            </a:xfrm>
            <a:custGeom>
              <a:avLst/>
              <a:gdLst/>
              <a:ahLst/>
              <a:cxnLst/>
              <a:rect l="l" t="t" r="r" b="b"/>
              <a:pathLst>
                <a:path w="363854" h="210820">
                  <a:moveTo>
                    <a:pt x="18808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18808" y="210312"/>
                  </a:lnTo>
                  <a:lnTo>
                    <a:pt x="18808" y="0"/>
                  </a:lnTo>
                  <a:close/>
                </a:path>
                <a:path w="363854" h="21082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0312"/>
                  </a:lnTo>
                  <a:lnTo>
                    <a:pt x="145300" y="210312"/>
                  </a:lnTo>
                  <a:lnTo>
                    <a:pt x="145300" y="0"/>
                  </a:lnTo>
                  <a:close/>
                </a:path>
                <a:path w="363854" h="21082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0312"/>
                  </a:lnTo>
                  <a:lnTo>
                    <a:pt x="198640" y="210312"/>
                  </a:lnTo>
                  <a:lnTo>
                    <a:pt x="198640" y="0"/>
                  </a:lnTo>
                  <a:close/>
                </a:path>
                <a:path w="363854" h="21082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0312"/>
                  </a:lnTo>
                  <a:lnTo>
                    <a:pt x="253504" y="210312"/>
                  </a:lnTo>
                  <a:lnTo>
                    <a:pt x="253504" y="0"/>
                  </a:lnTo>
                  <a:close/>
                </a:path>
                <a:path w="363854" h="21082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0312"/>
                  </a:lnTo>
                  <a:lnTo>
                    <a:pt x="363232" y="210312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97535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7535" y="24384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0" y="24384"/>
                  </a:moveTo>
                  <a:lnTo>
                    <a:pt x="97535" y="24384"/>
                  </a:lnTo>
                  <a:lnTo>
                    <a:pt x="97535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835139" y="4451604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6" y="27559"/>
                  </a:lnTo>
                  <a:lnTo>
                    <a:pt x="99186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14173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141731" y="32004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0" y="32004"/>
                  </a:moveTo>
                  <a:lnTo>
                    <a:pt x="141731" y="32004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3200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835139" y="4495800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0" y="35179"/>
                  </a:moveTo>
                  <a:lnTo>
                    <a:pt x="143382" y="35179"/>
                  </a:lnTo>
                  <a:lnTo>
                    <a:pt x="143382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9" name="object 2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468</a:t>
            </a:fld>
            <a:endParaRPr spc="-25" dirty="0"/>
          </a:p>
        </p:txBody>
      </p:sp>
      <p:sp>
        <p:nvSpPr>
          <p:cNvPr id="260" name="object 26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42160814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</a:t>
            </a:r>
            <a:r>
              <a:rPr spc="-130" dirty="0"/>
              <a:t> </a:t>
            </a:r>
            <a:r>
              <a:rPr spc="-60" dirty="0"/>
              <a:t>Resolution</a:t>
            </a:r>
            <a:r>
              <a:rPr spc="-135" dirty="0"/>
              <a:t> </a:t>
            </a:r>
            <a:r>
              <a:rPr spc="-4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1825" y="4594859"/>
            <a:ext cx="857250" cy="991235"/>
            <a:chOff x="1171825" y="4594859"/>
            <a:chExt cx="857250" cy="991235"/>
          </a:xfrm>
        </p:grpSpPr>
        <p:sp>
          <p:nvSpPr>
            <p:cNvPr id="4" name="object 4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623315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623315" y="187452"/>
                  </a:lnTo>
                  <a:lnTo>
                    <a:pt x="6233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0" y="187452"/>
                  </a:moveTo>
                  <a:lnTo>
                    <a:pt x="623315" y="187452"/>
                  </a:lnTo>
                  <a:lnTo>
                    <a:pt x="623315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3687" y="5245607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4" h="27939">
                  <a:moveTo>
                    <a:pt x="78740" y="0"/>
                  </a:moveTo>
                  <a:lnTo>
                    <a:pt x="14350" y="0"/>
                  </a:lnTo>
                  <a:lnTo>
                    <a:pt x="11430" y="1396"/>
                  </a:lnTo>
                  <a:lnTo>
                    <a:pt x="8636" y="1396"/>
                  </a:lnTo>
                  <a:lnTo>
                    <a:pt x="7112" y="4190"/>
                  </a:lnTo>
                  <a:lnTo>
                    <a:pt x="5715" y="4190"/>
                  </a:lnTo>
                  <a:lnTo>
                    <a:pt x="2921" y="6857"/>
                  </a:lnTo>
                  <a:lnTo>
                    <a:pt x="0" y="12445"/>
                  </a:lnTo>
                  <a:lnTo>
                    <a:pt x="0" y="15112"/>
                  </a:lnTo>
                  <a:lnTo>
                    <a:pt x="0" y="20700"/>
                  </a:lnTo>
                  <a:lnTo>
                    <a:pt x="1396" y="20700"/>
                  </a:lnTo>
                  <a:lnTo>
                    <a:pt x="1396" y="23494"/>
                  </a:lnTo>
                  <a:lnTo>
                    <a:pt x="2921" y="23494"/>
                  </a:lnTo>
                  <a:lnTo>
                    <a:pt x="2921" y="24764"/>
                  </a:lnTo>
                  <a:lnTo>
                    <a:pt x="5715" y="24764"/>
                  </a:lnTo>
                  <a:lnTo>
                    <a:pt x="5715" y="27558"/>
                  </a:lnTo>
                  <a:lnTo>
                    <a:pt x="84455" y="27558"/>
                  </a:lnTo>
                  <a:lnTo>
                    <a:pt x="87375" y="24764"/>
                  </a:lnTo>
                  <a:lnTo>
                    <a:pt x="87375" y="23494"/>
                  </a:lnTo>
                  <a:lnTo>
                    <a:pt x="90170" y="20700"/>
                  </a:lnTo>
                  <a:lnTo>
                    <a:pt x="90170" y="16509"/>
                  </a:lnTo>
                  <a:lnTo>
                    <a:pt x="93090" y="15112"/>
                  </a:lnTo>
                  <a:lnTo>
                    <a:pt x="90170" y="15112"/>
                  </a:lnTo>
                  <a:lnTo>
                    <a:pt x="90170" y="8254"/>
                  </a:lnTo>
                  <a:lnTo>
                    <a:pt x="87375" y="8254"/>
                  </a:lnTo>
                  <a:lnTo>
                    <a:pt x="87375" y="4190"/>
                  </a:lnTo>
                  <a:lnTo>
                    <a:pt x="81661" y="4190"/>
                  </a:lnTo>
                  <a:lnTo>
                    <a:pt x="81661" y="1396"/>
                  </a:lnTo>
                  <a:lnTo>
                    <a:pt x="78740" y="1396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575" y="5198363"/>
              <a:ext cx="228726" cy="1357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16735" y="4594859"/>
              <a:ext cx="576580" cy="503555"/>
            </a:xfrm>
            <a:custGeom>
              <a:avLst/>
              <a:gdLst/>
              <a:ahLst/>
              <a:cxnLst/>
              <a:rect l="l" t="t" r="r" b="b"/>
              <a:pathLst>
                <a:path w="576580" h="503554">
                  <a:moveTo>
                    <a:pt x="553084" y="0"/>
                  </a:moveTo>
                  <a:lnTo>
                    <a:pt x="34543" y="0"/>
                  </a:lnTo>
                  <a:lnTo>
                    <a:pt x="28828" y="2793"/>
                  </a:lnTo>
                  <a:lnTo>
                    <a:pt x="20192" y="2793"/>
                  </a:lnTo>
                  <a:lnTo>
                    <a:pt x="15875" y="5587"/>
                  </a:lnTo>
                  <a:lnTo>
                    <a:pt x="14350" y="6984"/>
                  </a:lnTo>
                  <a:lnTo>
                    <a:pt x="11556" y="11175"/>
                  </a:lnTo>
                  <a:lnTo>
                    <a:pt x="8635" y="11175"/>
                  </a:lnTo>
                  <a:lnTo>
                    <a:pt x="5714" y="12572"/>
                  </a:lnTo>
                  <a:lnTo>
                    <a:pt x="4317" y="15366"/>
                  </a:lnTo>
                  <a:lnTo>
                    <a:pt x="1396" y="18160"/>
                  </a:lnTo>
                  <a:lnTo>
                    <a:pt x="1396" y="20954"/>
                  </a:lnTo>
                  <a:lnTo>
                    <a:pt x="0" y="23875"/>
                  </a:lnTo>
                  <a:lnTo>
                    <a:pt x="0" y="477773"/>
                  </a:lnTo>
                  <a:lnTo>
                    <a:pt x="0" y="493267"/>
                  </a:lnTo>
                  <a:lnTo>
                    <a:pt x="4317" y="494664"/>
                  </a:lnTo>
                  <a:lnTo>
                    <a:pt x="4317" y="497458"/>
                  </a:lnTo>
                  <a:lnTo>
                    <a:pt x="7238" y="497458"/>
                  </a:lnTo>
                  <a:lnTo>
                    <a:pt x="7238" y="500252"/>
                  </a:lnTo>
                  <a:lnTo>
                    <a:pt x="10032" y="500252"/>
                  </a:lnTo>
                  <a:lnTo>
                    <a:pt x="11556" y="501650"/>
                  </a:lnTo>
                  <a:lnTo>
                    <a:pt x="14350" y="501650"/>
                  </a:lnTo>
                  <a:lnTo>
                    <a:pt x="17271" y="503046"/>
                  </a:lnTo>
                  <a:lnTo>
                    <a:pt x="557402" y="503046"/>
                  </a:lnTo>
                  <a:lnTo>
                    <a:pt x="566038" y="498856"/>
                  </a:lnTo>
                  <a:lnTo>
                    <a:pt x="567563" y="496062"/>
                  </a:lnTo>
                  <a:lnTo>
                    <a:pt x="567563" y="494664"/>
                  </a:lnTo>
                  <a:lnTo>
                    <a:pt x="570357" y="491870"/>
                  </a:lnTo>
                  <a:lnTo>
                    <a:pt x="570357" y="490473"/>
                  </a:lnTo>
                  <a:lnTo>
                    <a:pt x="573277" y="486282"/>
                  </a:lnTo>
                  <a:lnTo>
                    <a:pt x="573277" y="483362"/>
                  </a:lnTo>
                  <a:lnTo>
                    <a:pt x="574675" y="481964"/>
                  </a:lnTo>
                  <a:lnTo>
                    <a:pt x="574675" y="477773"/>
                  </a:lnTo>
                  <a:lnTo>
                    <a:pt x="576199" y="473582"/>
                  </a:lnTo>
                  <a:lnTo>
                    <a:pt x="576199" y="32257"/>
                  </a:lnTo>
                  <a:lnTo>
                    <a:pt x="574675" y="29463"/>
                  </a:lnTo>
                  <a:lnTo>
                    <a:pt x="574675" y="19557"/>
                  </a:lnTo>
                  <a:lnTo>
                    <a:pt x="571881" y="18160"/>
                  </a:lnTo>
                  <a:lnTo>
                    <a:pt x="571881" y="15366"/>
                  </a:lnTo>
                  <a:lnTo>
                    <a:pt x="570357" y="12572"/>
                  </a:lnTo>
                  <a:lnTo>
                    <a:pt x="570357" y="9778"/>
                  </a:lnTo>
                  <a:lnTo>
                    <a:pt x="567563" y="9778"/>
                  </a:lnTo>
                  <a:lnTo>
                    <a:pt x="566038" y="6984"/>
                  </a:lnTo>
                  <a:lnTo>
                    <a:pt x="563244" y="5587"/>
                  </a:lnTo>
                  <a:lnTo>
                    <a:pt x="563244" y="2793"/>
                  </a:lnTo>
                  <a:lnTo>
                    <a:pt x="554608" y="2793"/>
                  </a:lnTo>
                  <a:lnTo>
                    <a:pt x="55308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59407" y="4645151"/>
              <a:ext cx="497205" cy="386080"/>
            </a:xfrm>
            <a:custGeom>
              <a:avLst/>
              <a:gdLst/>
              <a:ahLst/>
              <a:cxnLst/>
              <a:rect l="l" t="t" r="r" b="b"/>
              <a:pathLst>
                <a:path w="497205" h="386079">
                  <a:moveTo>
                    <a:pt x="30225" y="0"/>
                  </a:moveTo>
                  <a:lnTo>
                    <a:pt x="27304" y="2793"/>
                  </a:lnTo>
                  <a:lnTo>
                    <a:pt x="18668" y="2793"/>
                  </a:lnTo>
                  <a:lnTo>
                    <a:pt x="15875" y="5587"/>
                  </a:lnTo>
                  <a:lnTo>
                    <a:pt x="8635" y="5587"/>
                  </a:lnTo>
                  <a:lnTo>
                    <a:pt x="5714" y="8381"/>
                  </a:lnTo>
                  <a:lnTo>
                    <a:pt x="4317" y="8381"/>
                  </a:lnTo>
                  <a:lnTo>
                    <a:pt x="1396" y="11175"/>
                  </a:lnTo>
                  <a:lnTo>
                    <a:pt x="0" y="13970"/>
                  </a:lnTo>
                  <a:lnTo>
                    <a:pt x="0" y="366141"/>
                  </a:lnTo>
                  <a:lnTo>
                    <a:pt x="0" y="374523"/>
                  </a:lnTo>
                  <a:lnTo>
                    <a:pt x="1396" y="375920"/>
                  </a:lnTo>
                  <a:lnTo>
                    <a:pt x="1396" y="378714"/>
                  </a:lnTo>
                  <a:lnTo>
                    <a:pt x="2920" y="380111"/>
                  </a:lnTo>
                  <a:lnTo>
                    <a:pt x="2920" y="382905"/>
                  </a:lnTo>
                  <a:lnTo>
                    <a:pt x="5714" y="382905"/>
                  </a:lnTo>
                  <a:lnTo>
                    <a:pt x="5714" y="385699"/>
                  </a:lnTo>
                  <a:lnTo>
                    <a:pt x="479678" y="385699"/>
                  </a:lnTo>
                  <a:lnTo>
                    <a:pt x="482472" y="384302"/>
                  </a:lnTo>
                  <a:lnTo>
                    <a:pt x="486791" y="384302"/>
                  </a:lnTo>
                  <a:lnTo>
                    <a:pt x="489711" y="380111"/>
                  </a:lnTo>
                  <a:lnTo>
                    <a:pt x="492633" y="377317"/>
                  </a:lnTo>
                  <a:lnTo>
                    <a:pt x="494029" y="374523"/>
                  </a:lnTo>
                  <a:lnTo>
                    <a:pt x="494029" y="367538"/>
                  </a:lnTo>
                  <a:lnTo>
                    <a:pt x="496950" y="364744"/>
                  </a:lnTo>
                  <a:lnTo>
                    <a:pt x="496950" y="26543"/>
                  </a:lnTo>
                  <a:lnTo>
                    <a:pt x="494029" y="25146"/>
                  </a:lnTo>
                  <a:lnTo>
                    <a:pt x="494029" y="16764"/>
                  </a:lnTo>
                  <a:lnTo>
                    <a:pt x="492633" y="16764"/>
                  </a:lnTo>
                  <a:lnTo>
                    <a:pt x="492633" y="9779"/>
                  </a:lnTo>
                  <a:lnTo>
                    <a:pt x="489711" y="9779"/>
                  </a:lnTo>
                  <a:lnTo>
                    <a:pt x="488315" y="8381"/>
                  </a:lnTo>
                  <a:lnTo>
                    <a:pt x="485393" y="8381"/>
                  </a:lnTo>
                  <a:lnTo>
                    <a:pt x="485393" y="5587"/>
                  </a:lnTo>
                  <a:lnTo>
                    <a:pt x="482472" y="5587"/>
                  </a:lnTo>
                  <a:lnTo>
                    <a:pt x="481075" y="4191"/>
                  </a:lnTo>
                  <a:lnTo>
                    <a:pt x="476758" y="4191"/>
                  </a:lnTo>
                  <a:lnTo>
                    <a:pt x="476758" y="2793"/>
                  </a:lnTo>
                  <a:lnTo>
                    <a:pt x="3022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6924" y="4663439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245364" y="542544"/>
                  </a:moveTo>
                  <a:lnTo>
                    <a:pt x="0" y="542544"/>
                  </a:lnTo>
                  <a:lnTo>
                    <a:pt x="0" y="548640"/>
                  </a:lnTo>
                  <a:lnTo>
                    <a:pt x="245364" y="548640"/>
                  </a:lnTo>
                  <a:lnTo>
                    <a:pt x="245364" y="542544"/>
                  </a:lnTo>
                  <a:close/>
                </a:path>
                <a:path w="546100" h="548639">
                  <a:moveTo>
                    <a:pt x="545719" y="23749"/>
                  </a:moveTo>
                  <a:lnTo>
                    <a:pt x="544195" y="23749"/>
                  </a:lnTo>
                  <a:lnTo>
                    <a:pt x="544195" y="15367"/>
                  </a:lnTo>
                  <a:lnTo>
                    <a:pt x="539877" y="15367"/>
                  </a:lnTo>
                  <a:lnTo>
                    <a:pt x="539877" y="8382"/>
                  </a:lnTo>
                  <a:lnTo>
                    <a:pt x="536956" y="8382"/>
                  </a:lnTo>
                  <a:lnTo>
                    <a:pt x="535559" y="6985"/>
                  </a:lnTo>
                  <a:lnTo>
                    <a:pt x="532638" y="6985"/>
                  </a:lnTo>
                  <a:lnTo>
                    <a:pt x="532638" y="4191"/>
                  </a:lnTo>
                  <a:lnTo>
                    <a:pt x="529844" y="4191"/>
                  </a:lnTo>
                  <a:lnTo>
                    <a:pt x="526923" y="2794"/>
                  </a:lnTo>
                  <a:lnTo>
                    <a:pt x="524002" y="2794"/>
                  </a:lnTo>
                  <a:lnTo>
                    <a:pt x="524002" y="0"/>
                  </a:lnTo>
                  <a:lnTo>
                    <a:pt x="103759" y="0"/>
                  </a:lnTo>
                  <a:lnTo>
                    <a:pt x="100965" y="2794"/>
                  </a:lnTo>
                  <a:lnTo>
                    <a:pt x="92202" y="2794"/>
                  </a:lnTo>
                  <a:lnTo>
                    <a:pt x="89408" y="5588"/>
                  </a:lnTo>
                  <a:lnTo>
                    <a:pt x="84963" y="5588"/>
                  </a:lnTo>
                  <a:lnTo>
                    <a:pt x="79248" y="11176"/>
                  </a:lnTo>
                  <a:lnTo>
                    <a:pt x="79248" y="330962"/>
                  </a:lnTo>
                  <a:lnTo>
                    <a:pt x="79248" y="343535"/>
                  </a:lnTo>
                  <a:lnTo>
                    <a:pt x="80645" y="343535"/>
                  </a:lnTo>
                  <a:lnTo>
                    <a:pt x="80645" y="344932"/>
                  </a:lnTo>
                  <a:lnTo>
                    <a:pt x="83566" y="344932"/>
                  </a:lnTo>
                  <a:lnTo>
                    <a:pt x="83566" y="347726"/>
                  </a:lnTo>
                  <a:lnTo>
                    <a:pt x="86487" y="347726"/>
                  </a:lnTo>
                  <a:lnTo>
                    <a:pt x="89408" y="349123"/>
                  </a:lnTo>
                  <a:lnTo>
                    <a:pt x="532638" y="349123"/>
                  </a:lnTo>
                  <a:lnTo>
                    <a:pt x="535559" y="347726"/>
                  </a:lnTo>
                  <a:lnTo>
                    <a:pt x="536956" y="347726"/>
                  </a:lnTo>
                  <a:lnTo>
                    <a:pt x="539877" y="344932"/>
                  </a:lnTo>
                  <a:lnTo>
                    <a:pt x="539877" y="340741"/>
                  </a:lnTo>
                  <a:lnTo>
                    <a:pt x="544195" y="337947"/>
                  </a:lnTo>
                  <a:lnTo>
                    <a:pt x="544195" y="332359"/>
                  </a:lnTo>
                  <a:lnTo>
                    <a:pt x="545719" y="329565"/>
                  </a:lnTo>
                  <a:lnTo>
                    <a:pt x="545719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923" y="5205983"/>
              <a:ext cx="245745" cy="6350"/>
            </a:xfrm>
            <a:custGeom>
              <a:avLst/>
              <a:gdLst/>
              <a:ahLst/>
              <a:cxnLst/>
              <a:rect l="l" t="t" r="r" b="b"/>
              <a:pathLst>
                <a:path w="245744" h="6350">
                  <a:moveTo>
                    <a:pt x="0" y="6096"/>
                  </a:moveTo>
                  <a:lnTo>
                    <a:pt x="245363" y="6096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245363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45363" y="4571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0" y="4571"/>
                  </a:moveTo>
                  <a:lnTo>
                    <a:pt x="245363" y="4571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12649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492" y="76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0" y="7620"/>
                  </a:moveTo>
                  <a:lnTo>
                    <a:pt x="126492" y="7620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12496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24968" y="457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0" y="4571"/>
                  </a:moveTo>
                  <a:lnTo>
                    <a:pt x="124968" y="4571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19659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6596" y="457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0" y="4571"/>
                  </a:moveTo>
                  <a:lnTo>
                    <a:pt x="196596" y="4571"/>
                  </a:lnTo>
                  <a:lnTo>
                    <a:pt x="19659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14630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6303" y="914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0" y="9144"/>
                  </a:moveTo>
                  <a:lnTo>
                    <a:pt x="146303" y="9144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62099" y="5239511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30" h="36829">
                  <a:moveTo>
                    <a:pt x="0" y="0"/>
                  </a:moveTo>
                  <a:lnTo>
                    <a:pt x="227075" y="0"/>
                  </a:lnTo>
                </a:path>
                <a:path w="227330" h="36829">
                  <a:moveTo>
                    <a:pt x="0" y="35051"/>
                  </a:moveTo>
                  <a:lnTo>
                    <a:pt x="225551" y="36575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79248" y="3962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622"/>
                  </a:moveTo>
                  <a:lnTo>
                    <a:pt x="79248" y="39622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9622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775335" y="0"/>
                  </a:moveTo>
                  <a:lnTo>
                    <a:pt x="85026" y="0"/>
                  </a:lnTo>
                  <a:lnTo>
                    <a:pt x="0" y="172339"/>
                  </a:lnTo>
                  <a:lnTo>
                    <a:pt x="847471" y="172339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85026" y="0"/>
                  </a:moveTo>
                  <a:lnTo>
                    <a:pt x="86474" y="0"/>
                  </a:lnTo>
                  <a:lnTo>
                    <a:pt x="775335" y="0"/>
                  </a:lnTo>
                  <a:lnTo>
                    <a:pt x="847471" y="172339"/>
                  </a:lnTo>
                  <a:lnTo>
                    <a:pt x="0" y="172339"/>
                  </a:lnTo>
                  <a:lnTo>
                    <a:pt x="85026" y="0"/>
                  </a:lnTo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051" y="5556503"/>
              <a:ext cx="846455" cy="29209"/>
            </a:xfrm>
            <a:custGeom>
              <a:avLst/>
              <a:gdLst/>
              <a:ahLst/>
              <a:cxnLst/>
              <a:rect l="l" t="t" r="r" b="b"/>
              <a:pathLst>
                <a:path w="846455" h="29210">
                  <a:moveTo>
                    <a:pt x="845947" y="0"/>
                  </a:moveTo>
                  <a:lnTo>
                    <a:pt x="0" y="0"/>
                  </a:lnTo>
                  <a:lnTo>
                    <a:pt x="18732" y="29083"/>
                  </a:lnTo>
                  <a:lnTo>
                    <a:pt x="824229" y="29083"/>
                  </a:lnTo>
                  <a:lnTo>
                    <a:pt x="845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536956" y="0"/>
                  </a:moveTo>
                  <a:lnTo>
                    <a:pt x="4318" y="0"/>
                  </a:ln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4318" y="0"/>
                  </a:move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lnTo>
                    <a:pt x="4318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91109" y="0"/>
                  </a:moveTo>
                  <a:lnTo>
                    <a:pt x="43180" y="0"/>
                  </a:lnTo>
                  <a:lnTo>
                    <a:pt x="0" y="83947"/>
                  </a:lnTo>
                  <a:lnTo>
                    <a:pt x="60452" y="82550"/>
                  </a:lnTo>
                  <a:lnTo>
                    <a:pt x="63373" y="74168"/>
                  </a:lnTo>
                  <a:lnTo>
                    <a:pt x="92202" y="71374"/>
                  </a:lnTo>
                  <a:lnTo>
                    <a:pt x="90678" y="82550"/>
                  </a:lnTo>
                  <a:lnTo>
                    <a:pt x="422021" y="82550"/>
                  </a:lnTo>
                  <a:lnTo>
                    <a:pt x="423418" y="71374"/>
                  </a:lnTo>
                  <a:lnTo>
                    <a:pt x="449326" y="71374"/>
                  </a:lnTo>
                  <a:lnTo>
                    <a:pt x="449326" y="82550"/>
                  </a:lnTo>
                  <a:lnTo>
                    <a:pt x="496951" y="8394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3180" y="0"/>
                  </a:moveTo>
                  <a:lnTo>
                    <a:pt x="491109" y="0"/>
                  </a:lnTo>
                  <a:lnTo>
                    <a:pt x="496951" y="83947"/>
                  </a:lnTo>
                  <a:lnTo>
                    <a:pt x="449326" y="82550"/>
                  </a:lnTo>
                  <a:lnTo>
                    <a:pt x="449326" y="71374"/>
                  </a:lnTo>
                  <a:lnTo>
                    <a:pt x="423418" y="71374"/>
                  </a:lnTo>
                  <a:lnTo>
                    <a:pt x="422021" y="82550"/>
                  </a:lnTo>
                  <a:lnTo>
                    <a:pt x="90678" y="82550"/>
                  </a:lnTo>
                  <a:lnTo>
                    <a:pt x="92202" y="71374"/>
                  </a:lnTo>
                  <a:lnTo>
                    <a:pt x="63373" y="74168"/>
                  </a:lnTo>
                  <a:lnTo>
                    <a:pt x="60452" y="82550"/>
                  </a:lnTo>
                  <a:lnTo>
                    <a:pt x="0" y="83947"/>
                  </a:lnTo>
                  <a:lnTo>
                    <a:pt x="43180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609" y="5419213"/>
              <a:ext cx="264039" cy="948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281431" y="0"/>
                  </a:moveTo>
                  <a:lnTo>
                    <a:pt x="3556" y="0"/>
                  </a:lnTo>
                  <a:lnTo>
                    <a:pt x="0" y="3556"/>
                  </a:lnTo>
                  <a:lnTo>
                    <a:pt x="0" y="42291"/>
                  </a:lnTo>
                  <a:lnTo>
                    <a:pt x="0" y="46736"/>
                  </a:lnTo>
                  <a:lnTo>
                    <a:pt x="3556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3556"/>
                  </a:lnTo>
                  <a:lnTo>
                    <a:pt x="281431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0" y="42291"/>
                  </a:moveTo>
                  <a:lnTo>
                    <a:pt x="0" y="46736"/>
                  </a:lnTo>
                  <a:lnTo>
                    <a:pt x="3556" y="50292"/>
                  </a:lnTo>
                  <a:lnTo>
                    <a:pt x="8001" y="50292"/>
                  </a:lnTo>
                  <a:lnTo>
                    <a:pt x="276987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42291"/>
                  </a:lnTo>
                  <a:lnTo>
                    <a:pt x="284988" y="8001"/>
                  </a:lnTo>
                  <a:lnTo>
                    <a:pt x="284988" y="3556"/>
                  </a:lnTo>
                  <a:lnTo>
                    <a:pt x="281431" y="0"/>
                  </a:lnTo>
                  <a:lnTo>
                    <a:pt x="276987" y="0"/>
                  </a:lnTo>
                  <a:lnTo>
                    <a:pt x="8001" y="0"/>
                  </a:lnTo>
                  <a:lnTo>
                    <a:pt x="3556" y="0"/>
                  </a:lnTo>
                  <a:lnTo>
                    <a:pt x="0" y="3556"/>
                  </a:lnTo>
                  <a:lnTo>
                    <a:pt x="0" y="8001"/>
                  </a:lnTo>
                  <a:lnTo>
                    <a:pt x="0" y="42291"/>
                  </a:lnTo>
                  <a:close/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3810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8100" y="2438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0" y="24383"/>
                  </a:moveTo>
                  <a:lnTo>
                    <a:pt x="38100" y="2438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95983" y="5123687"/>
              <a:ext cx="424180" cy="38100"/>
            </a:xfrm>
            <a:custGeom>
              <a:avLst/>
              <a:gdLst/>
              <a:ahLst/>
              <a:cxnLst/>
              <a:rect l="l" t="t" r="r" b="b"/>
              <a:pathLst>
                <a:path w="424180" h="38100">
                  <a:moveTo>
                    <a:pt x="4236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23672" y="3810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42214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22147" y="10668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0" y="10668"/>
                  </a:moveTo>
                  <a:lnTo>
                    <a:pt x="422147" y="10668"/>
                  </a:lnTo>
                  <a:lnTo>
                    <a:pt x="42214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4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777097" y="4110097"/>
            <a:ext cx="641985" cy="1083945"/>
            <a:chOff x="6777097" y="4110097"/>
            <a:chExt cx="641985" cy="1083945"/>
          </a:xfrm>
        </p:grpSpPr>
        <p:sp>
          <p:nvSpPr>
            <p:cNvPr id="41" name="object 41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15327" y="4114800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84847" y="4119372"/>
              <a:ext cx="625475" cy="1018540"/>
            </a:xfrm>
            <a:custGeom>
              <a:avLst/>
              <a:gdLst/>
              <a:ahLst/>
              <a:cxnLst/>
              <a:rect l="l" t="t" r="r" b="b"/>
              <a:pathLst>
                <a:path w="625475" h="1018539">
                  <a:moveTo>
                    <a:pt x="35051" y="1018158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5475" h="1018539">
                  <a:moveTo>
                    <a:pt x="0" y="1015110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18539">
                  <a:moveTo>
                    <a:pt x="597407" y="0"/>
                  </a:moveTo>
                  <a:lnTo>
                    <a:pt x="624967" y="0"/>
                  </a:lnTo>
                  <a:lnTo>
                    <a:pt x="624967" y="1015110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82255" y="4114800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835139" y="4187952"/>
              <a:ext cx="111760" cy="226060"/>
            </a:xfrm>
            <a:custGeom>
              <a:avLst/>
              <a:gdLst/>
              <a:ahLst/>
              <a:cxnLst/>
              <a:rect l="l" t="t" r="r" b="b"/>
              <a:pathLst>
                <a:path w="111759" h="226060">
                  <a:moveTo>
                    <a:pt x="111251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111251" y="225552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85344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85344" y="199643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0" y="199643"/>
                  </a:moveTo>
                  <a:lnTo>
                    <a:pt x="85344" y="199643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8077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80772" y="59436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36575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6575" y="128016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24383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4383" y="112775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0" y="112775"/>
                  </a:moveTo>
                  <a:lnTo>
                    <a:pt x="24383" y="112775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21335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21335" y="82295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0" y="82295"/>
                  </a:moveTo>
                  <a:lnTo>
                    <a:pt x="21335" y="82295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8229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1" y="6096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1" y="6096"/>
                  </a:lnTo>
                  <a:lnTo>
                    <a:pt x="1981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4571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4571" y="128016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0" y="128016"/>
                  </a:moveTo>
                  <a:lnTo>
                    <a:pt x="4571" y="128016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7619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7619" y="112775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0" y="112775"/>
                  </a:moveTo>
                  <a:lnTo>
                    <a:pt x="7619" y="112775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73239" y="4344924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5">
                  <a:moveTo>
                    <a:pt x="0" y="48768"/>
                  </a:moveTo>
                  <a:lnTo>
                    <a:pt x="7619" y="48768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48768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111" y="0"/>
                  </a:moveTo>
                  <a:lnTo>
                    <a:pt x="2031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2031" y="7619"/>
                  </a:lnTo>
                  <a:lnTo>
                    <a:pt x="7111" y="7619"/>
                  </a:lnTo>
                  <a:lnTo>
                    <a:pt x="9144" y="5968"/>
                  </a:lnTo>
                  <a:lnTo>
                    <a:pt x="9144" y="1650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809"/>
                  </a:moveTo>
                  <a:lnTo>
                    <a:pt x="0" y="1650"/>
                  </a:lnTo>
                  <a:lnTo>
                    <a:pt x="2031" y="0"/>
                  </a:lnTo>
                  <a:lnTo>
                    <a:pt x="4572" y="0"/>
                  </a:lnTo>
                  <a:lnTo>
                    <a:pt x="7111" y="0"/>
                  </a:lnTo>
                  <a:lnTo>
                    <a:pt x="9144" y="1650"/>
                  </a:lnTo>
                  <a:lnTo>
                    <a:pt x="9144" y="3809"/>
                  </a:lnTo>
                  <a:lnTo>
                    <a:pt x="9144" y="5968"/>
                  </a:lnTo>
                  <a:lnTo>
                    <a:pt x="7111" y="7619"/>
                  </a:lnTo>
                  <a:lnTo>
                    <a:pt x="4572" y="7619"/>
                  </a:lnTo>
                  <a:lnTo>
                    <a:pt x="2031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57999" y="43708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11" y="0"/>
                  </a:moveTo>
                  <a:lnTo>
                    <a:pt x="2031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7112"/>
                  </a:lnTo>
                  <a:lnTo>
                    <a:pt x="2031" y="9144"/>
                  </a:lnTo>
                  <a:lnTo>
                    <a:pt x="7111" y="9144"/>
                  </a:lnTo>
                  <a:lnTo>
                    <a:pt x="9144" y="7112"/>
                  </a:lnTo>
                  <a:lnTo>
                    <a:pt x="9144" y="2032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35139" y="4186428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4" h="227329">
                  <a:moveTo>
                    <a:pt x="22859" y="188976"/>
                  </a:moveTo>
                  <a:lnTo>
                    <a:pt x="22859" y="186436"/>
                  </a:lnTo>
                  <a:lnTo>
                    <a:pt x="24891" y="184404"/>
                  </a:lnTo>
                  <a:lnTo>
                    <a:pt x="27431" y="184404"/>
                  </a:lnTo>
                  <a:lnTo>
                    <a:pt x="29971" y="184404"/>
                  </a:lnTo>
                  <a:lnTo>
                    <a:pt x="32003" y="186436"/>
                  </a:lnTo>
                  <a:lnTo>
                    <a:pt x="32003" y="188976"/>
                  </a:lnTo>
                  <a:lnTo>
                    <a:pt x="32003" y="191516"/>
                  </a:lnTo>
                  <a:lnTo>
                    <a:pt x="29971" y="193548"/>
                  </a:lnTo>
                  <a:lnTo>
                    <a:pt x="27431" y="193548"/>
                  </a:lnTo>
                  <a:lnTo>
                    <a:pt x="24891" y="193548"/>
                  </a:lnTo>
                  <a:lnTo>
                    <a:pt x="22859" y="191516"/>
                  </a:lnTo>
                  <a:lnTo>
                    <a:pt x="22859" y="188976"/>
                  </a:lnTo>
                  <a:close/>
                </a:path>
                <a:path w="116204" h="227329">
                  <a:moveTo>
                    <a:pt x="113029" y="0"/>
                  </a:moveTo>
                  <a:lnTo>
                    <a:pt x="115950" y="227203"/>
                  </a:lnTo>
                  <a:lnTo>
                    <a:pt x="0" y="227203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914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9143" y="1676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0" y="16763"/>
                  </a:moveTo>
                  <a:lnTo>
                    <a:pt x="9143" y="16763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2524" y="213359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59"/>
                  </a:moveTo>
                  <a:lnTo>
                    <a:pt x="382524" y="213359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37642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76427" y="3047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0" y="3047"/>
                  </a:moveTo>
                  <a:lnTo>
                    <a:pt x="376427" y="3047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988797" y="4195571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88797" y="455828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382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2524" y="211836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0" y="211836"/>
                  </a:moveTo>
                  <a:lnTo>
                    <a:pt x="382524" y="211836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88797" y="4905755"/>
              <a:ext cx="363855" cy="210820"/>
            </a:xfrm>
            <a:custGeom>
              <a:avLst/>
              <a:gdLst/>
              <a:ahLst/>
              <a:cxnLst/>
              <a:rect l="l" t="t" r="r" b="b"/>
              <a:pathLst>
                <a:path w="363854" h="210820">
                  <a:moveTo>
                    <a:pt x="18808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18808" y="210312"/>
                  </a:lnTo>
                  <a:lnTo>
                    <a:pt x="18808" y="0"/>
                  </a:lnTo>
                  <a:close/>
                </a:path>
                <a:path w="363854" h="21082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0312"/>
                  </a:lnTo>
                  <a:lnTo>
                    <a:pt x="145300" y="210312"/>
                  </a:lnTo>
                  <a:lnTo>
                    <a:pt x="145300" y="0"/>
                  </a:lnTo>
                  <a:close/>
                </a:path>
                <a:path w="363854" h="21082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0312"/>
                  </a:lnTo>
                  <a:lnTo>
                    <a:pt x="198640" y="210312"/>
                  </a:lnTo>
                  <a:lnTo>
                    <a:pt x="198640" y="0"/>
                  </a:lnTo>
                  <a:close/>
                </a:path>
                <a:path w="363854" h="21082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0312"/>
                  </a:lnTo>
                  <a:lnTo>
                    <a:pt x="253504" y="210312"/>
                  </a:lnTo>
                  <a:lnTo>
                    <a:pt x="253504" y="0"/>
                  </a:lnTo>
                  <a:close/>
                </a:path>
                <a:path w="363854" h="21082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0312"/>
                  </a:lnTo>
                  <a:lnTo>
                    <a:pt x="363232" y="210312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97535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7535" y="24384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0" y="24384"/>
                  </a:moveTo>
                  <a:lnTo>
                    <a:pt x="97535" y="24384"/>
                  </a:lnTo>
                  <a:lnTo>
                    <a:pt x="97535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35139" y="4451604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6" y="27559"/>
                  </a:lnTo>
                  <a:lnTo>
                    <a:pt x="99186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14173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141731" y="32004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0" y="32004"/>
                  </a:moveTo>
                  <a:lnTo>
                    <a:pt x="141731" y="32004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3200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35139" y="4495800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0" y="35179"/>
                  </a:moveTo>
                  <a:lnTo>
                    <a:pt x="143382" y="35179"/>
                  </a:lnTo>
                  <a:lnTo>
                    <a:pt x="143382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445262" y="5363717"/>
            <a:ext cx="8255000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57605" algn="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f.gtld-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100">
              <a:latin typeface="Arial"/>
              <a:cs typeface="Arial"/>
            </a:endParaRPr>
          </a:p>
          <a:p>
            <a:pPr marL="371475">
              <a:lnSpc>
                <a:spcPts val="1140"/>
              </a:lnSpc>
            </a:pPr>
            <a:r>
              <a:rPr sz="1100" spc="-10" dirty="0">
                <a:latin typeface="Arial"/>
                <a:cs typeface="Arial"/>
              </a:rPr>
              <a:t>annie.west.sprockets.com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  <a:tabLst>
                <a:tab pos="1688464" algn="l"/>
                <a:tab pos="8241665" algn="l"/>
              </a:tabLst>
            </a:pP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	ping</a:t>
            </a:r>
            <a:r>
              <a:rPr sz="2200" u="heavy" spc="-55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u="heavy" spc="-10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4"/>
              </a:rPr>
              <a:t>www.nominum.com.</a:t>
            </a: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4"/>
              </a:rPr>
              <a:t>	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5981509" y="2453449"/>
            <a:ext cx="641985" cy="1085850"/>
            <a:chOff x="5981509" y="2453449"/>
            <a:chExt cx="641985" cy="1085850"/>
          </a:xfrm>
        </p:grpSpPr>
        <p:sp>
          <p:nvSpPr>
            <p:cNvPr id="113" name="object 113"/>
            <p:cNvSpPr/>
            <p:nvPr/>
          </p:nvSpPr>
          <p:spPr>
            <a:xfrm>
              <a:off x="5986271" y="2458211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986271" y="2458211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999987" y="3485387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609600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609600" y="487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999987" y="3485387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0" y="48767"/>
                  </a:moveTo>
                  <a:lnTo>
                    <a:pt x="609600" y="48767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019799" y="2458211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89319" y="2459735"/>
              <a:ext cx="625475" cy="1022985"/>
            </a:xfrm>
            <a:custGeom>
              <a:avLst/>
              <a:gdLst/>
              <a:ahLst/>
              <a:cxnLst/>
              <a:rect l="l" t="t" r="r" b="b"/>
              <a:pathLst>
                <a:path w="625475" h="1022985">
                  <a:moveTo>
                    <a:pt x="35051" y="1022730"/>
                  </a:moveTo>
                  <a:lnTo>
                    <a:pt x="35051" y="6096"/>
                  </a:lnTo>
                  <a:lnTo>
                    <a:pt x="591438" y="6096"/>
                  </a:lnTo>
                </a:path>
                <a:path w="625475" h="1022985">
                  <a:moveTo>
                    <a:pt x="0" y="1019683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22985">
                  <a:moveTo>
                    <a:pt x="597407" y="0"/>
                  </a:moveTo>
                  <a:lnTo>
                    <a:pt x="624966" y="0"/>
                  </a:lnTo>
                  <a:lnTo>
                    <a:pt x="624966" y="1019683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586727" y="2458211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039611" y="2529839"/>
              <a:ext cx="111760" cy="224154"/>
            </a:xfrm>
            <a:custGeom>
              <a:avLst/>
              <a:gdLst/>
              <a:ahLst/>
              <a:cxnLst/>
              <a:rect l="l" t="t" r="r" b="b"/>
              <a:pathLst>
                <a:path w="111760" h="224155">
                  <a:moveTo>
                    <a:pt x="111251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111251" y="224027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053327" y="2542031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85344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5344" y="201167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053327" y="2542031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0" y="201167"/>
                  </a:moveTo>
                  <a:lnTo>
                    <a:pt x="85344" y="201167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056375" y="2680715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8077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0772" y="5791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056375" y="2680715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056375" y="2548127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3505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5051" y="128015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056375" y="2548127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0" y="128015"/>
                  </a:moveTo>
                  <a:lnTo>
                    <a:pt x="35051" y="128015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108191" y="2551175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438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4384" y="114300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108191" y="2551175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0" y="114300"/>
                  </a:moveTo>
                  <a:lnTo>
                    <a:pt x="24384" y="1143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062471" y="2583179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2133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21336" y="8382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062471" y="2583179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0" y="83820"/>
                  </a:moveTo>
                  <a:lnTo>
                    <a:pt x="21336" y="8382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091427" y="2548127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457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4571" y="12801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091427" y="2548127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0" y="128015"/>
                  </a:moveTo>
                  <a:lnTo>
                    <a:pt x="4571" y="128015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103619" y="2551175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762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103619" y="2551175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0" y="114300"/>
                  </a:moveTo>
                  <a:lnTo>
                    <a:pt x="7620" y="1143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077711" y="2686811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4">
                  <a:moveTo>
                    <a:pt x="0" y="48767"/>
                  </a:moveTo>
                  <a:lnTo>
                    <a:pt x="7620" y="48767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062471" y="2692907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062471" y="2692907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3809"/>
                  </a:moveTo>
                  <a:lnTo>
                    <a:pt x="0" y="1650"/>
                  </a:lnTo>
                  <a:lnTo>
                    <a:pt x="1650" y="0"/>
                  </a:lnTo>
                  <a:lnTo>
                    <a:pt x="3810" y="0"/>
                  </a:lnTo>
                  <a:lnTo>
                    <a:pt x="5968" y="0"/>
                  </a:lnTo>
                  <a:lnTo>
                    <a:pt x="7619" y="1650"/>
                  </a:lnTo>
                  <a:lnTo>
                    <a:pt x="7619" y="3809"/>
                  </a:lnTo>
                  <a:lnTo>
                    <a:pt x="7619" y="5968"/>
                  </a:lnTo>
                  <a:lnTo>
                    <a:pt x="5968" y="7619"/>
                  </a:lnTo>
                  <a:lnTo>
                    <a:pt x="3810" y="7619"/>
                  </a:lnTo>
                  <a:lnTo>
                    <a:pt x="1650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62471" y="2714243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039611" y="2528315"/>
              <a:ext cx="114935" cy="229235"/>
            </a:xfrm>
            <a:custGeom>
              <a:avLst/>
              <a:gdLst/>
              <a:ahLst/>
              <a:cxnLst/>
              <a:rect l="l" t="t" r="r" b="b"/>
              <a:pathLst>
                <a:path w="114935" h="229235">
                  <a:moveTo>
                    <a:pt x="22860" y="189737"/>
                  </a:moveTo>
                  <a:lnTo>
                    <a:pt x="22860" y="187579"/>
                  </a:lnTo>
                  <a:lnTo>
                    <a:pt x="24511" y="185928"/>
                  </a:lnTo>
                  <a:lnTo>
                    <a:pt x="26670" y="185928"/>
                  </a:lnTo>
                  <a:lnTo>
                    <a:pt x="28828" y="185928"/>
                  </a:lnTo>
                  <a:lnTo>
                    <a:pt x="30479" y="187579"/>
                  </a:lnTo>
                  <a:lnTo>
                    <a:pt x="30479" y="189737"/>
                  </a:lnTo>
                  <a:lnTo>
                    <a:pt x="30479" y="191897"/>
                  </a:lnTo>
                  <a:lnTo>
                    <a:pt x="28828" y="193548"/>
                  </a:lnTo>
                  <a:lnTo>
                    <a:pt x="26670" y="193548"/>
                  </a:lnTo>
                  <a:lnTo>
                    <a:pt x="24511" y="193548"/>
                  </a:lnTo>
                  <a:lnTo>
                    <a:pt x="22860" y="191897"/>
                  </a:lnTo>
                  <a:lnTo>
                    <a:pt x="22860" y="189737"/>
                  </a:lnTo>
                  <a:close/>
                </a:path>
                <a:path w="114935" h="229235">
                  <a:moveTo>
                    <a:pt x="112902" y="0"/>
                  </a:moveTo>
                  <a:lnTo>
                    <a:pt x="114426" y="228726"/>
                  </a:lnTo>
                  <a:lnTo>
                    <a:pt x="0" y="228726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112763" y="268833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112763" y="268833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182867" y="2537459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380999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0999" y="214884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182867" y="2537459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0" y="214884"/>
                  </a:moveTo>
                  <a:lnTo>
                    <a:pt x="380999" y="214884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184391" y="25755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184391" y="25755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184391" y="26182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184391" y="26182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184391" y="2665475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37642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6428" y="4572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184391" y="2665475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0" y="4572"/>
                  </a:moveTo>
                  <a:lnTo>
                    <a:pt x="376428" y="4572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193269" y="253898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182867" y="290169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0999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0999" y="211836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182867" y="290169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0999" y="211836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184391" y="293827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184391" y="293827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184391" y="298094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184391" y="298094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184391" y="30266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184391" y="30266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184391" y="306933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184391" y="306933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193269" y="2901695"/>
              <a:ext cx="361950" cy="212090"/>
            </a:xfrm>
            <a:custGeom>
              <a:avLst/>
              <a:gdLst/>
              <a:ahLst/>
              <a:cxnLst/>
              <a:rect l="l" t="t" r="r" b="b"/>
              <a:pathLst>
                <a:path w="361950" h="212089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1950" h="212089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198640" y="211836"/>
                  </a:lnTo>
                  <a:lnTo>
                    <a:pt x="198640" y="0"/>
                  </a:lnTo>
                  <a:close/>
                </a:path>
                <a:path w="361950" h="212089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1836"/>
                  </a:lnTo>
                  <a:lnTo>
                    <a:pt x="251980" y="211836"/>
                  </a:lnTo>
                  <a:lnTo>
                    <a:pt x="251980" y="0"/>
                  </a:lnTo>
                  <a:close/>
                </a:path>
                <a:path w="361950" h="212089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1836"/>
                  </a:lnTo>
                  <a:lnTo>
                    <a:pt x="361708" y="211836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182867" y="324764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099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0999" y="213360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182867" y="324764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0999" y="213360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8" y="4571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8" y="4571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193269" y="324764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039611" y="2795015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039611" y="2795015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039611" y="2795015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7" y="27559"/>
                  </a:lnTo>
                  <a:lnTo>
                    <a:pt x="9918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039611" y="2839211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14173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1732" y="3200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039611" y="2839211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0" y="32003"/>
                  </a:moveTo>
                  <a:lnTo>
                    <a:pt x="141732" y="32003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039611" y="2839211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10" h="35560">
                  <a:moveTo>
                    <a:pt x="0" y="35178"/>
                  </a:moveTo>
                  <a:lnTo>
                    <a:pt x="143383" y="35178"/>
                  </a:lnTo>
                  <a:lnTo>
                    <a:pt x="143383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 txBox="1"/>
          <p:nvPr/>
        </p:nvSpPr>
        <p:spPr>
          <a:xfrm>
            <a:off x="5700776" y="3578733"/>
            <a:ext cx="1160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m.root-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2558665" y="2534281"/>
            <a:ext cx="641985" cy="1083945"/>
            <a:chOff x="2558665" y="2534281"/>
            <a:chExt cx="641985" cy="1083945"/>
          </a:xfrm>
        </p:grpSpPr>
        <p:sp>
          <p:nvSpPr>
            <p:cNvPr id="185" name="object 185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595372" y="2538984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564892" y="2540508"/>
              <a:ext cx="628015" cy="1022985"/>
            </a:xfrm>
            <a:custGeom>
              <a:avLst/>
              <a:gdLst/>
              <a:ahLst/>
              <a:cxnLst/>
              <a:rect l="l" t="t" r="r" b="b"/>
              <a:pathLst>
                <a:path w="628014" h="1022985">
                  <a:moveTo>
                    <a:pt x="35051" y="1022730"/>
                  </a:moveTo>
                  <a:lnTo>
                    <a:pt x="35051" y="6095"/>
                  </a:lnTo>
                  <a:lnTo>
                    <a:pt x="592963" y="6095"/>
                  </a:lnTo>
                </a:path>
                <a:path w="628014" h="1022985">
                  <a:moveTo>
                    <a:pt x="0" y="1019682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8014" h="1022985">
                  <a:moveTo>
                    <a:pt x="600456" y="0"/>
                  </a:moveTo>
                  <a:lnTo>
                    <a:pt x="628014" y="0"/>
                  </a:lnTo>
                  <a:lnTo>
                    <a:pt x="628014" y="1019682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165348" y="2538984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616708" y="2610612"/>
              <a:ext cx="109855" cy="226060"/>
            </a:xfrm>
            <a:custGeom>
              <a:avLst/>
              <a:gdLst/>
              <a:ahLst/>
              <a:cxnLst/>
              <a:rect l="l" t="t" r="r" b="b"/>
              <a:pathLst>
                <a:path w="109855" h="226060">
                  <a:moveTo>
                    <a:pt x="10972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9728" y="225551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8686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86868" y="19964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0" y="199644"/>
                  </a:moveTo>
                  <a:lnTo>
                    <a:pt x="86868" y="199644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631948" y="2761488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80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631948" y="262890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30" h="128269">
                  <a:moveTo>
                    <a:pt x="0" y="128015"/>
                  </a:moveTo>
                  <a:lnTo>
                    <a:pt x="36575" y="128015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2590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5907" y="11277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0" y="112775"/>
                  </a:moveTo>
                  <a:lnTo>
                    <a:pt x="25907" y="112775"/>
                  </a:lnTo>
                  <a:lnTo>
                    <a:pt x="25907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19812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19812" y="8534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0" y="85344"/>
                  </a:moveTo>
                  <a:lnTo>
                    <a:pt x="19812" y="8534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304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048" y="12801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0" y="128015"/>
                  </a:moveTo>
                  <a:lnTo>
                    <a:pt x="3048" y="128015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1066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0668" y="11277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0" y="112775"/>
                  </a:moveTo>
                  <a:lnTo>
                    <a:pt x="10668" y="112775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653284" y="2767584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50291"/>
                  </a:moveTo>
                  <a:lnTo>
                    <a:pt x="9143" y="50291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0" y="3810"/>
                  </a:moveTo>
                  <a:lnTo>
                    <a:pt x="0" y="1650"/>
                  </a:lnTo>
                  <a:lnTo>
                    <a:pt x="1396" y="0"/>
                  </a:lnTo>
                  <a:lnTo>
                    <a:pt x="3047" y="0"/>
                  </a:lnTo>
                  <a:lnTo>
                    <a:pt x="4699" y="0"/>
                  </a:lnTo>
                  <a:lnTo>
                    <a:pt x="6095" y="1650"/>
                  </a:lnTo>
                  <a:lnTo>
                    <a:pt x="6095" y="3810"/>
                  </a:lnTo>
                  <a:lnTo>
                    <a:pt x="6095" y="5969"/>
                  </a:lnTo>
                  <a:lnTo>
                    <a:pt x="4699" y="7620"/>
                  </a:lnTo>
                  <a:lnTo>
                    <a:pt x="3047" y="7620"/>
                  </a:lnTo>
                  <a:lnTo>
                    <a:pt x="1396" y="7620"/>
                  </a:lnTo>
                  <a:lnTo>
                    <a:pt x="0" y="5969"/>
                  </a:lnTo>
                  <a:lnTo>
                    <a:pt x="0" y="381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641092" y="279501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615184" y="2610612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5" h="227330">
                  <a:moveTo>
                    <a:pt x="25908" y="188213"/>
                  </a:moveTo>
                  <a:lnTo>
                    <a:pt x="25908" y="186054"/>
                  </a:lnTo>
                  <a:lnTo>
                    <a:pt x="27305" y="184403"/>
                  </a:lnTo>
                  <a:lnTo>
                    <a:pt x="28956" y="184403"/>
                  </a:lnTo>
                  <a:lnTo>
                    <a:pt x="30607" y="184403"/>
                  </a:lnTo>
                  <a:lnTo>
                    <a:pt x="32004" y="186054"/>
                  </a:lnTo>
                  <a:lnTo>
                    <a:pt x="32004" y="188213"/>
                  </a:lnTo>
                  <a:lnTo>
                    <a:pt x="32004" y="190373"/>
                  </a:lnTo>
                  <a:lnTo>
                    <a:pt x="30607" y="192024"/>
                  </a:lnTo>
                  <a:lnTo>
                    <a:pt x="28956" y="192024"/>
                  </a:lnTo>
                  <a:lnTo>
                    <a:pt x="27305" y="192024"/>
                  </a:lnTo>
                  <a:lnTo>
                    <a:pt x="25908" y="190373"/>
                  </a:lnTo>
                  <a:lnTo>
                    <a:pt x="25908" y="188213"/>
                  </a:lnTo>
                  <a:close/>
                </a:path>
                <a:path w="116205" h="227330">
                  <a:moveTo>
                    <a:pt x="113030" y="0"/>
                  </a:moveTo>
                  <a:lnTo>
                    <a:pt x="115951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3" y="18287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382524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2524" y="2148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0" y="214884"/>
                  </a:moveTo>
                  <a:lnTo>
                    <a:pt x="382524" y="214884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3794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9475" y="4572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0" y="4572"/>
                  </a:moveTo>
                  <a:lnTo>
                    <a:pt x="379475" y="4572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771889" y="261975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771889" y="2982467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771889" y="332841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615184" y="2875788"/>
              <a:ext cx="100965" cy="27940"/>
            </a:xfrm>
            <a:custGeom>
              <a:avLst/>
              <a:gdLst/>
              <a:ahLst/>
              <a:cxnLst/>
              <a:rect l="l" t="t" r="r" b="b"/>
              <a:pathLst>
                <a:path w="100964" h="27939">
                  <a:moveTo>
                    <a:pt x="0" y="27559"/>
                  </a:moveTo>
                  <a:lnTo>
                    <a:pt x="100711" y="27559"/>
                  </a:lnTo>
                  <a:lnTo>
                    <a:pt x="100711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1402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0207" y="320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0" y="32003"/>
                  </a:moveTo>
                  <a:lnTo>
                    <a:pt x="140207" y="32003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615184" y="2919984"/>
              <a:ext cx="145415" cy="35560"/>
            </a:xfrm>
            <a:custGeom>
              <a:avLst/>
              <a:gdLst/>
              <a:ahLst/>
              <a:cxnLst/>
              <a:rect l="l" t="t" r="r" b="b"/>
              <a:pathLst>
                <a:path w="145414" h="35560">
                  <a:moveTo>
                    <a:pt x="0" y="35178"/>
                  </a:moveTo>
                  <a:lnTo>
                    <a:pt x="144907" y="35178"/>
                  </a:lnTo>
                  <a:lnTo>
                    <a:pt x="14490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3" name="object 253"/>
          <p:cNvSpPr txBox="1"/>
          <p:nvPr/>
        </p:nvSpPr>
        <p:spPr>
          <a:xfrm>
            <a:off x="2288794" y="3839336"/>
            <a:ext cx="1712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dakota.west.sprockets.com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3323082" y="3408298"/>
            <a:ext cx="2750185" cy="932815"/>
          </a:xfrm>
          <a:custGeom>
            <a:avLst/>
            <a:gdLst/>
            <a:ahLst/>
            <a:cxnLst/>
            <a:rect l="l" t="t" r="r" b="b"/>
            <a:pathLst>
              <a:path w="2750185" h="932814">
                <a:moveTo>
                  <a:pt x="94927" y="29922"/>
                </a:moveTo>
                <a:lnTo>
                  <a:pt x="85059" y="59907"/>
                </a:lnTo>
                <a:lnTo>
                  <a:pt x="2739770" y="932561"/>
                </a:lnTo>
                <a:lnTo>
                  <a:pt x="2749677" y="902588"/>
                </a:lnTo>
                <a:lnTo>
                  <a:pt x="94927" y="29922"/>
                </a:lnTo>
                <a:close/>
              </a:path>
              <a:path w="2750185" h="932814">
                <a:moveTo>
                  <a:pt x="104775" y="0"/>
                </a:moveTo>
                <a:lnTo>
                  <a:pt x="0" y="15366"/>
                </a:lnTo>
                <a:lnTo>
                  <a:pt x="75183" y="89915"/>
                </a:lnTo>
                <a:lnTo>
                  <a:pt x="85059" y="59907"/>
                </a:lnTo>
                <a:lnTo>
                  <a:pt x="70103" y="54990"/>
                </a:lnTo>
                <a:lnTo>
                  <a:pt x="80009" y="25018"/>
                </a:lnTo>
                <a:lnTo>
                  <a:pt x="96541" y="25018"/>
                </a:lnTo>
                <a:lnTo>
                  <a:pt x="104775" y="0"/>
                </a:lnTo>
                <a:close/>
              </a:path>
              <a:path w="2750185" h="932814">
                <a:moveTo>
                  <a:pt x="80009" y="25018"/>
                </a:moveTo>
                <a:lnTo>
                  <a:pt x="70103" y="54990"/>
                </a:lnTo>
                <a:lnTo>
                  <a:pt x="85059" y="59907"/>
                </a:lnTo>
                <a:lnTo>
                  <a:pt x="94927" y="29922"/>
                </a:lnTo>
                <a:lnTo>
                  <a:pt x="80009" y="25018"/>
                </a:lnTo>
                <a:close/>
              </a:path>
              <a:path w="2750185" h="932814">
                <a:moveTo>
                  <a:pt x="96541" y="25018"/>
                </a:moveTo>
                <a:lnTo>
                  <a:pt x="80009" y="25018"/>
                </a:lnTo>
                <a:lnTo>
                  <a:pt x="94927" y="29922"/>
                </a:lnTo>
                <a:lnTo>
                  <a:pt x="96541" y="25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5" name="object 255"/>
          <p:cNvGrpSpPr/>
          <p:nvPr/>
        </p:nvGrpSpPr>
        <p:grpSpPr>
          <a:xfrm>
            <a:off x="6924794" y="2430518"/>
            <a:ext cx="1998980" cy="1539875"/>
            <a:chOff x="6924794" y="2430518"/>
            <a:chExt cx="1998980" cy="1539875"/>
          </a:xfrm>
        </p:grpSpPr>
        <p:sp>
          <p:nvSpPr>
            <p:cNvPr id="256" name="object 256"/>
            <p:cNvSpPr/>
            <p:nvPr/>
          </p:nvSpPr>
          <p:spPr>
            <a:xfrm>
              <a:off x="6934199" y="2439923"/>
              <a:ext cx="1979930" cy="1520825"/>
            </a:xfrm>
            <a:custGeom>
              <a:avLst/>
              <a:gdLst/>
              <a:ahLst/>
              <a:cxnLst/>
              <a:rect l="l" t="t" r="r" b="b"/>
              <a:pathLst>
                <a:path w="1979929" h="1520825">
                  <a:moveTo>
                    <a:pt x="1826132" y="0"/>
                  </a:moveTo>
                  <a:lnTo>
                    <a:pt x="153797" y="0"/>
                  </a:lnTo>
                  <a:lnTo>
                    <a:pt x="139192" y="4063"/>
                  </a:lnTo>
                  <a:lnTo>
                    <a:pt x="124459" y="6096"/>
                  </a:lnTo>
                  <a:lnTo>
                    <a:pt x="109854" y="12064"/>
                  </a:lnTo>
                  <a:lnTo>
                    <a:pt x="96393" y="16128"/>
                  </a:lnTo>
                  <a:lnTo>
                    <a:pt x="83057" y="24256"/>
                  </a:lnTo>
                  <a:lnTo>
                    <a:pt x="70739" y="30225"/>
                  </a:lnTo>
                  <a:lnTo>
                    <a:pt x="58547" y="40386"/>
                  </a:lnTo>
                  <a:lnTo>
                    <a:pt x="50038" y="46481"/>
                  </a:lnTo>
                  <a:lnTo>
                    <a:pt x="39116" y="60578"/>
                  </a:lnTo>
                  <a:lnTo>
                    <a:pt x="29336" y="70612"/>
                  </a:lnTo>
                  <a:lnTo>
                    <a:pt x="20700" y="82803"/>
                  </a:lnTo>
                  <a:lnTo>
                    <a:pt x="14604" y="90804"/>
                  </a:lnTo>
                  <a:lnTo>
                    <a:pt x="8508" y="107061"/>
                  </a:lnTo>
                  <a:lnTo>
                    <a:pt x="3682" y="119125"/>
                  </a:lnTo>
                  <a:lnTo>
                    <a:pt x="1270" y="131190"/>
                  </a:lnTo>
                  <a:lnTo>
                    <a:pt x="0" y="143383"/>
                  </a:lnTo>
                  <a:lnTo>
                    <a:pt x="0" y="1183258"/>
                  </a:lnTo>
                  <a:lnTo>
                    <a:pt x="8508" y="1225677"/>
                  </a:lnTo>
                  <a:lnTo>
                    <a:pt x="29336" y="1261999"/>
                  </a:lnTo>
                  <a:lnTo>
                    <a:pt x="50038" y="1280159"/>
                  </a:lnTo>
                  <a:lnTo>
                    <a:pt x="58547" y="1292225"/>
                  </a:lnTo>
                  <a:lnTo>
                    <a:pt x="70739" y="1298320"/>
                  </a:lnTo>
                  <a:lnTo>
                    <a:pt x="83057" y="1308481"/>
                  </a:lnTo>
                  <a:lnTo>
                    <a:pt x="96393" y="1312418"/>
                  </a:lnTo>
                  <a:lnTo>
                    <a:pt x="109854" y="1320545"/>
                  </a:lnTo>
                  <a:lnTo>
                    <a:pt x="124459" y="1322577"/>
                  </a:lnTo>
                  <a:lnTo>
                    <a:pt x="139192" y="1326642"/>
                  </a:lnTo>
                  <a:lnTo>
                    <a:pt x="299084" y="1326642"/>
                  </a:lnTo>
                  <a:lnTo>
                    <a:pt x="158750" y="1520444"/>
                  </a:lnTo>
                  <a:lnTo>
                    <a:pt x="496824" y="1326642"/>
                  </a:lnTo>
                  <a:lnTo>
                    <a:pt x="1826132" y="1326642"/>
                  </a:lnTo>
                  <a:lnTo>
                    <a:pt x="1839595" y="1326642"/>
                  </a:lnTo>
                  <a:lnTo>
                    <a:pt x="1853056" y="1322577"/>
                  </a:lnTo>
                  <a:lnTo>
                    <a:pt x="1867661" y="1320545"/>
                  </a:lnTo>
                  <a:lnTo>
                    <a:pt x="1882267" y="1312418"/>
                  </a:lnTo>
                  <a:lnTo>
                    <a:pt x="1893316" y="1308481"/>
                  </a:lnTo>
                  <a:lnTo>
                    <a:pt x="1906777" y="1298320"/>
                  </a:lnTo>
                  <a:lnTo>
                    <a:pt x="1917700" y="1292225"/>
                  </a:lnTo>
                  <a:lnTo>
                    <a:pt x="1929892" y="1280159"/>
                  </a:lnTo>
                  <a:lnTo>
                    <a:pt x="1938527" y="1272032"/>
                  </a:lnTo>
                  <a:lnTo>
                    <a:pt x="1948179" y="1261999"/>
                  </a:lnTo>
                  <a:lnTo>
                    <a:pt x="1955546" y="1249933"/>
                  </a:lnTo>
                  <a:lnTo>
                    <a:pt x="1964054" y="1237742"/>
                  </a:lnTo>
                  <a:lnTo>
                    <a:pt x="1967738" y="1225677"/>
                  </a:lnTo>
                  <a:lnTo>
                    <a:pt x="1972691" y="1211580"/>
                  </a:lnTo>
                  <a:lnTo>
                    <a:pt x="1976374" y="1199388"/>
                  </a:lnTo>
                  <a:lnTo>
                    <a:pt x="1979929" y="1183258"/>
                  </a:lnTo>
                  <a:lnTo>
                    <a:pt x="1979929" y="143383"/>
                  </a:lnTo>
                  <a:lnTo>
                    <a:pt x="1972691" y="119125"/>
                  </a:lnTo>
                  <a:lnTo>
                    <a:pt x="1967738" y="107061"/>
                  </a:lnTo>
                  <a:lnTo>
                    <a:pt x="1964054" y="90804"/>
                  </a:lnTo>
                  <a:lnTo>
                    <a:pt x="1955546" y="82803"/>
                  </a:lnTo>
                  <a:lnTo>
                    <a:pt x="1948179" y="70612"/>
                  </a:lnTo>
                  <a:lnTo>
                    <a:pt x="1938527" y="60578"/>
                  </a:lnTo>
                  <a:lnTo>
                    <a:pt x="1929892" y="46481"/>
                  </a:lnTo>
                  <a:lnTo>
                    <a:pt x="1917700" y="40386"/>
                  </a:lnTo>
                  <a:lnTo>
                    <a:pt x="1906777" y="30225"/>
                  </a:lnTo>
                  <a:lnTo>
                    <a:pt x="1893316" y="24256"/>
                  </a:lnTo>
                  <a:lnTo>
                    <a:pt x="1882267" y="16128"/>
                  </a:lnTo>
                  <a:lnTo>
                    <a:pt x="1867661" y="12064"/>
                  </a:lnTo>
                  <a:lnTo>
                    <a:pt x="1853056" y="6096"/>
                  </a:lnTo>
                  <a:lnTo>
                    <a:pt x="1839595" y="4063"/>
                  </a:lnTo>
                  <a:lnTo>
                    <a:pt x="182613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934199" y="2439923"/>
              <a:ext cx="1979930" cy="1520825"/>
            </a:xfrm>
            <a:custGeom>
              <a:avLst/>
              <a:gdLst/>
              <a:ahLst/>
              <a:cxnLst/>
              <a:rect l="l" t="t" r="r" b="b"/>
              <a:pathLst>
                <a:path w="1979929" h="1520825">
                  <a:moveTo>
                    <a:pt x="1826132" y="1326642"/>
                  </a:moveTo>
                  <a:lnTo>
                    <a:pt x="1839595" y="1326642"/>
                  </a:lnTo>
                  <a:lnTo>
                    <a:pt x="1853056" y="1322577"/>
                  </a:lnTo>
                  <a:lnTo>
                    <a:pt x="1867661" y="1320545"/>
                  </a:lnTo>
                  <a:lnTo>
                    <a:pt x="1882267" y="1312418"/>
                  </a:lnTo>
                  <a:lnTo>
                    <a:pt x="1893316" y="1308481"/>
                  </a:lnTo>
                  <a:lnTo>
                    <a:pt x="1906777" y="1298320"/>
                  </a:lnTo>
                  <a:lnTo>
                    <a:pt x="1917700" y="1292225"/>
                  </a:lnTo>
                  <a:lnTo>
                    <a:pt x="1929892" y="1280159"/>
                  </a:lnTo>
                  <a:lnTo>
                    <a:pt x="1938527" y="1272032"/>
                  </a:lnTo>
                  <a:lnTo>
                    <a:pt x="1948179" y="1261999"/>
                  </a:lnTo>
                  <a:lnTo>
                    <a:pt x="1955546" y="1249933"/>
                  </a:lnTo>
                  <a:lnTo>
                    <a:pt x="1964054" y="1237742"/>
                  </a:lnTo>
                  <a:lnTo>
                    <a:pt x="1967738" y="1225677"/>
                  </a:lnTo>
                  <a:lnTo>
                    <a:pt x="1972691" y="1211580"/>
                  </a:lnTo>
                  <a:lnTo>
                    <a:pt x="1976374" y="1199388"/>
                  </a:lnTo>
                  <a:lnTo>
                    <a:pt x="1979929" y="1183258"/>
                  </a:lnTo>
                  <a:lnTo>
                    <a:pt x="1979929" y="143383"/>
                  </a:lnTo>
                  <a:lnTo>
                    <a:pt x="1976374" y="131190"/>
                  </a:lnTo>
                  <a:lnTo>
                    <a:pt x="1972691" y="119125"/>
                  </a:lnTo>
                  <a:lnTo>
                    <a:pt x="1967738" y="107061"/>
                  </a:lnTo>
                  <a:lnTo>
                    <a:pt x="1964054" y="90804"/>
                  </a:lnTo>
                  <a:lnTo>
                    <a:pt x="1955546" y="82803"/>
                  </a:lnTo>
                  <a:lnTo>
                    <a:pt x="1948179" y="70612"/>
                  </a:lnTo>
                  <a:lnTo>
                    <a:pt x="1938527" y="60578"/>
                  </a:lnTo>
                  <a:lnTo>
                    <a:pt x="1929892" y="46481"/>
                  </a:lnTo>
                  <a:lnTo>
                    <a:pt x="1917700" y="40386"/>
                  </a:lnTo>
                  <a:lnTo>
                    <a:pt x="1906777" y="30225"/>
                  </a:lnTo>
                  <a:lnTo>
                    <a:pt x="1893316" y="24256"/>
                  </a:lnTo>
                  <a:lnTo>
                    <a:pt x="1882267" y="16128"/>
                  </a:lnTo>
                  <a:lnTo>
                    <a:pt x="1867661" y="12064"/>
                  </a:lnTo>
                  <a:lnTo>
                    <a:pt x="1853056" y="6096"/>
                  </a:lnTo>
                  <a:lnTo>
                    <a:pt x="1839595" y="4063"/>
                  </a:lnTo>
                  <a:lnTo>
                    <a:pt x="1826132" y="0"/>
                  </a:lnTo>
                  <a:lnTo>
                    <a:pt x="153797" y="0"/>
                  </a:lnTo>
                  <a:lnTo>
                    <a:pt x="139192" y="4063"/>
                  </a:lnTo>
                  <a:lnTo>
                    <a:pt x="124459" y="6096"/>
                  </a:lnTo>
                  <a:lnTo>
                    <a:pt x="109854" y="12064"/>
                  </a:lnTo>
                  <a:lnTo>
                    <a:pt x="96393" y="16128"/>
                  </a:lnTo>
                  <a:lnTo>
                    <a:pt x="83057" y="24256"/>
                  </a:lnTo>
                  <a:lnTo>
                    <a:pt x="70739" y="30225"/>
                  </a:lnTo>
                  <a:lnTo>
                    <a:pt x="58547" y="40386"/>
                  </a:lnTo>
                  <a:lnTo>
                    <a:pt x="50038" y="46481"/>
                  </a:lnTo>
                  <a:lnTo>
                    <a:pt x="39116" y="60578"/>
                  </a:lnTo>
                  <a:lnTo>
                    <a:pt x="29336" y="70612"/>
                  </a:lnTo>
                  <a:lnTo>
                    <a:pt x="20700" y="82803"/>
                  </a:lnTo>
                  <a:lnTo>
                    <a:pt x="14604" y="90804"/>
                  </a:lnTo>
                  <a:lnTo>
                    <a:pt x="8508" y="107061"/>
                  </a:lnTo>
                  <a:lnTo>
                    <a:pt x="3682" y="119125"/>
                  </a:lnTo>
                  <a:lnTo>
                    <a:pt x="1270" y="131190"/>
                  </a:lnTo>
                  <a:lnTo>
                    <a:pt x="0" y="143383"/>
                  </a:lnTo>
                  <a:lnTo>
                    <a:pt x="0" y="1183258"/>
                  </a:lnTo>
                  <a:lnTo>
                    <a:pt x="1270" y="1199388"/>
                  </a:lnTo>
                  <a:lnTo>
                    <a:pt x="3682" y="1211580"/>
                  </a:lnTo>
                  <a:lnTo>
                    <a:pt x="8508" y="1225677"/>
                  </a:lnTo>
                  <a:lnTo>
                    <a:pt x="14604" y="1237742"/>
                  </a:lnTo>
                  <a:lnTo>
                    <a:pt x="20700" y="1249933"/>
                  </a:lnTo>
                  <a:lnTo>
                    <a:pt x="29336" y="1261999"/>
                  </a:lnTo>
                  <a:lnTo>
                    <a:pt x="39116" y="1272032"/>
                  </a:lnTo>
                  <a:lnTo>
                    <a:pt x="50038" y="1280159"/>
                  </a:lnTo>
                  <a:lnTo>
                    <a:pt x="58547" y="1292225"/>
                  </a:lnTo>
                  <a:lnTo>
                    <a:pt x="70739" y="1298320"/>
                  </a:lnTo>
                  <a:lnTo>
                    <a:pt x="83057" y="1308481"/>
                  </a:lnTo>
                  <a:lnTo>
                    <a:pt x="96393" y="1312418"/>
                  </a:lnTo>
                  <a:lnTo>
                    <a:pt x="109854" y="1320545"/>
                  </a:lnTo>
                  <a:lnTo>
                    <a:pt x="124459" y="1322577"/>
                  </a:lnTo>
                  <a:lnTo>
                    <a:pt x="139192" y="1326642"/>
                  </a:lnTo>
                  <a:lnTo>
                    <a:pt x="153797" y="1326642"/>
                  </a:lnTo>
                  <a:lnTo>
                    <a:pt x="299084" y="1326642"/>
                  </a:lnTo>
                  <a:lnTo>
                    <a:pt x="158750" y="1520444"/>
                  </a:lnTo>
                  <a:lnTo>
                    <a:pt x="496824" y="1326642"/>
                  </a:lnTo>
                  <a:lnTo>
                    <a:pt x="1826132" y="1326642"/>
                  </a:lnTo>
                </a:path>
              </a:pathLst>
            </a:custGeom>
            <a:ln w="18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8" name="object 258"/>
          <p:cNvSpPr txBox="1"/>
          <p:nvPr/>
        </p:nvSpPr>
        <p:spPr>
          <a:xfrm>
            <a:off x="764540" y="1551178"/>
            <a:ext cx="8046084" cy="206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66495" indent="-34353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com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refers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dakota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nominum.com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name </a:t>
            </a:r>
            <a:r>
              <a:rPr sz="1800" spc="-10" dirty="0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10"/>
              </a:spcBef>
            </a:pPr>
            <a:endParaRPr sz="1800">
              <a:latin typeface="Arial"/>
              <a:cs typeface="Arial"/>
            </a:endParaRPr>
          </a:p>
          <a:p>
            <a:pPr marL="6410960" marR="5080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Here’s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nominum.com </a:t>
            </a:r>
            <a:r>
              <a:rPr sz="1600" dirty="0">
                <a:latin typeface="Arial"/>
                <a:cs typeface="Arial"/>
              </a:rPr>
              <a:t>name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servers.</a:t>
            </a:r>
            <a:endParaRPr sz="1600">
              <a:latin typeface="Arial"/>
              <a:cs typeface="Arial"/>
            </a:endParaRPr>
          </a:p>
          <a:p>
            <a:pPr marL="6398895" algn="ctr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Ask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 of </a:t>
            </a:r>
            <a:r>
              <a:rPr sz="1600" spc="-20" dirty="0">
                <a:latin typeface="Arial"/>
                <a:cs typeface="Arial"/>
              </a:rPr>
              <a:t>them</a:t>
            </a:r>
            <a:r>
              <a:rPr sz="1600" i="1" spc="-2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9" name="object 2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469</a:t>
            </a:fld>
            <a:endParaRPr spc="-25" dirty="0"/>
          </a:p>
        </p:txBody>
      </p:sp>
      <p:sp>
        <p:nvSpPr>
          <p:cNvPr id="260" name="object 260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99241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31" y="2721660"/>
            <a:ext cx="2715768" cy="22304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Twisted</a:t>
            </a:r>
            <a:r>
              <a:rPr spc="-30" dirty="0"/>
              <a:t> </a:t>
            </a:r>
            <a:r>
              <a:rPr spc="-20" dirty="0"/>
              <a:t>Pair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244" y="1566212"/>
            <a:ext cx="7995284" cy="106118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7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>
                <a:latin typeface="Arial MT"/>
                <a:cs typeface="Arial MT"/>
              </a:rPr>
              <a:t>Twisted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Pair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cable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telephone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Communication </a:t>
            </a:r>
            <a:r>
              <a:rPr lang="en-US" sz="2000" dirty="0" err="1">
                <a:latin typeface="Arial MT"/>
                <a:cs typeface="Arial MT"/>
              </a:rPr>
              <a:t>Networks</a:t>
            </a:r>
            <a:r>
              <a:rPr sz="2000" spc="-10" dirty="0" err="1">
                <a:latin typeface="Arial MT"/>
                <a:cs typeface="Arial MT"/>
              </a:rPr>
              <a:t>s</a:t>
            </a:r>
            <a:endParaRPr sz="2000" dirty="0">
              <a:latin typeface="Arial MT"/>
              <a:cs typeface="Arial MT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>
                <a:latin typeface="Arial MT"/>
                <a:cs typeface="Arial MT"/>
              </a:rPr>
              <a:t>Attenuation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depends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distance,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frequency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cable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type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2272" y="2971800"/>
            <a:ext cx="8004809" cy="3728085"/>
            <a:chOff x="652272" y="2971800"/>
            <a:chExt cx="8004809" cy="37280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0" y="2971800"/>
              <a:ext cx="5532471" cy="3727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272" y="4803648"/>
              <a:ext cx="2532888" cy="16916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19595183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5271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If</a:t>
            </a:r>
            <a:r>
              <a:rPr spc="-7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Name</a:t>
            </a:r>
            <a:r>
              <a:rPr spc="-65" dirty="0"/>
              <a:t> doesn’t</a:t>
            </a:r>
            <a:r>
              <a:rPr spc="-85" dirty="0"/>
              <a:t> </a:t>
            </a:r>
            <a:r>
              <a:rPr spc="-75" dirty="0"/>
              <a:t>exist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71825" y="4594859"/>
            <a:ext cx="857250" cy="991235"/>
            <a:chOff x="1171825" y="4594859"/>
            <a:chExt cx="857250" cy="991235"/>
          </a:xfrm>
        </p:grpSpPr>
        <p:sp>
          <p:nvSpPr>
            <p:cNvPr id="5" name="object 5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623315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623315" y="187452"/>
                  </a:lnTo>
                  <a:lnTo>
                    <a:pt x="6233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0" y="187452"/>
                  </a:moveTo>
                  <a:lnTo>
                    <a:pt x="623315" y="187452"/>
                  </a:lnTo>
                  <a:lnTo>
                    <a:pt x="623315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3687" y="5245607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4" h="27939">
                  <a:moveTo>
                    <a:pt x="78740" y="0"/>
                  </a:moveTo>
                  <a:lnTo>
                    <a:pt x="14350" y="0"/>
                  </a:lnTo>
                  <a:lnTo>
                    <a:pt x="11430" y="1396"/>
                  </a:lnTo>
                  <a:lnTo>
                    <a:pt x="8636" y="1396"/>
                  </a:lnTo>
                  <a:lnTo>
                    <a:pt x="7112" y="4190"/>
                  </a:lnTo>
                  <a:lnTo>
                    <a:pt x="5715" y="4190"/>
                  </a:lnTo>
                  <a:lnTo>
                    <a:pt x="2921" y="6857"/>
                  </a:lnTo>
                  <a:lnTo>
                    <a:pt x="0" y="12445"/>
                  </a:lnTo>
                  <a:lnTo>
                    <a:pt x="0" y="15112"/>
                  </a:lnTo>
                  <a:lnTo>
                    <a:pt x="0" y="20700"/>
                  </a:lnTo>
                  <a:lnTo>
                    <a:pt x="1396" y="20700"/>
                  </a:lnTo>
                  <a:lnTo>
                    <a:pt x="1396" y="23494"/>
                  </a:lnTo>
                  <a:lnTo>
                    <a:pt x="2921" y="23494"/>
                  </a:lnTo>
                  <a:lnTo>
                    <a:pt x="2921" y="24764"/>
                  </a:lnTo>
                  <a:lnTo>
                    <a:pt x="5715" y="24764"/>
                  </a:lnTo>
                  <a:lnTo>
                    <a:pt x="5715" y="27558"/>
                  </a:lnTo>
                  <a:lnTo>
                    <a:pt x="84455" y="27558"/>
                  </a:lnTo>
                  <a:lnTo>
                    <a:pt x="87375" y="24764"/>
                  </a:lnTo>
                  <a:lnTo>
                    <a:pt x="87375" y="23494"/>
                  </a:lnTo>
                  <a:lnTo>
                    <a:pt x="90170" y="20700"/>
                  </a:lnTo>
                  <a:lnTo>
                    <a:pt x="90170" y="16509"/>
                  </a:lnTo>
                  <a:lnTo>
                    <a:pt x="93090" y="15112"/>
                  </a:lnTo>
                  <a:lnTo>
                    <a:pt x="90170" y="15112"/>
                  </a:lnTo>
                  <a:lnTo>
                    <a:pt x="90170" y="8254"/>
                  </a:lnTo>
                  <a:lnTo>
                    <a:pt x="87375" y="8254"/>
                  </a:lnTo>
                  <a:lnTo>
                    <a:pt x="87375" y="4190"/>
                  </a:lnTo>
                  <a:lnTo>
                    <a:pt x="81661" y="4190"/>
                  </a:lnTo>
                  <a:lnTo>
                    <a:pt x="81661" y="1396"/>
                  </a:lnTo>
                  <a:lnTo>
                    <a:pt x="78740" y="1396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575" y="5198363"/>
              <a:ext cx="228726" cy="135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16735" y="4594859"/>
              <a:ext cx="576580" cy="503555"/>
            </a:xfrm>
            <a:custGeom>
              <a:avLst/>
              <a:gdLst/>
              <a:ahLst/>
              <a:cxnLst/>
              <a:rect l="l" t="t" r="r" b="b"/>
              <a:pathLst>
                <a:path w="576580" h="503554">
                  <a:moveTo>
                    <a:pt x="553084" y="0"/>
                  </a:moveTo>
                  <a:lnTo>
                    <a:pt x="34543" y="0"/>
                  </a:lnTo>
                  <a:lnTo>
                    <a:pt x="28828" y="2793"/>
                  </a:lnTo>
                  <a:lnTo>
                    <a:pt x="20192" y="2793"/>
                  </a:lnTo>
                  <a:lnTo>
                    <a:pt x="15875" y="5587"/>
                  </a:lnTo>
                  <a:lnTo>
                    <a:pt x="14350" y="6984"/>
                  </a:lnTo>
                  <a:lnTo>
                    <a:pt x="11556" y="11175"/>
                  </a:lnTo>
                  <a:lnTo>
                    <a:pt x="8635" y="11175"/>
                  </a:lnTo>
                  <a:lnTo>
                    <a:pt x="5714" y="12572"/>
                  </a:lnTo>
                  <a:lnTo>
                    <a:pt x="4317" y="15366"/>
                  </a:lnTo>
                  <a:lnTo>
                    <a:pt x="1396" y="18160"/>
                  </a:lnTo>
                  <a:lnTo>
                    <a:pt x="1396" y="20954"/>
                  </a:lnTo>
                  <a:lnTo>
                    <a:pt x="0" y="23875"/>
                  </a:lnTo>
                  <a:lnTo>
                    <a:pt x="0" y="477773"/>
                  </a:lnTo>
                  <a:lnTo>
                    <a:pt x="0" y="493267"/>
                  </a:lnTo>
                  <a:lnTo>
                    <a:pt x="4317" y="494664"/>
                  </a:lnTo>
                  <a:lnTo>
                    <a:pt x="4317" y="497458"/>
                  </a:lnTo>
                  <a:lnTo>
                    <a:pt x="7238" y="497458"/>
                  </a:lnTo>
                  <a:lnTo>
                    <a:pt x="7238" y="500252"/>
                  </a:lnTo>
                  <a:lnTo>
                    <a:pt x="10032" y="500252"/>
                  </a:lnTo>
                  <a:lnTo>
                    <a:pt x="11556" y="501650"/>
                  </a:lnTo>
                  <a:lnTo>
                    <a:pt x="14350" y="501650"/>
                  </a:lnTo>
                  <a:lnTo>
                    <a:pt x="17271" y="503046"/>
                  </a:lnTo>
                  <a:lnTo>
                    <a:pt x="557402" y="503046"/>
                  </a:lnTo>
                  <a:lnTo>
                    <a:pt x="566038" y="498856"/>
                  </a:lnTo>
                  <a:lnTo>
                    <a:pt x="567563" y="496062"/>
                  </a:lnTo>
                  <a:lnTo>
                    <a:pt x="567563" y="494664"/>
                  </a:lnTo>
                  <a:lnTo>
                    <a:pt x="570357" y="491870"/>
                  </a:lnTo>
                  <a:lnTo>
                    <a:pt x="570357" y="490473"/>
                  </a:lnTo>
                  <a:lnTo>
                    <a:pt x="573277" y="486282"/>
                  </a:lnTo>
                  <a:lnTo>
                    <a:pt x="573277" y="483362"/>
                  </a:lnTo>
                  <a:lnTo>
                    <a:pt x="574675" y="481964"/>
                  </a:lnTo>
                  <a:lnTo>
                    <a:pt x="574675" y="477773"/>
                  </a:lnTo>
                  <a:lnTo>
                    <a:pt x="576199" y="473582"/>
                  </a:lnTo>
                  <a:lnTo>
                    <a:pt x="576199" y="32257"/>
                  </a:lnTo>
                  <a:lnTo>
                    <a:pt x="574675" y="29463"/>
                  </a:lnTo>
                  <a:lnTo>
                    <a:pt x="574675" y="19557"/>
                  </a:lnTo>
                  <a:lnTo>
                    <a:pt x="571881" y="18160"/>
                  </a:lnTo>
                  <a:lnTo>
                    <a:pt x="571881" y="15366"/>
                  </a:lnTo>
                  <a:lnTo>
                    <a:pt x="570357" y="12572"/>
                  </a:lnTo>
                  <a:lnTo>
                    <a:pt x="570357" y="9778"/>
                  </a:lnTo>
                  <a:lnTo>
                    <a:pt x="567563" y="9778"/>
                  </a:lnTo>
                  <a:lnTo>
                    <a:pt x="566038" y="6984"/>
                  </a:lnTo>
                  <a:lnTo>
                    <a:pt x="563244" y="5587"/>
                  </a:lnTo>
                  <a:lnTo>
                    <a:pt x="563244" y="2793"/>
                  </a:lnTo>
                  <a:lnTo>
                    <a:pt x="554608" y="2793"/>
                  </a:lnTo>
                  <a:lnTo>
                    <a:pt x="55308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9407" y="4645151"/>
              <a:ext cx="497205" cy="386080"/>
            </a:xfrm>
            <a:custGeom>
              <a:avLst/>
              <a:gdLst/>
              <a:ahLst/>
              <a:cxnLst/>
              <a:rect l="l" t="t" r="r" b="b"/>
              <a:pathLst>
                <a:path w="497205" h="386079">
                  <a:moveTo>
                    <a:pt x="30225" y="0"/>
                  </a:moveTo>
                  <a:lnTo>
                    <a:pt x="27304" y="2793"/>
                  </a:lnTo>
                  <a:lnTo>
                    <a:pt x="18668" y="2793"/>
                  </a:lnTo>
                  <a:lnTo>
                    <a:pt x="15875" y="5587"/>
                  </a:lnTo>
                  <a:lnTo>
                    <a:pt x="8635" y="5587"/>
                  </a:lnTo>
                  <a:lnTo>
                    <a:pt x="5714" y="8381"/>
                  </a:lnTo>
                  <a:lnTo>
                    <a:pt x="4317" y="8381"/>
                  </a:lnTo>
                  <a:lnTo>
                    <a:pt x="1396" y="11175"/>
                  </a:lnTo>
                  <a:lnTo>
                    <a:pt x="0" y="13970"/>
                  </a:lnTo>
                  <a:lnTo>
                    <a:pt x="0" y="366141"/>
                  </a:lnTo>
                  <a:lnTo>
                    <a:pt x="0" y="374523"/>
                  </a:lnTo>
                  <a:lnTo>
                    <a:pt x="1396" y="375920"/>
                  </a:lnTo>
                  <a:lnTo>
                    <a:pt x="1396" y="378714"/>
                  </a:lnTo>
                  <a:lnTo>
                    <a:pt x="2920" y="380111"/>
                  </a:lnTo>
                  <a:lnTo>
                    <a:pt x="2920" y="382905"/>
                  </a:lnTo>
                  <a:lnTo>
                    <a:pt x="5714" y="382905"/>
                  </a:lnTo>
                  <a:lnTo>
                    <a:pt x="5714" y="385699"/>
                  </a:lnTo>
                  <a:lnTo>
                    <a:pt x="479678" y="385699"/>
                  </a:lnTo>
                  <a:lnTo>
                    <a:pt x="482472" y="384302"/>
                  </a:lnTo>
                  <a:lnTo>
                    <a:pt x="486791" y="384302"/>
                  </a:lnTo>
                  <a:lnTo>
                    <a:pt x="489711" y="380111"/>
                  </a:lnTo>
                  <a:lnTo>
                    <a:pt x="492633" y="377317"/>
                  </a:lnTo>
                  <a:lnTo>
                    <a:pt x="494029" y="374523"/>
                  </a:lnTo>
                  <a:lnTo>
                    <a:pt x="494029" y="367538"/>
                  </a:lnTo>
                  <a:lnTo>
                    <a:pt x="496950" y="364744"/>
                  </a:lnTo>
                  <a:lnTo>
                    <a:pt x="496950" y="26543"/>
                  </a:lnTo>
                  <a:lnTo>
                    <a:pt x="494029" y="25146"/>
                  </a:lnTo>
                  <a:lnTo>
                    <a:pt x="494029" y="16764"/>
                  </a:lnTo>
                  <a:lnTo>
                    <a:pt x="492633" y="16764"/>
                  </a:lnTo>
                  <a:lnTo>
                    <a:pt x="492633" y="9779"/>
                  </a:lnTo>
                  <a:lnTo>
                    <a:pt x="489711" y="9779"/>
                  </a:lnTo>
                  <a:lnTo>
                    <a:pt x="488315" y="8381"/>
                  </a:lnTo>
                  <a:lnTo>
                    <a:pt x="485393" y="8381"/>
                  </a:lnTo>
                  <a:lnTo>
                    <a:pt x="485393" y="5587"/>
                  </a:lnTo>
                  <a:lnTo>
                    <a:pt x="482472" y="5587"/>
                  </a:lnTo>
                  <a:lnTo>
                    <a:pt x="481075" y="4191"/>
                  </a:lnTo>
                  <a:lnTo>
                    <a:pt x="476758" y="4191"/>
                  </a:lnTo>
                  <a:lnTo>
                    <a:pt x="476758" y="2793"/>
                  </a:lnTo>
                  <a:lnTo>
                    <a:pt x="3022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924" y="4663439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245364" y="542544"/>
                  </a:moveTo>
                  <a:lnTo>
                    <a:pt x="0" y="542544"/>
                  </a:lnTo>
                  <a:lnTo>
                    <a:pt x="0" y="548640"/>
                  </a:lnTo>
                  <a:lnTo>
                    <a:pt x="245364" y="548640"/>
                  </a:lnTo>
                  <a:lnTo>
                    <a:pt x="245364" y="542544"/>
                  </a:lnTo>
                  <a:close/>
                </a:path>
                <a:path w="546100" h="548639">
                  <a:moveTo>
                    <a:pt x="545719" y="23749"/>
                  </a:moveTo>
                  <a:lnTo>
                    <a:pt x="544195" y="23749"/>
                  </a:lnTo>
                  <a:lnTo>
                    <a:pt x="544195" y="15367"/>
                  </a:lnTo>
                  <a:lnTo>
                    <a:pt x="539877" y="15367"/>
                  </a:lnTo>
                  <a:lnTo>
                    <a:pt x="539877" y="8382"/>
                  </a:lnTo>
                  <a:lnTo>
                    <a:pt x="536956" y="8382"/>
                  </a:lnTo>
                  <a:lnTo>
                    <a:pt x="535559" y="6985"/>
                  </a:lnTo>
                  <a:lnTo>
                    <a:pt x="532638" y="6985"/>
                  </a:lnTo>
                  <a:lnTo>
                    <a:pt x="532638" y="4191"/>
                  </a:lnTo>
                  <a:lnTo>
                    <a:pt x="529844" y="4191"/>
                  </a:lnTo>
                  <a:lnTo>
                    <a:pt x="526923" y="2794"/>
                  </a:lnTo>
                  <a:lnTo>
                    <a:pt x="524002" y="2794"/>
                  </a:lnTo>
                  <a:lnTo>
                    <a:pt x="524002" y="0"/>
                  </a:lnTo>
                  <a:lnTo>
                    <a:pt x="103759" y="0"/>
                  </a:lnTo>
                  <a:lnTo>
                    <a:pt x="100965" y="2794"/>
                  </a:lnTo>
                  <a:lnTo>
                    <a:pt x="92202" y="2794"/>
                  </a:lnTo>
                  <a:lnTo>
                    <a:pt x="89408" y="5588"/>
                  </a:lnTo>
                  <a:lnTo>
                    <a:pt x="84963" y="5588"/>
                  </a:lnTo>
                  <a:lnTo>
                    <a:pt x="79248" y="11176"/>
                  </a:lnTo>
                  <a:lnTo>
                    <a:pt x="79248" y="330962"/>
                  </a:lnTo>
                  <a:lnTo>
                    <a:pt x="79248" y="343535"/>
                  </a:lnTo>
                  <a:lnTo>
                    <a:pt x="80645" y="343535"/>
                  </a:lnTo>
                  <a:lnTo>
                    <a:pt x="80645" y="344932"/>
                  </a:lnTo>
                  <a:lnTo>
                    <a:pt x="83566" y="344932"/>
                  </a:lnTo>
                  <a:lnTo>
                    <a:pt x="83566" y="347726"/>
                  </a:lnTo>
                  <a:lnTo>
                    <a:pt x="86487" y="347726"/>
                  </a:lnTo>
                  <a:lnTo>
                    <a:pt x="89408" y="349123"/>
                  </a:lnTo>
                  <a:lnTo>
                    <a:pt x="532638" y="349123"/>
                  </a:lnTo>
                  <a:lnTo>
                    <a:pt x="535559" y="347726"/>
                  </a:lnTo>
                  <a:lnTo>
                    <a:pt x="536956" y="347726"/>
                  </a:lnTo>
                  <a:lnTo>
                    <a:pt x="539877" y="344932"/>
                  </a:lnTo>
                  <a:lnTo>
                    <a:pt x="539877" y="340741"/>
                  </a:lnTo>
                  <a:lnTo>
                    <a:pt x="544195" y="337947"/>
                  </a:lnTo>
                  <a:lnTo>
                    <a:pt x="544195" y="332359"/>
                  </a:lnTo>
                  <a:lnTo>
                    <a:pt x="545719" y="329565"/>
                  </a:lnTo>
                  <a:lnTo>
                    <a:pt x="545719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6923" y="5205983"/>
              <a:ext cx="245745" cy="6350"/>
            </a:xfrm>
            <a:custGeom>
              <a:avLst/>
              <a:gdLst/>
              <a:ahLst/>
              <a:cxnLst/>
              <a:rect l="l" t="t" r="r" b="b"/>
              <a:pathLst>
                <a:path w="245744" h="6350">
                  <a:moveTo>
                    <a:pt x="0" y="6096"/>
                  </a:moveTo>
                  <a:lnTo>
                    <a:pt x="245363" y="6096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245363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45363" y="4571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0" y="4571"/>
                  </a:moveTo>
                  <a:lnTo>
                    <a:pt x="245363" y="4571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12649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492" y="76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0" y="7620"/>
                  </a:moveTo>
                  <a:lnTo>
                    <a:pt x="126492" y="7620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12496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24968" y="457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0" y="4571"/>
                  </a:moveTo>
                  <a:lnTo>
                    <a:pt x="124968" y="4571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19659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6596" y="457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0" y="4571"/>
                  </a:moveTo>
                  <a:lnTo>
                    <a:pt x="196596" y="4571"/>
                  </a:lnTo>
                  <a:lnTo>
                    <a:pt x="19659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14630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6303" y="914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0" y="9144"/>
                  </a:moveTo>
                  <a:lnTo>
                    <a:pt x="146303" y="9144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62099" y="5239511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30" h="36829">
                  <a:moveTo>
                    <a:pt x="0" y="0"/>
                  </a:moveTo>
                  <a:lnTo>
                    <a:pt x="227075" y="0"/>
                  </a:lnTo>
                </a:path>
                <a:path w="227330" h="36829">
                  <a:moveTo>
                    <a:pt x="0" y="35051"/>
                  </a:moveTo>
                  <a:lnTo>
                    <a:pt x="225551" y="36575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79248" y="3962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622"/>
                  </a:moveTo>
                  <a:lnTo>
                    <a:pt x="79248" y="39622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9622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775335" y="0"/>
                  </a:moveTo>
                  <a:lnTo>
                    <a:pt x="85026" y="0"/>
                  </a:lnTo>
                  <a:lnTo>
                    <a:pt x="0" y="172339"/>
                  </a:lnTo>
                  <a:lnTo>
                    <a:pt x="847471" y="172339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85026" y="0"/>
                  </a:moveTo>
                  <a:lnTo>
                    <a:pt x="86474" y="0"/>
                  </a:lnTo>
                  <a:lnTo>
                    <a:pt x="775335" y="0"/>
                  </a:lnTo>
                  <a:lnTo>
                    <a:pt x="847471" y="172339"/>
                  </a:lnTo>
                  <a:lnTo>
                    <a:pt x="0" y="172339"/>
                  </a:lnTo>
                  <a:lnTo>
                    <a:pt x="85026" y="0"/>
                  </a:lnTo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78051" y="5556503"/>
              <a:ext cx="846455" cy="29209"/>
            </a:xfrm>
            <a:custGeom>
              <a:avLst/>
              <a:gdLst/>
              <a:ahLst/>
              <a:cxnLst/>
              <a:rect l="l" t="t" r="r" b="b"/>
              <a:pathLst>
                <a:path w="846455" h="29210">
                  <a:moveTo>
                    <a:pt x="845947" y="0"/>
                  </a:moveTo>
                  <a:lnTo>
                    <a:pt x="0" y="0"/>
                  </a:lnTo>
                  <a:lnTo>
                    <a:pt x="18732" y="29083"/>
                  </a:lnTo>
                  <a:lnTo>
                    <a:pt x="824229" y="29083"/>
                  </a:lnTo>
                  <a:lnTo>
                    <a:pt x="845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536956" y="0"/>
                  </a:moveTo>
                  <a:lnTo>
                    <a:pt x="4318" y="0"/>
                  </a:ln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4318" y="0"/>
                  </a:move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lnTo>
                    <a:pt x="4318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91109" y="0"/>
                  </a:moveTo>
                  <a:lnTo>
                    <a:pt x="43180" y="0"/>
                  </a:lnTo>
                  <a:lnTo>
                    <a:pt x="0" y="83947"/>
                  </a:lnTo>
                  <a:lnTo>
                    <a:pt x="60452" y="82550"/>
                  </a:lnTo>
                  <a:lnTo>
                    <a:pt x="63373" y="74168"/>
                  </a:lnTo>
                  <a:lnTo>
                    <a:pt x="92202" y="71374"/>
                  </a:lnTo>
                  <a:lnTo>
                    <a:pt x="90678" y="82550"/>
                  </a:lnTo>
                  <a:lnTo>
                    <a:pt x="422021" y="82550"/>
                  </a:lnTo>
                  <a:lnTo>
                    <a:pt x="423418" y="71374"/>
                  </a:lnTo>
                  <a:lnTo>
                    <a:pt x="449326" y="71374"/>
                  </a:lnTo>
                  <a:lnTo>
                    <a:pt x="449326" y="82550"/>
                  </a:lnTo>
                  <a:lnTo>
                    <a:pt x="496951" y="8394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3180" y="0"/>
                  </a:moveTo>
                  <a:lnTo>
                    <a:pt x="491109" y="0"/>
                  </a:lnTo>
                  <a:lnTo>
                    <a:pt x="496951" y="83947"/>
                  </a:lnTo>
                  <a:lnTo>
                    <a:pt x="449326" y="82550"/>
                  </a:lnTo>
                  <a:lnTo>
                    <a:pt x="449326" y="71374"/>
                  </a:lnTo>
                  <a:lnTo>
                    <a:pt x="423418" y="71374"/>
                  </a:lnTo>
                  <a:lnTo>
                    <a:pt x="422021" y="82550"/>
                  </a:lnTo>
                  <a:lnTo>
                    <a:pt x="90678" y="82550"/>
                  </a:lnTo>
                  <a:lnTo>
                    <a:pt x="92202" y="71374"/>
                  </a:lnTo>
                  <a:lnTo>
                    <a:pt x="63373" y="74168"/>
                  </a:lnTo>
                  <a:lnTo>
                    <a:pt x="60452" y="82550"/>
                  </a:lnTo>
                  <a:lnTo>
                    <a:pt x="0" y="83947"/>
                  </a:lnTo>
                  <a:lnTo>
                    <a:pt x="43180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609" y="5419213"/>
              <a:ext cx="264039" cy="948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281431" y="0"/>
                  </a:moveTo>
                  <a:lnTo>
                    <a:pt x="3556" y="0"/>
                  </a:lnTo>
                  <a:lnTo>
                    <a:pt x="0" y="3556"/>
                  </a:lnTo>
                  <a:lnTo>
                    <a:pt x="0" y="42291"/>
                  </a:lnTo>
                  <a:lnTo>
                    <a:pt x="0" y="46736"/>
                  </a:lnTo>
                  <a:lnTo>
                    <a:pt x="3556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3556"/>
                  </a:lnTo>
                  <a:lnTo>
                    <a:pt x="281431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0" y="42291"/>
                  </a:moveTo>
                  <a:lnTo>
                    <a:pt x="0" y="46736"/>
                  </a:lnTo>
                  <a:lnTo>
                    <a:pt x="3556" y="50292"/>
                  </a:lnTo>
                  <a:lnTo>
                    <a:pt x="8001" y="50292"/>
                  </a:lnTo>
                  <a:lnTo>
                    <a:pt x="276987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42291"/>
                  </a:lnTo>
                  <a:lnTo>
                    <a:pt x="284988" y="8001"/>
                  </a:lnTo>
                  <a:lnTo>
                    <a:pt x="284988" y="3556"/>
                  </a:lnTo>
                  <a:lnTo>
                    <a:pt x="281431" y="0"/>
                  </a:lnTo>
                  <a:lnTo>
                    <a:pt x="276987" y="0"/>
                  </a:lnTo>
                  <a:lnTo>
                    <a:pt x="8001" y="0"/>
                  </a:lnTo>
                  <a:lnTo>
                    <a:pt x="3556" y="0"/>
                  </a:lnTo>
                  <a:lnTo>
                    <a:pt x="0" y="3556"/>
                  </a:lnTo>
                  <a:lnTo>
                    <a:pt x="0" y="8001"/>
                  </a:lnTo>
                  <a:lnTo>
                    <a:pt x="0" y="42291"/>
                  </a:lnTo>
                  <a:close/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3810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8100" y="2438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0" y="24383"/>
                  </a:moveTo>
                  <a:lnTo>
                    <a:pt x="38100" y="2438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5983" y="5123687"/>
              <a:ext cx="424180" cy="38100"/>
            </a:xfrm>
            <a:custGeom>
              <a:avLst/>
              <a:gdLst/>
              <a:ahLst/>
              <a:cxnLst/>
              <a:rect l="l" t="t" r="r" b="b"/>
              <a:pathLst>
                <a:path w="424180" h="38100">
                  <a:moveTo>
                    <a:pt x="4236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23672" y="3810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42214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22147" y="10668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0" y="10668"/>
                  </a:moveTo>
                  <a:lnTo>
                    <a:pt x="422147" y="10668"/>
                  </a:lnTo>
                  <a:lnTo>
                    <a:pt x="42214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4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777097" y="2657594"/>
            <a:ext cx="2375535" cy="2536825"/>
            <a:chOff x="6777097" y="2657594"/>
            <a:chExt cx="2375535" cy="2536825"/>
          </a:xfrm>
        </p:grpSpPr>
        <p:sp>
          <p:nvSpPr>
            <p:cNvPr id="42" name="object 42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15327" y="4114800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84847" y="4119372"/>
              <a:ext cx="625475" cy="1018540"/>
            </a:xfrm>
            <a:custGeom>
              <a:avLst/>
              <a:gdLst/>
              <a:ahLst/>
              <a:cxnLst/>
              <a:rect l="l" t="t" r="r" b="b"/>
              <a:pathLst>
                <a:path w="625475" h="1018539">
                  <a:moveTo>
                    <a:pt x="35051" y="1018158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5475" h="1018539">
                  <a:moveTo>
                    <a:pt x="0" y="1015110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18539">
                  <a:moveTo>
                    <a:pt x="597407" y="0"/>
                  </a:moveTo>
                  <a:lnTo>
                    <a:pt x="624967" y="0"/>
                  </a:lnTo>
                  <a:lnTo>
                    <a:pt x="624967" y="1015110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82255" y="4114800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35139" y="4187952"/>
              <a:ext cx="111760" cy="226060"/>
            </a:xfrm>
            <a:custGeom>
              <a:avLst/>
              <a:gdLst/>
              <a:ahLst/>
              <a:cxnLst/>
              <a:rect l="l" t="t" r="r" b="b"/>
              <a:pathLst>
                <a:path w="111759" h="226060">
                  <a:moveTo>
                    <a:pt x="111251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111251" y="225552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85344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85344" y="199643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0" y="199643"/>
                  </a:moveTo>
                  <a:lnTo>
                    <a:pt x="85344" y="199643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8077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80772" y="59436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50379" y="4206239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36575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6575" y="128016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850379" y="4206239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24383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4383" y="112775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0" y="112775"/>
                  </a:moveTo>
                  <a:lnTo>
                    <a:pt x="24383" y="112775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21335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21335" y="82295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0" y="82295"/>
                  </a:moveTo>
                  <a:lnTo>
                    <a:pt x="21335" y="82295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8229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1" y="6096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1" y="6096"/>
                  </a:lnTo>
                  <a:lnTo>
                    <a:pt x="1981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86955" y="4206239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4571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4571" y="128016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86955" y="4206239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0" y="128016"/>
                  </a:moveTo>
                  <a:lnTo>
                    <a:pt x="4571" y="128016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7619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7619" y="112775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0" y="112775"/>
                  </a:moveTo>
                  <a:lnTo>
                    <a:pt x="7619" y="112775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73239" y="4344923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5">
                  <a:moveTo>
                    <a:pt x="0" y="48768"/>
                  </a:moveTo>
                  <a:lnTo>
                    <a:pt x="7619" y="48768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48768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111" y="0"/>
                  </a:moveTo>
                  <a:lnTo>
                    <a:pt x="2031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2031" y="7619"/>
                  </a:lnTo>
                  <a:lnTo>
                    <a:pt x="7111" y="7619"/>
                  </a:lnTo>
                  <a:lnTo>
                    <a:pt x="9144" y="5968"/>
                  </a:lnTo>
                  <a:lnTo>
                    <a:pt x="9144" y="1650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809"/>
                  </a:moveTo>
                  <a:lnTo>
                    <a:pt x="0" y="1650"/>
                  </a:lnTo>
                  <a:lnTo>
                    <a:pt x="2031" y="0"/>
                  </a:lnTo>
                  <a:lnTo>
                    <a:pt x="4572" y="0"/>
                  </a:lnTo>
                  <a:lnTo>
                    <a:pt x="7111" y="0"/>
                  </a:lnTo>
                  <a:lnTo>
                    <a:pt x="9144" y="1650"/>
                  </a:lnTo>
                  <a:lnTo>
                    <a:pt x="9144" y="3809"/>
                  </a:lnTo>
                  <a:lnTo>
                    <a:pt x="9144" y="5968"/>
                  </a:lnTo>
                  <a:lnTo>
                    <a:pt x="7111" y="7619"/>
                  </a:lnTo>
                  <a:lnTo>
                    <a:pt x="4572" y="7619"/>
                  </a:lnTo>
                  <a:lnTo>
                    <a:pt x="2031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57999" y="43708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11" y="0"/>
                  </a:moveTo>
                  <a:lnTo>
                    <a:pt x="2031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7112"/>
                  </a:lnTo>
                  <a:lnTo>
                    <a:pt x="2031" y="9144"/>
                  </a:lnTo>
                  <a:lnTo>
                    <a:pt x="7111" y="9144"/>
                  </a:lnTo>
                  <a:lnTo>
                    <a:pt x="9144" y="7112"/>
                  </a:lnTo>
                  <a:lnTo>
                    <a:pt x="9144" y="2032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835139" y="4186427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4" h="227329">
                  <a:moveTo>
                    <a:pt x="22859" y="188976"/>
                  </a:moveTo>
                  <a:lnTo>
                    <a:pt x="22859" y="186436"/>
                  </a:lnTo>
                  <a:lnTo>
                    <a:pt x="24891" y="184404"/>
                  </a:lnTo>
                  <a:lnTo>
                    <a:pt x="27431" y="184404"/>
                  </a:lnTo>
                  <a:lnTo>
                    <a:pt x="29971" y="184404"/>
                  </a:lnTo>
                  <a:lnTo>
                    <a:pt x="32003" y="186436"/>
                  </a:lnTo>
                  <a:lnTo>
                    <a:pt x="32003" y="188976"/>
                  </a:lnTo>
                  <a:lnTo>
                    <a:pt x="32003" y="191516"/>
                  </a:lnTo>
                  <a:lnTo>
                    <a:pt x="29971" y="193548"/>
                  </a:lnTo>
                  <a:lnTo>
                    <a:pt x="27431" y="193548"/>
                  </a:lnTo>
                  <a:lnTo>
                    <a:pt x="24891" y="193548"/>
                  </a:lnTo>
                  <a:lnTo>
                    <a:pt x="22859" y="191516"/>
                  </a:lnTo>
                  <a:lnTo>
                    <a:pt x="22859" y="188976"/>
                  </a:lnTo>
                  <a:close/>
                </a:path>
                <a:path w="116204" h="227329">
                  <a:moveTo>
                    <a:pt x="113029" y="0"/>
                  </a:moveTo>
                  <a:lnTo>
                    <a:pt x="115950" y="227203"/>
                  </a:lnTo>
                  <a:lnTo>
                    <a:pt x="0" y="227203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914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9143" y="1676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0" y="16763"/>
                  </a:moveTo>
                  <a:lnTo>
                    <a:pt x="9143" y="16763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2524" y="213359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59"/>
                  </a:moveTo>
                  <a:lnTo>
                    <a:pt x="382524" y="213359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37642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76427" y="3047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0" y="3047"/>
                  </a:moveTo>
                  <a:lnTo>
                    <a:pt x="376427" y="3047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88797" y="4195571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78395" y="4558283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978395" y="4558283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988797" y="455828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382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2524" y="211836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0" y="211836"/>
                  </a:moveTo>
                  <a:lnTo>
                    <a:pt x="382524" y="211836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988797" y="4905755"/>
              <a:ext cx="363855" cy="210820"/>
            </a:xfrm>
            <a:custGeom>
              <a:avLst/>
              <a:gdLst/>
              <a:ahLst/>
              <a:cxnLst/>
              <a:rect l="l" t="t" r="r" b="b"/>
              <a:pathLst>
                <a:path w="363854" h="210820">
                  <a:moveTo>
                    <a:pt x="18808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18808" y="210312"/>
                  </a:lnTo>
                  <a:lnTo>
                    <a:pt x="18808" y="0"/>
                  </a:lnTo>
                  <a:close/>
                </a:path>
                <a:path w="363854" h="21082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0312"/>
                  </a:lnTo>
                  <a:lnTo>
                    <a:pt x="145300" y="210312"/>
                  </a:lnTo>
                  <a:lnTo>
                    <a:pt x="145300" y="0"/>
                  </a:lnTo>
                  <a:close/>
                </a:path>
                <a:path w="363854" h="21082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0312"/>
                  </a:lnTo>
                  <a:lnTo>
                    <a:pt x="198640" y="210312"/>
                  </a:lnTo>
                  <a:lnTo>
                    <a:pt x="198640" y="0"/>
                  </a:lnTo>
                  <a:close/>
                </a:path>
                <a:path w="363854" h="21082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0312"/>
                  </a:lnTo>
                  <a:lnTo>
                    <a:pt x="253504" y="210312"/>
                  </a:lnTo>
                  <a:lnTo>
                    <a:pt x="253504" y="0"/>
                  </a:lnTo>
                  <a:close/>
                </a:path>
                <a:path w="363854" h="21082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0312"/>
                  </a:lnTo>
                  <a:lnTo>
                    <a:pt x="363232" y="210312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97535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7535" y="24384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0" y="24384"/>
                  </a:moveTo>
                  <a:lnTo>
                    <a:pt x="97535" y="24384"/>
                  </a:lnTo>
                  <a:lnTo>
                    <a:pt x="97535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835139" y="4451604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6" y="27559"/>
                  </a:lnTo>
                  <a:lnTo>
                    <a:pt x="99186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14173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141731" y="32004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0" y="32004"/>
                  </a:moveTo>
                  <a:lnTo>
                    <a:pt x="141731" y="32004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3200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835139" y="4495800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0" y="35179"/>
                  </a:moveTo>
                  <a:lnTo>
                    <a:pt x="143382" y="35179"/>
                  </a:lnTo>
                  <a:lnTo>
                    <a:pt x="143382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934199" y="2666999"/>
              <a:ext cx="2208530" cy="1520825"/>
            </a:xfrm>
            <a:custGeom>
              <a:avLst/>
              <a:gdLst/>
              <a:ahLst/>
              <a:cxnLst/>
              <a:rect l="l" t="t" r="r" b="b"/>
              <a:pathLst>
                <a:path w="2208529" h="1520825">
                  <a:moveTo>
                    <a:pt x="2036826" y="0"/>
                  </a:moveTo>
                  <a:lnTo>
                    <a:pt x="171576" y="0"/>
                  </a:lnTo>
                  <a:lnTo>
                    <a:pt x="155194" y="4063"/>
                  </a:lnTo>
                  <a:lnTo>
                    <a:pt x="138938" y="6096"/>
                  </a:lnTo>
                  <a:lnTo>
                    <a:pt x="122554" y="12064"/>
                  </a:lnTo>
                  <a:lnTo>
                    <a:pt x="107569" y="16128"/>
                  </a:lnTo>
                  <a:lnTo>
                    <a:pt x="92582" y="24257"/>
                  </a:lnTo>
                  <a:lnTo>
                    <a:pt x="78994" y="30225"/>
                  </a:lnTo>
                  <a:lnTo>
                    <a:pt x="65404" y="40386"/>
                  </a:lnTo>
                  <a:lnTo>
                    <a:pt x="55879" y="46482"/>
                  </a:lnTo>
                  <a:lnTo>
                    <a:pt x="43560" y="60578"/>
                  </a:lnTo>
                  <a:lnTo>
                    <a:pt x="32639" y="70612"/>
                  </a:lnTo>
                  <a:lnTo>
                    <a:pt x="23114" y="82803"/>
                  </a:lnTo>
                  <a:lnTo>
                    <a:pt x="16382" y="90804"/>
                  </a:lnTo>
                  <a:lnTo>
                    <a:pt x="9525" y="107061"/>
                  </a:lnTo>
                  <a:lnTo>
                    <a:pt x="4064" y="119125"/>
                  </a:lnTo>
                  <a:lnTo>
                    <a:pt x="1397" y="131190"/>
                  </a:lnTo>
                  <a:lnTo>
                    <a:pt x="0" y="143383"/>
                  </a:lnTo>
                  <a:lnTo>
                    <a:pt x="0" y="1183258"/>
                  </a:lnTo>
                  <a:lnTo>
                    <a:pt x="9525" y="1225677"/>
                  </a:lnTo>
                  <a:lnTo>
                    <a:pt x="32639" y="1261999"/>
                  </a:lnTo>
                  <a:lnTo>
                    <a:pt x="55879" y="1280160"/>
                  </a:lnTo>
                  <a:lnTo>
                    <a:pt x="65404" y="1292225"/>
                  </a:lnTo>
                  <a:lnTo>
                    <a:pt x="78994" y="1298320"/>
                  </a:lnTo>
                  <a:lnTo>
                    <a:pt x="92582" y="1308481"/>
                  </a:lnTo>
                  <a:lnTo>
                    <a:pt x="107569" y="1312418"/>
                  </a:lnTo>
                  <a:lnTo>
                    <a:pt x="122554" y="1320545"/>
                  </a:lnTo>
                  <a:lnTo>
                    <a:pt x="138938" y="1322577"/>
                  </a:lnTo>
                  <a:lnTo>
                    <a:pt x="155194" y="1326642"/>
                  </a:lnTo>
                  <a:lnTo>
                    <a:pt x="333628" y="1326642"/>
                  </a:lnTo>
                  <a:lnTo>
                    <a:pt x="177038" y="1520444"/>
                  </a:lnTo>
                  <a:lnTo>
                    <a:pt x="554101" y="1326642"/>
                  </a:lnTo>
                  <a:lnTo>
                    <a:pt x="2036826" y="1326642"/>
                  </a:lnTo>
                  <a:lnTo>
                    <a:pt x="2051811" y="1326642"/>
                  </a:lnTo>
                  <a:lnTo>
                    <a:pt x="2066798" y="1322577"/>
                  </a:lnTo>
                  <a:lnTo>
                    <a:pt x="2083180" y="1320545"/>
                  </a:lnTo>
                  <a:lnTo>
                    <a:pt x="2099564" y="1312418"/>
                  </a:lnTo>
                  <a:lnTo>
                    <a:pt x="2111755" y="1308481"/>
                  </a:lnTo>
                  <a:lnTo>
                    <a:pt x="2126742" y="1298320"/>
                  </a:lnTo>
                  <a:lnTo>
                    <a:pt x="2139060" y="1292225"/>
                  </a:lnTo>
                  <a:lnTo>
                    <a:pt x="2152650" y="1280160"/>
                  </a:lnTo>
                  <a:lnTo>
                    <a:pt x="2162175" y="1272032"/>
                  </a:lnTo>
                  <a:lnTo>
                    <a:pt x="2173097" y="1261999"/>
                  </a:lnTo>
                  <a:lnTo>
                    <a:pt x="2181225" y="1249933"/>
                  </a:lnTo>
                  <a:lnTo>
                    <a:pt x="2190750" y="1237742"/>
                  </a:lnTo>
                  <a:lnTo>
                    <a:pt x="2194814" y="1225677"/>
                  </a:lnTo>
                  <a:lnTo>
                    <a:pt x="2200275" y="1211580"/>
                  </a:lnTo>
                  <a:lnTo>
                    <a:pt x="2204339" y="1199388"/>
                  </a:lnTo>
                  <a:lnTo>
                    <a:pt x="2208403" y="1183258"/>
                  </a:lnTo>
                  <a:lnTo>
                    <a:pt x="2208403" y="143383"/>
                  </a:lnTo>
                  <a:lnTo>
                    <a:pt x="2200275" y="119125"/>
                  </a:lnTo>
                  <a:lnTo>
                    <a:pt x="2194814" y="107061"/>
                  </a:lnTo>
                  <a:lnTo>
                    <a:pt x="2190750" y="90804"/>
                  </a:lnTo>
                  <a:lnTo>
                    <a:pt x="2181225" y="82803"/>
                  </a:lnTo>
                  <a:lnTo>
                    <a:pt x="2173097" y="70612"/>
                  </a:lnTo>
                  <a:lnTo>
                    <a:pt x="2162175" y="60578"/>
                  </a:lnTo>
                  <a:lnTo>
                    <a:pt x="2152650" y="46482"/>
                  </a:lnTo>
                  <a:lnTo>
                    <a:pt x="2139060" y="40386"/>
                  </a:lnTo>
                  <a:lnTo>
                    <a:pt x="2126742" y="30225"/>
                  </a:lnTo>
                  <a:lnTo>
                    <a:pt x="2111755" y="24257"/>
                  </a:lnTo>
                  <a:lnTo>
                    <a:pt x="2099564" y="16128"/>
                  </a:lnTo>
                  <a:lnTo>
                    <a:pt x="2083180" y="12064"/>
                  </a:lnTo>
                  <a:lnTo>
                    <a:pt x="2066798" y="6096"/>
                  </a:lnTo>
                  <a:lnTo>
                    <a:pt x="2051811" y="4063"/>
                  </a:lnTo>
                  <a:lnTo>
                    <a:pt x="203682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934199" y="2666999"/>
              <a:ext cx="2208530" cy="1520825"/>
            </a:xfrm>
            <a:custGeom>
              <a:avLst/>
              <a:gdLst/>
              <a:ahLst/>
              <a:cxnLst/>
              <a:rect l="l" t="t" r="r" b="b"/>
              <a:pathLst>
                <a:path w="2208529" h="1520825">
                  <a:moveTo>
                    <a:pt x="2036826" y="1326642"/>
                  </a:moveTo>
                  <a:lnTo>
                    <a:pt x="2051811" y="1326642"/>
                  </a:lnTo>
                  <a:lnTo>
                    <a:pt x="2066798" y="1322577"/>
                  </a:lnTo>
                  <a:lnTo>
                    <a:pt x="2083180" y="1320545"/>
                  </a:lnTo>
                  <a:lnTo>
                    <a:pt x="2099564" y="1312418"/>
                  </a:lnTo>
                  <a:lnTo>
                    <a:pt x="2111755" y="1308481"/>
                  </a:lnTo>
                  <a:lnTo>
                    <a:pt x="2126742" y="1298320"/>
                  </a:lnTo>
                  <a:lnTo>
                    <a:pt x="2139060" y="1292225"/>
                  </a:lnTo>
                  <a:lnTo>
                    <a:pt x="2152650" y="1280160"/>
                  </a:lnTo>
                  <a:lnTo>
                    <a:pt x="2162175" y="1272032"/>
                  </a:lnTo>
                  <a:lnTo>
                    <a:pt x="2173097" y="1261999"/>
                  </a:lnTo>
                  <a:lnTo>
                    <a:pt x="2181225" y="1249933"/>
                  </a:lnTo>
                  <a:lnTo>
                    <a:pt x="2190750" y="1237742"/>
                  </a:lnTo>
                  <a:lnTo>
                    <a:pt x="2194814" y="1225677"/>
                  </a:lnTo>
                  <a:lnTo>
                    <a:pt x="2200275" y="1211580"/>
                  </a:lnTo>
                  <a:lnTo>
                    <a:pt x="2204339" y="1199388"/>
                  </a:lnTo>
                  <a:lnTo>
                    <a:pt x="2208403" y="1183258"/>
                  </a:lnTo>
                  <a:lnTo>
                    <a:pt x="2208403" y="143383"/>
                  </a:lnTo>
                  <a:lnTo>
                    <a:pt x="2204339" y="131190"/>
                  </a:lnTo>
                  <a:lnTo>
                    <a:pt x="2200275" y="119125"/>
                  </a:lnTo>
                  <a:lnTo>
                    <a:pt x="2194814" y="107061"/>
                  </a:lnTo>
                  <a:lnTo>
                    <a:pt x="2190750" y="90804"/>
                  </a:lnTo>
                  <a:lnTo>
                    <a:pt x="2181225" y="82803"/>
                  </a:lnTo>
                  <a:lnTo>
                    <a:pt x="2173097" y="70612"/>
                  </a:lnTo>
                  <a:lnTo>
                    <a:pt x="2162175" y="60578"/>
                  </a:lnTo>
                  <a:lnTo>
                    <a:pt x="2152650" y="46482"/>
                  </a:lnTo>
                  <a:lnTo>
                    <a:pt x="2139060" y="40386"/>
                  </a:lnTo>
                  <a:lnTo>
                    <a:pt x="2126742" y="30225"/>
                  </a:lnTo>
                  <a:lnTo>
                    <a:pt x="2111755" y="24257"/>
                  </a:lnTo>
                  <a:lnTo>
                    <a:pt x="2099564" y="16128"/>
                  </a:lnTo>
                  <a:lnTo>
                    <a:pt x="2083180" y="12064"/>
                  </a:lnTo>
                  <a:lnTo>
                    <a:pt x="2066798" y="6096"/>
                  </a:lnTo>
                  <a:lnTo>
                    <a:pt x="2051811" y="4063"/>
                  </a:lnTo>
                  <a:lnTo>
                    <a:pt x="2036826" y="0"/>
                  </a:lnTo>
                  <a:lnTo>
                    <a:pt x="171576" y="0"/>
                  </a:lnTo>
                  <a:lnTo>
                    <a:pt x="155194" y="4063"/>
                  </a:lnTo>
                  <a:lnTo>
                    <a:pt x="138938" y="6096"/>
                  </a:lnTo>
                  <a:lnTo>
                    <a:pt x="122554" y="12064"/>
                  </a:lnTo>
                  <a:lnTo>
                    <a:pt x="107569" y="16128"/>
                  </a:lnTo>
                  <a:lnTo>
                    <a:pt x="92582" y="24257"/>
                  </a:lnTo>
                  <a:lnTo>
                    <a:pt x="78994" y="30225"/>
                  </a:lnTo>
                  <a:lnTo>
                    <a:pt x="65404" y="40386"/>
                  </a:lnTo>
                  <a:lnTo>
                    <a:pt x="55879" y="46482"/>
                  </a:lnTo>
                  <a:lnTo>
                    <a:pt x="43560" y="60578"/>
                  </a:lnTo>
                  <a:lnTo>
                    <a:pt x="32639" y="70612"/>
                  </a:lnTo>
                  <a:lnTo>
                    <a:pt x="23114" y="82803"/>
                  </a:lnTo>
                  <a:lnTo>
                    <a:pt x="16382" y="90804"/>
                  </a:lnTo>
                  <a:lnTo>
                    <a:pt x="9525" y="107061"/>
                  </a:lnTo>
                  <a:lnTo>
                    <a:pt x="4064" y="119125"/>
                  </a:lnTo>
                  <a:lnTo>
                    <a:pt x="1397" y="131190"/>
                  </a:lnTo>
                  <a:lnTo>
                    <a:pt x="0" y="143383"/>
                  </a:lnTo>
                  <a:lnTo>
                    <a:pt x="0" y="1183258"/>
                  </a:lnTo>
                  <a:lnTo>
                    <a:pt x="1397" y="1199388"/>
                  </a:lnTo>
                  <a:lnTo>
                    <a:pt x="4064" y="1211580"/>
                  </a:lnTo>
                  <a:lnTo>
                    <a:pt x="9525" y="1225677"/>
                  </a:lnTo>
                  <a:lnTo>
                    <a:pt x="16382" y="1237742"/>
                  </a:lnTo>
                  <a:lnTo>
                    <a:pt x="23114" y="1249933"/>
                  </a:lnTo>
                  <a:lnTo>
                    <a:pt x="32639" y="1261999"/>
                  </a:lnTo>
                  <a:lnTo>
                    <a:pt x="43560" y="1272032"/>
                  </a:lnTo>
                  <a:lnTo>
                    <a:pt x="55879" y="1280160"/>
                  </a:lnTo>
                  <a:lnTo>
                    <a:pt x="65404" y="1292225"/>
                  </a:lnTo>
                  <a:lnTo>
                    <a:pt x="78994" y="1298320"/>
                  </a:lnTo>
                  <a:lnTo>
                    <a:pt x="92582" y="1308481"/>
                  </a:lnTo>
                  <a:lnTo>
                    <a:pt x="107569" y="1312418"/>
                  </a:lnTo>
                  <a:lnTo>
                    <a:pt x="122554" y="1320545"/>
                  </a:lnTo>
                  <a:lnTo>
                    <a:pt x="138938" y="1322577"/>
                  </a:lnTo>
                  <a:lnTo>
                    <a:pt x="155194" y="1326642"/>
                  </a:lnTo>
                  <a:lnTo>
                    <a:pt x="171576" y="1326642"/>
                  </a:lnTo>
                  <a:lnTo>
                    <a:pt x="333628" y="1326642"/>
                  </a:lnTo>
                  <a:lnTo>
                    <a:pt x="177038" y="1520444"/>
                  </a:lnTo>
                  <a:lnTo>
                    <a:pt x="554101" y="1326642"/>
                  </a:lnTo>
                  <a:lnTo>
                    <a:pt x="2036826" y="1326642"/>
                  </a:lnTo>
                </a:path>
              </a:pathLst>
            </a:custGeom>
            <a:ln w="18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2121154" y="6058611"/>
            <a:ext cx="35560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ourier New"/>
                <a:cs typeface="Courier New"/>
              </a:rPr>
              <a:t>ping</a:t>
            </a:r>
            <a:r>
              <a:rPr sz="2200" spc="-5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  <a:hlinkClick r:id="rId4"/>
              </a:rPr>
              <a:t>www.nominum.com.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804468" y="5706567"/>
            <a:ext cx="16363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annie.west.sprockets.com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480428" y="5363717"/>
            <a:ext cx="10674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f.gtld-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5981569" y="2453509"/>
            <a:ext cx="641985" cy="1085850"/>
            <a:chOff x="5981569" y="2453509"/>
            <a:chExt cx="641985" cy="1085850"/>
          </a:xfrm>
        </p:grpSpPr>
        <p:sp>
          <p:nvSpPr>
            <p:cNvPr id="118" name="object 118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609600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609600" y="487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0" y="48767"/>
                  </a:moveTo>
                  <a:lnTo>
                    <a:pt x="609600" y="48767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019799" y="2458212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989319" y="2459736"/>
              <a:ext cx="625475" cy="1022985"/>
            </a:xfrm>
            <a:custGeom>
              <a:avLst/>
              <a:gdLst/>
              <a:ahLst/>
              <a:cxnLst/>
              <a:rect l="l" t="t" r="r" b="b"/>
              <a:pathLst>
                <a:path w="625475" h="1022985">
                  <a:moveTo>
                    <a:pt x="35051" y="1022730"/>
                  </a:moveTo>
                  <a:lnTo>
                    <a:pt x="35051" y="6096"/>
                  </a:lnTo>
                  <a:lnTo>
                    <a:pt x="591438" y="6096"/>
                  </a:lnTo>
                </a:path>
                <a:path w="625475" h="1022985">
                  <a:moveTo>
                    <a:pt x="0" y="1019683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22985">
                  <a:moveTo>
                    <a:pt x="597407" y="0"/>
                  </a:moveTo>
                  <a:lnTo>
                    <a:pt x="624966" y="0"/>
                  </a:lnTo>
                  <a:lnTo>
                    <a:pt x="624966" y="1019683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586727" y="2458212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039611" y="2529840"/>
              <a:ext cx="111760" cy="224154"/>
            </a:xfrm>
            <a:custGeom>
              <a:avLst/>
              <a:gdLst/>
              <a:ahLst/>
              <a:cxnLst/>
              <a:rect l="l" t="t" r="r" b="b"/>
              <a:pathLst>
                <a:path w="111760" h="224155">
                  <a:moveTo>
                    <a:pt x="111251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111251" y="224027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85344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5344" y="201167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0" y="201167"/>
                  </a:moveTo>
                  <a:lnTo>
                    <a:pt x="85344" y="201167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8077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0772" y="5791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3505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5051" y="128015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0" y="128015"/>
                  </a:moveTo>
                  <a:lnTo>
                    <a:pt x="35051" y="128015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438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4384" y="114300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0" y="114300"/>
                  </a:moveTo>
                  <a:lnTo>
                    <a:pt x="24384" y="1143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2133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21336" y="8382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0" y="83820"/>
                  </a:moveTo>
                  <a:lnTo>
                    <a:pt x="21336" y="8382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457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4571" y="12801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0" y="128015"/>
                  </a:moveTo>
                  <a:lnTo>
                    <a:pt x="4571" y="128015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762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0" y="114300"/>
                  </a:moveTo>
                  <a:lnTo>
                    <a:pt x="7620" y="1143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077711" y="2686812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4">
                  <a:moveTo>
                    <a:pt x="0" y="48767"/>
                  </a:moveTo>
                  <a:lnTo>
                    <a:pt x="7620" y="48767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3809"/>
                  </a:moveTo>
                  <a:lnTo>
                    <a:pt x="0" y="1650"/>
                  </a:lnTo>
                  <a:lnTo>
                    <a:pt x="1650" y="0"/>
                  </a:lnTo>
                  <a:lnTo>
                    <a:pt x="3810" y="0"/>
                  </a:lnTo>
                  <a:lnTo>
                    <a:pt x="5968" y="0"/>
                  </a:lnTo>
                  <a:lnTo>
                    <a:pt x="7619" y="1650"/>
                  </a:lnTo>
                  <a:lnTo>
                    <a:pt x="7619" y="3809"/>
                  </a:lnTo>
                  <a:lnTo>
                    <a:pt x="7619" y="5968"/>
                  </a:lnTo>
                  <a:lnTo>
                    <a:pt x="5968" y="7619"/>
                  </a:lnTo>
                  <a:lnTo>
                    <a:pt x="3810" y="7619"/>
                  </a:lnTo>
                  <a:lnTo>
                    <a:pt x="1650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062471" y="2714244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039611" y="2528316"/>
              <a:ext cx="114935" cy="229235"/>
            </a:xfrm>
            <a:custGeom>
              <a:avLst/>
              <a:gdLst/>
              <a:ahLst/>
              <a:cxnLst/>
              <a:rect l="l" t="t" r="r" b="b"/>
              <a:pathLst>
                <a:path w="114935" h="229235">
                  <a:moveTo>
                    <a:pt x="22860" y="189737"/>
                  </a:moveTo>
                  <a:lnTo>
                    <a:pt x="22860" y="187579"/>
                  </a:lnTo>
                  <a:lnTo>
                    <a:pt x="24511" y="185928"/>
                  </a:lnTo>
                  <a:lnTo>
                    <a:pt x="26670" y="185928"/>
                  </a:lnTo>
                  <a:lnTo>
                    <a:pt x="28828" y="185928"/>
                  </a:lnTo>
                  <a:lnTo>
                    <a:pt x="30479" y="187579"/>
                  </a:lnTo>
                  <a:lnTo>
                    <a:pt x="30479" y="189737"/>
                  </a:lnTo>
                  <a:lnTo>
                    <a:pt x="30479" y="191897"/>
                  </a:lnTo>
                  <a:lnTo>
                    <a:pt x="28828" y="193548"/>
                  </a:lnTo>
                  <a:lnTo>
                    <a:pt x="26670" y="193548"/>
                  </a:lnTo>
                  <a:lnTo>
                    <a:pt x="24511" y="193548"/>
                  </a:lnTo>
                  <a:lnTo>
                    <a:pt x="22860" y="191897"/>
                  </a:lnTo>
                  <a:lnTo>
                    <a:pt x="22860" y="189737"/>
                  </a:lnTo>
                  <a:close/>
                </a:path>
                <a:path w="114935" h="229235">
                  <a:moveTo>
                    <a:pt x="112902" y="0"/>
                  </a:moveTo>
                  <a:lnTo>
                    <a:pt x="114426" y="228726"/>
                  </a:lnTo>
                  <a:lnTo>
                    <a:pt x="0" y="228726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380999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0999" y="214884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0" y="214884"/>
                  </a:moveTo>
                  <a:lnTo>
                    <a:pt x="380999" y="214884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37642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6428" y="4572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0" y="4572"/>
                  </a:moveTo>
                  <a:lnTo>
                    <a:pt x="376428" y="4572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193269" y="253898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0999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0999" y="211836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0999" y="211836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193269" y="2901695"/>
              <a:ext cx="361950" cy="212090"/>
            </a:xfrm>
            <a:custGeom>
              <a:avLst/>
              <a:gdLst/>
              <a:ahLst/>
              <a:cxnLst/>
              <a:rect l="l" t="t" r="r" b="b"/>
              <a:pathLst>
                <a:path w="361950" h="212089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1950" h="212089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198640" y="211836"/>
                  </a:lnTo>
                  <a:lnTo>
                    <a:pt x="198640" y="0"/>
                  </a:lnTo>
                  <a:close/>
                </a:path>
                <a:path w="361950" h="212089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1836"/>
                  </a:lnTo>
                  <a:lnTo>
                    <a:pt x="251980" y="211836"/>
                  </a:lnTo>
                  <a:lnTo>
                    <a:pt x="251980" y="0"/>
                  </a:lnTo>
                  <a:close/>
                </a:path>
                <a:path w="361950" h="212089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1836"/>
                  </a:lnTo>
                  <a:lnTo>
                    <a:pt x="361708" y="211836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099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0999" y="213360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0999" y="213360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8" y="4571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8" y="4571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193269" y="324764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039611" y="2795016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7" y="27559"/>
                  </a:lnTo>
                  <a:lnTo>
                    <a:pt x="9918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14173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1732" y="3200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0" y="32003"/>
                  </a:moveTo>
                  <a:lnTo>
                    <a:pt x="141732" y="32003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039611" y="2839212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10" h="35560">
                  <a:moveTo>
                    <a:pt x="0" y="35178"/>
                  </a:moveTo>
                  <a:lnTo>
                    <a:pt x="143383" y="35178"/>
                  </a:lnTo>
                  <a:lnTo>
                    <a:pt x="143383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8" name="object 188"/>
          <p:cNvSpPr txBox="1"/>
          <p:nvPr/>
        </p:nvSpPr>
        <p:spPr>
          <a:xfrm>
            <a:off x="5700776" y="3578733"/>
            <a:ext cx="1160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m.root-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9" name="object 189"/>
          <p:cNvGrpSpPr/>
          <p:nvPr/>
        </p:nvGrpSpPr>
        <p:grpSpPr>
          <a:xfrm>
            <a:off x="2558665" y="2534281"/>
            <a:ext cx="641985" cy="1083945"/>
            <a:chOff x="2558665" y="2534281"/>
            <a:chExt cx="641985" cy="1083945"/>
          </a:xfrm>
        </p:grpSpPr>
        <p:sp>
          <p:nvSpPr>
            <p:cNvPr id="190" name="object 190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595372" y="2538984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564892" y="2540508"/>
              <a:ext cx="628015" cy="1022985"/>
            </a:xfrm>
            <a:custGeom>
              <a:avLst/>
              <a:gdLst/>
              <a:ahLst/>
              <a:cxnLst/>
              <a:rect l="l" t="t" r="r" b="b"/>
              <a:pathLst>
                <a:path w="628014" h="1022985">
                  <a:moveTo>
                    <a:pt x="35051" y="1022730"/>
                  </a:moveTo>
                  <a:lnTo>
                    <a:pt x="35051" y="6095"/>
                  </a:lnTo>
                  <a:lnTo>
                    <a:pt x="592963" y="6095"/>
                  </a:lnTo>
                </a:path>
                <a:path w="628014" h="1022985">
                  <a:moveTo>
                    <a:pt x="0" y="1019682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8014" h="1022985">
                  <a:moveTo>
                    <a:pt x="600456" y="0"/>
                  </a:moveTo>
                  <a:lnTo>
                    <a:pt x="628014" y="0"/>
                  </a:lnTo>
                  <a:lnTo>
                    <a:pt x="628014" y="1019682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165348" y="2538984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616708" y="2610612"/>
              <a:ext cx="109855" cy="226060"/>
            </a:xfrm>
            <a:custGeom>
              <a:avLst/>
              <a:gdLst/>
              <a:ahLst/>
              <a:cxnLst/>
              <a:rect l="l" t="t" r="r" b="b"/>
              <a:pathLst>
                <a:path w="109855" h="226060">
                  <a:moveTo>
                    <a:pt x="10972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9728" y="225551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8686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86868" y="19964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0" y="199644"/>
                  </a:moveTo>
                  <a:lnTo>
                    <a:pt x="86868" y="199644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631948" y="2761488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80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631948" y="262890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30" h="128269">
                  <a:moveTo>
                    <a:pt x="0" y="128015"/>
                  </a:moveTo>
                  <a:lnTo>
                    <a:pt x="36575" y="128015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2590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5907" y="11277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0" y="112775"/>
                  </a:moveTo>
                  <a:lnTo>
                    <a:pt x="25907" y="112775"/>
                  </a:lnTo>
                  <a:lnTo>
                    <a:pt x="25907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19812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19812" y="8534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0" y="85344"/>
                  </a:moveTo>
                  <a:lnTo>
                    <a:pt x="19812" y="8534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304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048" y="12801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0" y="128015"/>
                  </a:moveTo>
                  <a:lnTo>
                    <a:pt x="3048" y="128015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1066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0668" y="11277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0" y="112775"/>
                  </a:moveTo>
                  <a:lnTo>
                    <a:pt x="10668" y="112775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653284" y="2767584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50291"/>
                  </a:moveTo>
                  <a:lnTo>
                    <a:pt x="9143" y="50291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0" y="3810"/>
                  </a:moveTo>
                  <a:lnTo>
                    <a:pt x="0" y="1650"/>
                  </a:lnTo>
                  <a:lnTo>
                    <a:pt x="1396" y="0"/>
                  </a:lnTo>
                  <a:lnTo>
                    <a:pt x="3047" y="0"/>
                  </a:lnTo>
                  <a:lnTo>
                    <a:pt x="4699" y="0"/>
                  </a:lnTo>
                  <a:lnTo>
                    <a:pt x="6095" y="1650"/>
                  </a:lnTo>
                  <a:lnTo>
                    <a:pt x="6095" y="3810"/>
                  </a:lnTo>
                  <a:lnTo>
                    <a:pt x="6095" y="5969"/>
                  </a:lnTo>
                  <a:lnTo>
                    <a:pt x="4699" y="7620"/>
                  </a:lnTo>
                  <a:lnTo>
                    <a:pt x="3047" y="7620"/>
                  </a:lnTo>
                  <a:lnTo>
                    <a:pt x="1396" y="7620"/>
                  </a:lnTo>
                  <a:lnTo>
                    <a:pt x="0" y="5969"/>
                  </a:lnTo>
                  <a:lnTo>
                    <a:pt x="0" y="381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641092" y="279501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615184" y="2610612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5" h="227330">
                  <a:moveTo>
                    <a:pt x="25908" y="188213"/>
                  </a:moveTo>
                  <a:lnTo>
                    <a:pt x="25908" y="186054"/>
                  </a:lnTo>
                  <a:lnTo>
                    <a:pt x="27305" y="184403"/>
                  </a:lnTo>
                  <a:lnTo>
                    <a:pt x="28956" y="184403"/>
                  </a:lnTo>
                  <a:lnTo>
                    <a:pt x="30607" y="184403"/>
                  </a:lnTo>
                  <a:lnTo>
                    <a:pt x="32004" y="186054"/>
                  </a:lnTo>
                  <a:lnTo>
                    <a:pt x="32004" y="188213"/>
                  </a:lnTo>
                  <a:lnTo>
                    <a:pt x="32004" y="190373"/>
                  </a:lnTo>
                  <a:lnTo>
                    <a:pt x="30607" y="192024"/>
                  </a:lnTo>
                  <a:lnTo>
                    <a:pt x="28956" y="192024"/>
                  </a:lnTo>
                  <a:lnTo>
                    <a:pt x="27305" y="192024"/>
                  </a:lnTo>
                  <a:lnTo>
                    <a:pt x="25908" y="190373"/>
                  </a:lnTo>
                  <a:lnTo>
                    <a:pt x="25908" y="188213"/>
                  </a:lnTo>
                  <a:close/>
                </a:path>
                <a:path w="116205" h="227330">
                  <a:moveTo>
                    <a:pt x="113030" y="0"/>
                  </a:moveTo>
                  <a:lnTo>
                    <a:pt x="115951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3" y="18287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382524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2524" y="2148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0" y="214884"/>
                  </a:moveTo>
                  <a:lnTo>
                    <a:pt x="382524" y="214884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3794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9475" y="4572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0" y="4572"/>
                  </a:moveTo>
                  <a:lnTo>
                    <a:pt x="379475" y="4572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771889" y="261975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771889" y="2982467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771889" y="332841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615184" y="2875788"/>
              <a:ext cx="100965" cy="27940"/>
            </a:xfrm>
            <a:custGeom>
              <a:avLst/>
              <a:gdLst/>
              <a:ahLst/>
              <a:cxnLst/>
              <a:rect l="l" t="t" r="r" b="b"/>
              <a:pathLst>
                <a:path w="100964" h="27939">
                  <a:moveTo>
                    <a:pt x="0" y="27559"/>
                  </a:moveTo>
                  <a:lnTo>
                    <a:pt x="100711" y="27559"/>
                  </a:lnTo>
                  <a:lnTo>
                    <a:pt x="100711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1402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0207" y="320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0" y="32003"/>
                  </a:moveTo>
                  <a:lnTo>
                    <a:pt x="140207" y="32003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615184" y="2919984"/>
              <a:ext cx="145415" cy="35560"/>
            </a:xfrm>
            <a:custGeom>
              <a:avLst/>
              <a:gdLst/>
              <a:ahLst/>
              <a:cxnLst/>
              <a:rect l="l" t="t" r="r" b="b"/>
              <a:pathLst>
                <a:path w="145414" h="35560">
                  <a:moveTo>
                    <a:pt x="0" y="35178"/>
                  </a:moveTo>
                  <a:lnTo>
                    <a:pt x="144907" y="35178"/>
                  </a:lnTo>
                  <a:lnTo>
                    <a:pt x="14490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8" name="object 258"/>
          <p:cNvSpPr txBox="1"/>
          <p:nvPr/>
        </p:nvSpPr>
        <p:spPr>
          <a:xfrm>
            <a:off x="2288794" y="3839336"/>
            <a:ext cx="1712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dakota.west.sprockets.com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7218680" y="2967685"/>
            <a:ext cx="178053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Here’s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address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spc="-20" dirty="0">
                <a:latin typeface="Arial"/>
                <a:cs typeface="Arial"/>
                <a:hlinkClick r:id="rId4"/>
              </a:rPr>
              <a:t>www.nominum.com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0" name="object 260"/>
          <p:cNvGrpSpPr/>
          <p:nvPr/>
        </p:nvGrpSpPr>
        <p:grpSpPr>
          <a:xfrm>
            <a:off x="5557897" y="4872097"/>
            <a:ext cx="641985" cy="1083945"/>
            <a:chOff x="5557897" y="4872097"/>
            <a:chExt cx="641985" cy="1083945"/>
          </a:xfrm>
        </p:grpSpPr>
        <p:sp>
          <p:nvSpPr>
            <p:cNvPr id="261" name="object 261"/>
            <p:cNvSpPr/>
            <p:nvPr/>
          </p:nvSpPr>
          <p:spPr>
            <a:xfrm>
              <a:off x="5562600" y="4876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60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60" y="1027176"/>
                  </a:lnTo>
                  <a:lnTo>
                    <a:pt x="63246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562600" y="4876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60" y="1027176"/>
                  </a:lnTo>
                  <a:lnTo>
                    <a:pt x="632460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576316" y="5903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576316" y="5903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596128" y="4876800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565648" y="4881372"/>
              <a:ext cx="625475" cy="1018540"/>
            </a:xfrm>
            <a:custGeom>
              <a:avLst/>
              <a:gdLst/>
              <a:ahLst/>
              <a:cxnLst/>
              <a:rect l="l" t="t" r="r" b="b"/>
              <a:pathLst>
                <a:path w="625475" h="1018539">
                  <a:moveTo>
                    <a:pt x="35051" y="1018158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5475" h="1018539">
                  <a:moveTo>
                    <a:pt x="0" y="1015110"/>
                  </a:moveTo>
                  <a:lnTo>
                    <a:pt x="0" y="0"/>
                  </a:lnTo>
                  <a:lnTo>
                    <a:pt x="24511" y="0"/>
                  </a:lnTo>
                </a:path>
                <a:path w="625475" h="1018539">
                  <a:moveTo>
                    <a:pt x="597407" y="0"/>
                  </a:moveTo>
                  <a:lnTo>
                    <a:pt x="624966" y="0"/>
                  </a:lnTo>
                  <a:lnTo>
                    <a:pt x="624966" y="1015110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163056" y="4876800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7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615940" y="4949952"/>
              <a:ext cx="111760" cy="226060"/>
            </a:xfrm>
            <a:custGeom>
              <a:avLst/>
              <a:gdLst/>
              <a:ahLst/>
              <a:cxnLst/>
              <a:rect l="l" t="t" r="r" b="b"/>
              <a:pathLst>
                <a:path w="111760" h="226060">
                  <a:moveTo>
                    <a:pt x="111251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111251" y="225552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629656" y="4962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85344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85344" y="199643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629656" y="4962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0" y="199643"/>
                  </a:moveTo>
                  <a:lnTo>
                    <a:pt x="85344" y="199643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631180" y="5099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8077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80772" y="59436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631180" y="5099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631180" y="4968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36575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6575" y="128016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631180" y="4968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684520" y="4971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4" h="113029">
                  <a:moveTo>
                    <a:pt x="24384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4384" y="112775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684520" y="4971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4" h="113029">
                  <a:moveTo>
                    <a:pt x="0" y="112775"/>
                  </a:moveTo>
                  <a:lnTo>
                    <a:pt x="24384" y="112775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638800" y="5004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89" h="82550">
                  <a:moveTo>
                    <a:pt x="21336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21336" y="82295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638800" y="5004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89" h="82550">
                  <a:moveTo>
                    <a:pt x="0" y="82295"/>
                  </a:moveTo>
                  <a:lnTo>
                    <a:pt x="21336" y="82295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8229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640324" y="5003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2" y="609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640324" y="5003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2" y="6096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667756" y="4968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4571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4571" y="128016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667756" y="4968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0" y="128016"/>
                  </a:moveTo>
                  <a:lnTo>
                    <a:pt x="4571" y="128016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679948" y="4971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7620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7620" y="112775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679948" y="4971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0" y="112775"/>
                  </a:moveTo>
                  <a:lnTo>
                    <a:pt x="7620" y="112775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654040" y="5106924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5">
                  <a:moveTo>
                    <a:pt x="0" y="48768"/>
                  </a:moveTo>
                  <a:lnTo>
                    <a:pt x="7620" y="48768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8768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638800" y="5113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112" y="0"/>
                  </a:moveTo>
                  <a:lnTo>
                    <a:pt x="2032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2032" y="7619"/>
                  </a:lnTo>
                  <a:lnTo>
                    <a:pt x="7112" y="7619"/>
                  </a:lnTo>
                  <a:lnTo>
                    <a:pt x="9144" y="5968"/>
                  </a:lnTo>
                  <a:lnTo>
                    <a:pt x="9144" y="1650"/>
                  </a:lnTo>
                  <a:lnTo>
                    <a:pt x="71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638800" y="5113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809"/>
                  </a:moveTo>
                  <a:lnTo>
                    <a:pt x="0" y="1650"/>
                  </a:lnTo>
                  <a:lnTo>
                    <a:pt x="2032" y="0"/>
                  </a:lnTo>
                  <a:lnTo>
                    <a:pt x="4572" y="0"/>
                  </a:lnTo>
                  <a:lnTo>
                    <a:pt x="7112" y="0"/>
                  </a:lnTo>
                  <a:lnTo>
                    <a:pt x="9144" y="1650"/>
                  </a:lnTo>
                  <a:lnTo>
                    <a:pt x="9144" y="3809"/>
                  </a:lnTo>
                  <a:lnTo>
                    <a:pt x="9144" y="5968"/>
                  </a:lnTo>
                  <a:lnTo>
                    <a:pt x="7112" y="7619"/>
                  </a:lnTo>
                  <a:lnTo>
                    <a:pt x="4572" y="7619"/>
                  </a:lnTo>
                  <a:lnTo>
                    <a:pt x="2032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638800" y="51328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12" y="0"/>
                  </a:move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7112"/>
                  </a:lnTo>
                  <a:lnTo>
                    <a:pt x="2032" y="9144"/>
                  </a:lnTo>
                  <a:lnTo>
                    <a:pt x="7112" y="9144"/>
                  </a:lnTo>
                  <a:lnTo>
                    <a:pt x="9144" y="7112"/>
                  </a:lnTo>
                  <a:lnTo>
                    <a:pt x="9144" y="2032"/>
                  </a:lnTo>
                  <a:lnTo>
                    <a:pt x="71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615940" y="4948428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4" h="227329">
                  <a:moveTo>
                    <a:pt x="22860" y="188976"/>
                  </a:moveTo>
                  <a:lnTo>
                    <a:pt x="22860" y="186436"/>
                  </a:lnTo>
                  <a:lnTo>
                    <a:pt x="24892" y="184404"/>
                  </a:lnTo>
                  <a:lnTo>
                    <a:pt x="27432" y="184404"/>
                  </a:lnTo>
                  <a:lnTo>
                    <a:pt x="29972" y="184404"/>
                  </a:lnTo>
                  <a:lnTo>
                    <a:pt x="32004" y="186436"/>
                  </a:lnTo>
                  <a:lnTo>
                    <a:pt x="32004" y="188976"/>
                  </a:lnTo>
                  <a:lnTo>
                    <a:pt x="32004" y="191516"/>
                  </a:lnTo>
                  <a:lnTo>
                    <a:pt x="29972" y="193548"/>
                  </a:lnTo>
                  <a:lnTo>
                    <a:pt x="27432" y="193548"/>
                  </a:lnTo>
                  <a:lnTo>
                    <a:pt x="24892" y="193548"/>
                  </a:lnTo>
                  <a:lnTo>
                    <a:pt x="22860" y="191516"/>
                  </a:lnTo>
                  <a:lnTo>
                    <a:pt x="22860" y="188976"/>
                  </a:lnTo>
                  <a:close/>
                </a:path>
                <a:path w="116204" h="227329">
                  <a:moveTo>
                    <a:pt x="113030" y="0"/>
                  </a:moveTo>
                  <a:lnTo>
                    <a:pt x="115950" y="227203"/>
                  </a:lnTo>
                  <a:lnTo>
                    <a:pt x="0" y="227203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689092" y="5108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9144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9144" y="16763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689092" y="5108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0" y="16763"/>
                  </a:moveTo>
                  <a:lnTo>
                    <a:pt x="9144" y="16763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759196" y="4957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2524" y="213359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759196" y="4957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59"/>
                  </a:moveTo>
                  <a:lnTo>
                    <a:pt x="382524" y="213359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760720" y="4994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760720" y="4994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760720" y="5039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37642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76427" y="3047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760720" y="5039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0" y="3047"/>
                  </a:moveTo>
                  <a:lnTo>
                    <a:pt x="376427" y="3047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760720" y="5084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760720" y="5084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760720" y="5125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760720" y="5125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769597" y="4957571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759196" y="5320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2524" y="213359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759196" y="5320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59"/>
                  </a:moveTo>
                  <a:lnTo>
                    <a:pt x="382524" y="213359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760720" y="5356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760720" y="5356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760720" y="5399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760720" y="5399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760720" y="5445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760720" y="5445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760720" y="5487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760720" y="5487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769597" y="532028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759196" y="5666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382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2524" y="211836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759196" y="5666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0" y="211836"/>
                  </a:moveTo>
                  <a:lnTo>
                    <a:pt x="382524" y="211836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760720" y="5704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760720" y="5704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760720" y="5745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760720" y="5745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760720" y="5792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760720" y="5792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760720" y="5835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760720" y="5835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769597" y="5667756"/>
              <a:ext cx="363855" cy="210820"/>
            </a:xfrm>
            <a:custGeom>
              <a:avLst/>
              <a:gdLst/>
              <a:ahLst/>
              <a:cxnLst/>
              <a:rect l="l" t="t" r="r" b="b"/>
              <a:pathLst>
                <a:path w="363854" h="210820">
                  <a:moveTo>
                    <a:pt x="18808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18808" y="210312"/>
                  </a:lnTo>
                  <a:lnTo>
                    <a:pt x="18808" y="0"/>
                  </a:lnTo>
                  <a:close/>
                </a:path>
                <a:path w="363854" h="21082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0312"/>
                  </a:lnTo>
                  <a:lnTo>
                    <a:pt x="145300" y="210312"/>
                  </a:lnTo>
                  <a:lnTo>
                    <a:pt x="145300" y="0"/>
                  </a:lnTo>
                  <a:close/>
                </a:path>
                <a:path w="363854" h="21082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0312"/>
                  </a:lnTo>
                  <a:lnTo>
                    <a:pt x="198640" y="210312"/>
                  </a:lnTo>
                  <a:lnTo>
                    <a:pt x="198640" y="0"/>
                  </a:lnTo>
                  <a:close/>
                </a:path>
                <a:path w="363854" h="21082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0312"/>
                  </a:lnTo>
                  <a:lnTo>
                    <a:pt x="253504" y="210312"/>
                  </a:lnTo>
                  <a:lnTo>
                    <a:pt x="253504" y="0"/>
                  </a:lnTo>
                  <a:close/>
                </a:path>
                <a:path w="363854" h="21082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0312"/>
                  </a:lnTo>
                  <a:lnTo>
                    <a:pt x="363232" y="210312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615940" y="5213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89" h="24764">
                  <a:moveTo>
                    <a:pt x="975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7536" y="24384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615940" y="5213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89" h="24764">
                  <a:moveTo>
                    <a:pt x="0" y="24384"/>
                  </a:moveTo>
                  <a:lnTo>
                    <a:pt x="97536" y="24384"/>
                  </a:lnTo>
                  <a:lnTo>
                    <a:pt x="97536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615940" y="5213604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7" y="27559"/>
                  </a:lnTo>
                  <a:lnTo>
                    <a:pt x="9918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615940" y="5257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14173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1732" y="3200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615940" y="5257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0" y="32003"/>
                  </a:moveTo>
                  <a:lnTo>
                    <a:pt x="141732" y="32003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615940" y="5257800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10" h="35560">
                  <a:moveTo>
                    <a:pt x="0" y="35178"/>
                  </a:moveTo>
                  <a:lnTo>
                    <a:pt x="143383" y="35178"/>
                  </a:lnTo>
                  <a:lnTo>
                    <a:pt x="143383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1" name="object 331"/>
          <p:cNvSpPr/>
          <p:nvPr/>
        </p:nvSpPr>
        <p:spPr>
          <a:xfrm>
            <a:off x="5943600" y="4318889"/>
            <a:ext cx="777240" cy="481965"/>
          </a:xfrm>
          <a:custGeom>
            <a:avLst/>
            <a:gdLst/>
            <a:ahLst/>
            <a:cxnLst/>
            <a:rect l="l" t="t" r="r" b="b"/>
            <a:pathLst>
              <a:path w="777240" h="481964">
                <a:moveTo>
                  <a:pt x="102870" y="320040"/>
                </a:moveTo>
                <a:lnTo>
                  <a:pt x="0" y="481711"/>
                </a:lnTo>
                <a:lnTo>
                  <a:pt x="191135" y="466979"/>
                </a:lnTo>
                <a:lnTo>
                  <a:pt x="170537" y="432688"/>
                </a:lnTo>
                <a:lnTo>
                  <a:pt x="137160" y="432688"/>
                </a:lnTo>
                <a:lnTo>
                  <a:pt x="107823" y="383667"/>
                </a:lnTo>
                <a:lnTo>
                  <a:pt x="132276" y="368994"/>
                </a:lnTo>
                <a:lnTo>
                  <a:pt x="102870" y="320040"/>
                </a:lnTo>
                <a:close/>
              </a:path>
              <a:path w="777240" h="481964">
                <a:moveTo>
                  <a:pt x="132276" y="368994"/>
                </a:moveTo>
                <a:lnTo>
                  <a:pt x="107823" y="383667"/>
                </a:lnTo>
                <a:lnTo>
                  <a:pt x="137160" y="432688"/>
                </a:lnTo>
                <a:lnTo>
                  <a:pt x="161695" y="417970"/>
                </a:lnTo>
                <a:lnTo>
                  <a:pt x="132276" y="368994"/>
                </a:lnTo>
                <a:close/>
              </a:path>
              <a:path w="777240" h="481964">
                <a:moveTo>
                  <a:pt x="161695" y="417970"/>
                </a:moveTo>
                <a:lnTo>
                  <a:pt x="137160" y="432688"/>
                </a:lnTo>
                <a:lnTo>
                  <a:pt x="170537" y="432688"/>
                </a:lnTo>
                <a:lnTo>
                  <a:pt x="161695" y="417970"/>
                </a:lnTo>
                <a:close/>
              </a:path>
              <a:path w="777240" h="481964">
                <a:moveTo>
                  <a:pt x="747268" y="0"/>
                </a:moveTo>
                <a:lnTo>
                  <a:pt x="132276" y="368994"/>
                </a:lnTo>
                <a:lnTo>
                  <a:pt x="161695" y="417970"/>
                </a:lnTo>
                <a:lnTo>
                  <a:pt x="776731" y="49022"/>
                </a:lnTo>
                <a:lnTo>
                  <a:pt x="7472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470</a:t>
            </a:fld>
            <a:endParaRPr spc="-25" dirty="0"/>
          </a:p>
        </p:txBody>
      </p:sp>
      <p:sp>
        <p:nvSpPr>
          <p:cNvPr id="333" name="object 333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971242991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</a:t>
            </a:r>
            <a:r>
              <a:rPr spc="-130" dirty="0"/>
              <a:t> </a:t>
            </a:r>
            <a:r>
              <a:rPr spc="-60" dirty="0"/>
              <a:t>Resolution</a:t>
            </a:r>
            <a:r>
              <a:rPr spc="-135" dirty="0"/>
              <a:t> </a:t>
            </a:r>
            <a:r>
              <a:rPr spc="-4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1825" y="4594859"/>
            <a:ext cx="857250" cy="991235"/>
            <a:chOff x="1171825" y="4594859"/>
            <a:chExt cx="857250" cy="991235"/>
          </a:xfrm>
        </p:grpSpPr>
        <p:sp>
          <p:nvSpPr>
            <p:cNvPr id="4" name="object 4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623315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623315" y="187452"/>
                  </a:lnTo>
                  <a:lnTo>
                    <a:pt x="6233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0" y="187452"/>
                  </a:moveTo>
                  <a:lnTo>
                    <a:pt x="623315" y="187452"/>
                  </a:lnTo>
                  <a:lnTo>
                    <a:pt x="623315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3687" y="5245607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4" h="27939">
                  <a:moveTo>
                    <a:pt x="78740" y="0"/>
                  </a:moveTo>
                  <a:lnTo>
                    <a:pt x="14350" y="0"/>
                  </a:lnTo>
                  <a:lnTo>
                    <a:pt x="11430" y="1396"/>
                  </a:lnTo>
                  <a:lnTo>
                    <a:pt x="8636" y="1396"/>
                  </a:lnTo>
                  <a:lnTo>
                    <a:pt x="7112" y="4190"/>
                  </a:lnTo>
                  <a:lnTo>
                    <a:pt x="5715" y="4190"/>
                  </a:lnTo>
                  <a:lnTo>
                    <a:pt x="2921" y="6857"/>
                  </a:lnTo>
                  <a:lnTo>
                    <a:pt x="0" y="12445"/>
                  </a:lnTo>
                  <a:lnTo>
                    <a:pt x="0" y="15112"/>
                  </a:lnTo>
                  <a:lnTo>
                    <a:pt x="0" y="20700"/>
                  </a:lnTo>
                  <a:lnTo>
                    <a:pt x="1396" y="20700"/>
                  </a:lnTo>
                  <a:lnTo>
                    <a:pt x="1396" y="23494"/>
                  </a:lnTo>
                  <a:lnTo>
                    <a:pt x="2921" y="23494"/>
                  </a:lnTo>
                  <a:lnTo>
                    <a:pt x="2921" y="24764"/>
                  </a:lnTo>
                  <a:lnTo>
                    <a:pt x="5715" y="24764"/>
                  </a:lnTo>
                  <a:lnTo>
                    <a:pt x="5715" y="27558"/>
                  </a:lnTo>
                  <a:lnTo>
                    <a:pt x="84455" y="27558"/>
                  </a:lnTo>
                  <a:lnTo>
                    <a:pt x="87375" y="24764"/>
                  </a:lnTo>
                  <a:lnTo>
                    <a:pt x="87375" y="23494"/>
                  </a:lnTo>
                  <a:lnTo>
                    <a:pt x="90170" y="20700"/>
                  </a:lnTo>
                  <a:lnTo>
                    <a:pt x="90170" y="16509"/>
                  </a:lnTo>
                  <a:lnTo>
                    <a:pt x="93090" y="15112"/>
                  </a:lnTo>
                  <a:lnTo>
                    <a:pt x="90170" y="15112"/>
                  </a:lnTo>
                  <a:lnTo>
                    <a:pt x="90170" y="8254"/>
                  </a:lnTo>
                  <a:lnTo>
                    <a:pt x="87375" y="8254"/>
                  </a:lnTo>
                  <a:lnTo>
                    <a:pt x="87375" y="4190"/>
                  </a:lnTo>
                  <a:lnTo>
                    <a:pt x="81661" y="4190"/>
                  </a:lnTo>
                  <a:lnTo>
                    <a:pt x="81661" y="1396"/>
                  </a:lnTo>
                  <a:lnTo>
                    <a:pt x="78740" y="1396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575" y="5198363"/>
              <a:ext cx="228726" cy="1357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16735" y="4594859"/>
              <a:ext cx="576580" cy="503555"/>
            </a:xfrm>
            <a:custGeom>
              <a:avLst/>
              <a:gdLst/>
              <a:ahLst/>
              <a:cxnLst/>
              <a:rect l="l" t="t" r="r" b="b"/>
              <a:pathLst>
                <a:path w="576580" h="503554">
                  <a:moveTo>
                    <a:pt x="553084" y="0"/>
                  </a:moveTo>
                  <a:lnTo>
                    <a:pt x="34543" y="0"/>
                  </a:lnTo>
                  <a:lnTo>
                    <a:pt x="28828" y="2793"/>
                  </a:lnTo>
                  <a:lnTo>
                    <a:pt x="20192" y="2793"/>
                  </a:lnTo>
                  <a:lnTo>
                    <a:pt x="15875" y="5587"/>
                  </a:lnTo>
                  <a:lnTo>
                    <a:pt x="14350" y="6984"/>
                  </a:lnTo>
                  <a:lnTo>
                    <a:pt x="11556" y="11175"/>
                  </a:lnTo>
                  <a:lnTo>
                    <a:pt x="8635" y="11175"/>
                  </a:lnTo>
                  <a:lnTo>
                    <a:pt x="5714" y="12572"/>
                  </a:lnTo>
                  <a:lnTo>
                    <a:pt x="4317" y="15366"/>
                  </a:lnTo>
                  <a:lnTo>
                    <a:pt x="1396" y="18160"/>
                  </a:lnTo>
                  <a:lnTo>
                    <a:pt x="1396" y="20954"/>
                  </a:lnTo>
                  <a:lnTo>
                    <a:pt x="0" y="23875"/>
                  </a:lnTo>
                  <a:lnTo>
                    <a:pt x="0" y="477773"/>
                  </a:lnTo>
                  <a:lnTo>
                    <a:pt x="0" y="493267"/>
                  </a:lnTo>
                  <a:lnTo>
                    <a:pt x="4317" y="494664"/>
                  </a:lnTo>
                  <a:lnTo>
                    <a:pt x="4317" y="497458"/>
                  </a:lnTo>
                  <a:lnTo>
                    <a:pt x="7238" y="497458"/>
                  </a:lnTo>
                  <a:lnTo>
                    <a:pt x="7238" y="500252"/>
                  </a:lnTo>
                  <a:lnTo>
                    <a:pt x="10032" y="500252"/>
                  </a:lnTo>
                  <a:lnTo>
                    <a:pt x="11556" y="501650"/>
                  </a:lnTo>
                  <a:lnTo>
                    <a:pt x="14350" y="501650"/>
                  </a:lnTo>
                  <a:lnTo>
                    <a:pt x="17271" y="503046"/>
                  </a:lnTo>
                  <a:lnTo>
                    <a:pt x="557402" y="503046"/>
                  </a:lnTo>
                  <a:lnTo>
                    <a:pt x="566038" y="498856"/>
                  </a:lnTo>
                  <a:lnTo>
                    <a:pt x="567563" y="496062"/>
                  </a:lnTo>
                  <a:lnTo>
                    <a:pt x="567563" y="494664"/>
                  </a:lnTo>
                  <a:lnTo>
                    <a:pt x="570357" y="491870"/>
                  </a:lnTo>
                  <a:lnTo>
                    <a:pt x="570357" y="490473"/>
                  </a:lnTo>
                  <a:lnTo>
                    <a:pt x="573277" y="486282"/>
                  </a:lnTo>
                  <a:lnTo>
                    <a:pt x="573277" y="483362"/>
                  </a:lnTo>
                  <a:lnTo>
                    <a:pt x="574675" y="481964"/>
                  </a:lnTo>
                  <a:lnTo>
                    <a:pt x="574675" y="477773"/>
                  </a:lnTo>
                  <a:lnTo>
                    <a:pt x="576199" y="473582"/>
                  </a:lnTo>
                  <a:lnTo>
                    <a:pt x="576199" y="32257"/>
                  </a:lnTo>
                  <a:lnTo>
                    <a:pt x="574675" y="29463"/>
                  </a:lnTo>
                  <a:lnTo>
                    <a:pt x="574675" y="19557"/>
                  </a:lnTo>
                  <a:lnTo>
                    <a:pt x="571881" y="18160"/>
                  </a:lnTo>
                  <a:lnTo>
                    <a:pt x="571881" y="15366"/>
                  </a:lnTo>
                  <a:lnTo>
                    <a:pt x="570357" y="12572"/>
                  </a:lnTo>
                  <a:lnTo>
                    <a:pt x="570357" y="9778"/>
                  </a:lnTo>
                  <a:lnTo>
                    <a:pt x="567563" y="9778"/>
                  </a:lnTo>
                  <a:lnTo>
                    <a:pt x="566038" y="6984"/>
                  </a:lnTo>
                  <a:lnTo>
                    <a:pt x="563244" y="5587"/>
                  </a:lnTo>
                  <a:lnTo>
                    <a:pt x="563244" y="2793"/>
                  </a:lnTo>
                  <a:lnTo>
                    <a:pt x="554608" y="2793"/>
                  </a:lnTo>
                  <a:lnTo>
                    <a:pt x="55308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59407" y="4645151"/>
              <a:ext cx="497205" cy="386080"/>
            </a:xfrm>
            <a:custGeom>
              <a:avLst/>
              <a:gdLst/>
              <a:ahLst/>
              <a:cxnLst/>
              <a:rect l="l" t="t" r="r" b="b"/>
              <a:pathLst>
                <a:path w="497205" h="386079">
                  <a:moveTo>
                    <a:pt x="30225" y="0"/>
                  </a:moveTo>
                  <a:lnTo>
                    <a:pt x="27304" y="2793"/>
                  </a:lnTo>
                  <a:lnTo>
                    <a:pt x="18668" y="2793"/>
                  </a:lnTo>
                  <a:lnTo>
                    <a:pt x="15875" y="5587"/>
                  </a:lnTo>
                  <a:lnTo>
                    <a:pt x="8635" y="5587"/>
                  </a:lnTo>
                  <a:lnTo>
                    <a:pt x="5714" y="8381"/>
                  </a:lnTo>
                  <a:lnTo>
                    <a:pt x="4317" y="8381"/>
                  </a:lnTo>
                  <a:lnTo>
                    <a:pt x="1396" y="11175"/>
                  </a:lnTo>
                  <a:lnTo>
                    <a:pt x="0" y="13970"/>
                  </a:lnTo>
                  <a:lnTo>
                    <a:pt x="0" y="366141"/>
                  </a:lnTo>
                  <a:lnTo>
                    <a:pt x="0" y="374523"/>
                  </a:lnTo>
                  <a:lnTo>
                    <a:pt x="1396" y="375920"/>
                  </a:lnTo>
                  <a:lnTo>
                    <a:pt x="1396" y="378714"/>
                  </a:lnTo>
                  <a:lnTo>
                    <a:pt x="2920" y="380111"/>
                  </a:lnTo>
                  <a:lnTo>
                    <a:pt x="2920" y="382905"/>
                  </a:lnTo>
                  <a:lnTo>
                    <a:pt x="5714" y="382905"/>
                  </a:lnTo>
                  <a:lnTo>
                    <a:pt x="5714" y="385699"/>
                  </a:lnTo>
                  <a:lnTo>
                    <a:pt x="479678" y="385699"/>
                  </a:lnTo>
                  <a:lnTo>
                    <a:pt x="482472" y="384302"/>
                  </a:lnTo>
                  <a:lnTo>
                    <a:pt x="486791" y="384302"/>
                  </a:lnTo>
                  <a:lnTo>
                    <a:pt x="489711" y="380111"/>
                  </a:lnTo>
                  <a:lnTo>
                    <a:pt x="492633" y="377317"/>
                  </a:lnTo>
                  <a:lnTo>
                    <a:pt x="494029" y="374523"/>
                  </a:lnTo>
                  <a:lnTo>
                    <a:pt x="494029" y="367538"/>
                  </a:lnTo>
                  <a:lnTo>
                    <a:pt x="496950" y="364744"/>
                  </a:lnTo>
                  <a:lnTo>
                    <a:pt x="496950" y="26543"/>
                  </a:lnTo>
                  <a:lnTo>
                    <a:pt x="494029" y="25146"/>
                  </a:lnTo>
                  <a:lnTo>
                    <a:pt x="494029" y="16764"/>
                  </a:lnTo>
                  <a:lnTo>
                    <a:pt x="492633" y="16764"/>
                  </a:lnTo>
                  <a:lnTo>
                    <a:pt x="492633" y="9779"/>
                  </a:lnTo>
                  <a:lnTo>
                    <a:pt x="489711" y="9779"/>
                  </a:lnTo>
                  <a:lnTo>
                    <a:pt x="488315" y="8381"/>
                  </a:lnTo>
                  <a:lnTo>
                    <a:pt x="485393" y="8381"/>
                  </a:lnTo>
                  <a:lnTo>
                    <a:pt x="485393" y="5587"/>
                  </a:lnTo>
                  <a:lnTo>
                    <a:pt x="482472" y="5587"/>
                  </a:lnTo>
                  <a:lnTo>
                    <a:pt x="481075" y="4191"/>
                  </a:lnTo>
                  <a:lnTo>
                    <a:pt x="476758" y="4191"/>
                  </a:lnTo>
                  <a:lnTo>
                    <a:pt x="476758" y="2793"/>
                  </a:lnTo>
                  <a:lnTo>
                    <a:pt x="3022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6924" y="4663439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245364" y="542544"/>
                  </a:moveTo>
                  <a:lnTo>
                    <a:pt x="0" y="542544"/>
                  </a:lnTo>
                  <a:lnTo>
                    <a:pt x="0" y="548640"/>
                  </a:lnTo>
                  <a:lnTo>
                    <a:pt x="245364" y="548640"/>
                  </a:lnTo>
                  <a:lnTo>
                    <a:pt x="245364" y="542544"/>
                  </a:lnTo>
                  <a:close/>
                </a:path>
                <a:path w="546100" h="548639">
                  <a:moveTo>
                    <a:pt x="545719" y="23749"/>
                  </a:moveTo>
                  <a:lnTo>
                    <a:pt x="544195" y="23749"/>
                  </a:lnTo>
                  <a:lnTo>
                    <a:pt x="544195" y="15367"/>
                  </a:lnTo>
                  <a:lnTo>
                    <a:pt x="539877" y="15367"/>
                  </a:lnTo>
                  <a:lnTo>
                    <a:pt x="539877" y="8382"/>
                  </a:lnTo>
                  <a:lnTo>
                    <a:pt x="536956" y="8382"/>
                  </a:lnTo>
                  <a:lnTo>
                    <a:pt x="535559" y="6985"/>
                  </a:lnTo>
                  <a:lnTo>
                    <a:pt x="532638" y="6985"/>
                  </a:lnTo>
                  <a:lnTo>
                    <a:pt x="532638" y="4191"/>
                  </a:lnTo>
                  <a:lnTo>
                    <a:pt x="529844" y="4191"/>
                  </a:lnTo>
                  <a:lnTo>
                    <a:pt x="526923" y="2794"/>
                  </a:lnTo>
                  <a:lnTo>
                    <a:pt x="524002" y="2794"/>
                  </a:lnTo>
                  <a:lnTo>
                    <a:pt x="524002" y="0"/>
                  </a:lnTo>
                  <a:lnTo>
                    <a:pt x="103759" y="0"/>
                  </a:lnTo>
                  <a:lnTo>
                    <a:pt x="100965" y="2794"/>
                  </a:lnTo>
                  <a:lnTo>
                    <a:pt x="92202" y="2794"/>
                  </a:lnTo>
                  <a:lnTo>
                    <a:pt x="89408" y="5588"/>
                  </a:lnTo>
                  <a:lnTo>
                    <a:pt x="84963" y="5588"/>
                  </a:lnTo>
                  <a:lnTo>
                    <a:pt x="79248" y="11176"/>
                  </a:lnTo>
                  <a:lnTo>
                    <a:pt x="79248" y="330962"/>
                  </a:lnTo>
                  <a:lnTo>
                    <a:pt x="79248" y="343535"/>
                  </a:lnTo>
                  <a:lnTo>
                    <a:pt x="80645" y="343535"/>
                  </a:lnTo>
                  <a:lnTo>
                    <a:pt x="80645" y="344932"/>
                  </a:lnTo>
                  <a:lnTo>
                    <a:pt x="83566" y="344932"/>
                  </a:lnTo>
                  <a:lnTo>
                    <a:pt x="83566" y="347726"/>
                  </a:lnTo>
                  <a:lnTo>
                    <a:pt x="86487" y="347726"/>
                  </a:lnTo>
                  <a:lnTo>
                    <a:pt x="89408" y="349123"/>
                  </a:lnTo>
                  <a:lnTo>
                    <a:pt x="532638" y="349123"/>
                  </a:lnTo>
                  <a:lnTo>
                    <a:pt x="535559" y="347726"/>
                  </a:lnTo>
                  <a:lnTo>
                    <a:pt x="536956" y="347726"/>
                  </a:lnTo>
                  <a:lnTo>
                    <a:pt x="539877" y="344932"/>
                  </a:lnTo>
                  <a:lnTo>
                    <a:pt x="539877" y="340741"/>
                  </a:lnTo>
                  <a:lnTo>
                    <a:pt x="544195" y="337947"/>
                  </a:lnTo>
                  <a:lnTo>
                    <a:pt x="544195" y="332359"/>
                  </a:lnTo>
                  <a:lnTo>
                    <a:pt x="545719" y="329565"/>
                  </a:lnTo>
                  <a:lnTo>
                    <a:pt x="545719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923" y="5205983"/>
              <a:ext cx="245745" cy="6350"/>
            </a:xfrm>
            <a:custGeom>
              <a:avLst/>
              <a:gdLst/>
              <a:ahLst/>
              <a:cxnLst/>
              <a:rect l="l" t="t" r="r" b="b"/>
              <a:pathLst>
                <a:path w="245744" h="6350">
                  <a:moveTo>
                    <a:pt x="0" y="6096"/>
                  </a:moveTo>
                  <a:lnTo>
                    <a:pt x="245363" y="6096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245363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45363" y="4571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0" y="4571"/>
                  </a:moveTo>
                  <a:lnTo>
                    <a:pt x="245363" y="4571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12649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492" y="76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0" y="7620"/>
                  </a:moveTo>
                  <a:lnTo>
                    <a:pt x="126492" y="7620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12496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24968" y="457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0" y="4571"/>
                  </a:moveTo>
                  <a:lnTo>
                    <a:pt x="124968" y="4571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19659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6596" y="457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0" y="4571"/>
                  </a:moveTo>
                  <a:lnTo>
                    <a:pt x="196596" y="4571"/>
                  </a:lnTo>
                  <a:lnTo>
                    <a:pt x="19659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14630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6303" y="914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0" y="9144"/>
                  </a:moveTo>
                  <a:lnTo>
                    <a:pt x="146303" y="9144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62099" y="5239511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30" h="36829">
                  <a:moveTo>
                    <a:pt x="0" y="0"/>
                  </a:moveTo>
                  <a:lnTo>
                    <a:pt x="227075" y="0"/>
                  </a:lnTo>
                </a:path>
                <a:path w="227330" h="36829">
                  <a:moveTo>
                    <a:pt x="0" y="35051"/>
                  </a:moveTo>
                  <a:lnTo>
                    <a:pt x="225551" y="36575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79248" y="3962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622"/>
                  </a:moveTo>
                  <a:lnTo>
                    <a:pt x="79248" y="39622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9622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775335" y="0"/>
                  </a:moveTo>
                  <a:lnTo>
                    <a:pt x="85026" y="0"/>
                  </a:lnTo>
                  <a:lnTo>
                    <a:pt x="0" y="172339"/>
                  </a:lnTo>
                  <a:lnTo>
                    <a:pt x="847471" y="172339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85026" y="0"/>
                  </a:moveTo>
                  <a:lnTo>
                    <a:pt x="86474" y="0"/>
                  </a:lnTo>
                  <a:lnTo>
                    <a:pt x="775335" y="0"/>
                  </a:lnTo>
                  <a:lnTo>
                    <a:pt x="847471" y="172339"/>
                  </a:lnTo>
                  <a:lnTo>
                    <a:pt x="0" y="172339"/>
                  </a:lnTo>
                  <a:lnTo>
                    <a:pt x="85026" y="0"/>
                  </a:lnTo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051" y="5556503"/>
              <a:ext cx="846455" cy="29209"/>
            </a:xfrm>
            <a:custGeom>
              <a:avLst/>
              <a:gdLst/>
              <a:ahLst/>
              <a:cxnLst/>
              <a:rect l="l" t="t" r="r" b="b"/>
              <a:pathLst>
                <a:path w="846455" h="29210">
                  <a:moveTo>
                    <a:pt x="845947" y="0"/>
                  </a:moveTo>
                  <a:lnTo>
                    <a:pt x="0" y="0"/>
                  </a:lnTo>
                  <a:lnTo>
                    <a:pt x="18732" y="29083"/>
                  </a:lnTo>
                  <a:lnTo>
                    <a:pt x="824229" y="29083"/>
                  </a:lnTo>
                  <a:lnTo>
                    <a:pt x="845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536956" y="0"/>
                  </a:moveTo>
                  <a:lnTo>
                    <a:pt x="4318" y="0"/>
                  </a:ln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4318" y="0"/>
                  </a:move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lnTo>
                    <a:pt x="4318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91109" y="0"/>
                  </a:moveTo>
                  <a:lnTo>
                    <a:pt x="43180" y="0"/>
                  </a:lnTo>
                  <a:lnTo>
                    <a:pt x="0" y="83947"/>
                  </a:lnTo>
                  <a:lnTo>
                    <a:pt x="60452" y="82550"/>
                  </a:lnTo>
                  <a:lnTo>
                    <a:pt x="63373" y="74168"/>
                  </a:lnTo>
                  <a:lnTo>
                    <a:pt x="92202" y="71374"/>
                  </a:lnTo>
                  <a:lnTo>
                    <a:pt x="90678" y="82550"/>
                  </a:lnTo>
                  <a:lnTo>
                    <a:pt x="422021" y="82550"/>
                  </a:lnTo>
                  <a:lnTo>
                    <a:pt x="423418" y="71374"/>
                  </a:lnTo>
                  <a:lnTo>
                    <a:pt x="449326" y="71374"/>
                  </a:lnTo>
                  <a:lnTo>
                    <a:pt x="449326" y="82550"/>
                  </a:lnTo>
                  <a:lnTo>
                    <a:pt x="496951" y="8394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3180" y="0"/>
                  </a:moveTo>
                  <a:lnTo>
                    <a:pt x="491109" y="0"/>
                  </a:lnTo>
                  <a:lnTo>
                    <a:pt x="496951" y="83947"/>
                  </a:lnTo>
                  <a:lnTo>
                    <a:pt x="449326" y="82550"/>
                  </a:lnTo>
                  <a:lnTo>
                    <a:pt x="449326" y="71374"/>
                  </a:lnTo>
                  <a:lnTo>
                    <a:pt x="423418" y="71374"/>
                  </a:lnTo>
                  <a:lnTo>
                    <a:pt x="422021" y="82550"/>
                  </a:lnTo>
                  <a:lnTo>
                    <a:pt x="90678" y="82550"/>
                  </a:lnTo>
                  <a:lnTo>
                    <a:pt x="92202" y="71374"/>
                  </a:lnTo>
                  <a:lnTo>
                    <a:pt x="63373" y="74168"/>
                  </a:lnTo>
                  <a:lnTo>
                    <a:pt x="60452" y="82550"/>
                  </a:lnTo>
                  <a:lnTo>
                    <a:pt x="0" y="83947"/>
                  </a:lnTo>
                  <a:lnTo>
                    <a:pt x="43180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609" y="5419213"/>
              <a:ext cx="264039" cy="948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281431" y="0"/>
                  </a:moveTo>
                  <a:lnTo>
                    <a:pt x="3556" y="0"/>
                  </a:lnTo>
                  <a:lnTo>
                    <a:pt x="0" y="3556"/>
                  </a:lnTo>
                  <a:lnTo>
                    <a:pt x="0" y="42291"/>
                  </a:lnTo>
                  <a:lnTo>
                    <a:pt x="0" y="46736"/>
                  </a:lnTo>
                  <a:lnTo>
                    <a:pt x="3556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3556"/>
                  </a:lnTo>
                  <a:lnTo>
                    <a:pt x="281431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0" y="42291"/>
                  </a:moveTo>
                  <a:lnTo>
                    <a:pt x="0" y="46736"/>
                  </a:lnTo>
                  <a:lnTo>
                    <a:pt x="3556" y="50292"/>
                  </a:lnTo>
                  <a:lnTo>
                    <a:pt x="8001" y="50292"/>
                  </a:lnTo>
                  <a:lnTo>
                    <a:pt x="276987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42291"/>
                  </a:lnTo>
                  <a:lnTo>
                    <a:pt x="284988" y="8001"/>
                  </a:lnTo>
                  <a:lnTo>
                    <a:pt x="284988" y="3556"/>
                  </a:lnTo>
                  <a:lnTo>
                    <a:pt x="281431" y="0"/>
                  </a:lnTo>
                  <a:lnTo>
                    <a:pt x="276987" y="0"/>
                  </a:lnTo>
                  <a:lnTo>
                    <a:pt x="8001" y="0"/>
                  </a:lnTo>
                  <a:lnTo>
                    <a:pt x="3556" y="0"/>
                  </a:lnTo>
                  <a:lnTo>
                    <a:pt x="0" y="3556"/>
                  </a:lnTo>
                  <a:lnTo>
                    <a:pt x="0" y="8001"/>
                  </a:lnTo>
                  <a:lnTo>
                    <a:pt x="0" y="42291"/>
                  </a:lnTo>
                  <a:close/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3810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8100" y="2438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0" y="24383"/>
                  </a:moveTo>
                  <a:lnTo>
                    <a:pt x="38100" y="2438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95983" y="5123687"/>
              <a:ext cx="424180" cy="38100"/>
            </a:xfrm>
            <a:custGeom>
              <a:avLst/>
              <a:gdLst/>
              <a:ahLst/>
              <a:cxnLst/>
              <a:rect l="l" t="t" r="r" b="b"/>
              <a:pathLst>
                <a:path w="424180" h="38100">
                  <a:moveTo>
                    <a:pt x="4236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23672" y="3810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42214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22147" y="10668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0" y="10668"/>
                  </a:moveTo>
                  <a:lnTo>
                    <a:pt x="422147" y="10668"/>
                  </a:lnTo>
                  <a:lnTo>
                    <a:pt x="42214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4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777097" y="4110097"/>
            <a:ext cx="641985" cy="1083945"/>
            <a:chOff x="6777097" y="4110097"/>
            <a:chExt cx="641985" cy="1083945"/>
          </a:xfrm>
        </p:grpSpPr>
        <p:sp>
          <p:nvSpPr>
            <p:cNvPr id="41" name="object 41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15327" y="4114800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84847" y="4119372"/>
              <a:ext cx="625475" cy="1018540"/>
            </a:xfrm>
            <a:custGeom>
              <a:avLst/>
              <a:gdLst/>
              <a:ahLst/>
              <a:cxnLst/>
              <a:rect l="l" t="t" r="r" b="b"/>
              <a:pathLst>
                <a:path w="625475" h="1018539">
                  <a:moveTo>
                    <a:pt x="35051" y="1018158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5475" h="1018539">
                  <a:moveTo>
                    <a:pt x="0" y="1015110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18539">
                  <a:moveTo>
                    <a:pt x="597407" y="0"/>
                  </a:moveTo>
                  <a:lnTo>
                    <a:pt x="624967" y="0"/>
                  </a:lnTo>
                  <a:lnTo>
                    <a:pt x="624967" y="1015110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82255" y="4114800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835139" y="4187952"/>
              <a:ext cx="111760" cy="226060"/>
            </a:xfrm>
            <a:custGeom>
              <a:avLst/>
              <a:gdLst/>
              <a:ahLst/>
              <a:cxnLst/>
              <a:rect l="l" t="t" r="r" b="b"/>
              <a:pathLst>
                <a:path w="111759" h="226060">
                  <a:moveTo>
                    <a:pt x="111251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111251" y="225552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85344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85344" y="199643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0" y="199643"/>
                  </a:moveTo>
                  <a:lnTo>
                    <a:pt x="85344" y="199643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8077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80772" y="59436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36575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6575" y="128016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24383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4383" y="112775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0" y="112775"/>
                  </a:moveTo>
                  <a:lnTo>
                    <a:pt x="24383" y="112775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21335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21335" y="82295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0" y="82295"/>
                  </a:moveTo>
                  <a:lnTo>
                    <a:pt x="21335" y="82295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8229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1" y="6096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1" y="6096"/>
                  </a:lnTo>
                  <a:lnTo>
                    <a:pt x="1981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4571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4571" y="128016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0" y="128016"/>
                  </a:moveTo>
                  <a:lnTo>
                    <a:pt x="4571" y="128016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7619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7619" y="112775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0" y="112775"/>
                  </a:moveTo>
                  <a:lnTo>
                    <a:pt x="7619" y="112775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73239" y="4344924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5">
                  <a:moveTo>
                    <a:pt x="0" y="48768"/>
                  </a:moveTo>
                  <a:lnTo>
                    <a:pt x="7619" y="48768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48768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111" y="0"/>
                  </a:moveTo>
                  <a:lnTo>
                    <a:pt x="2031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2031" y="7619"/>
                  </a:lnTo>
                  <a:lnTo>
                    <a:pt x="7111" y="7619"/>
                  </a:lnTo>
                  <a:lnTo>
                    <a:pt x="9144" y="5968"/>
                  </a:lnTo>
                  <a:lnTo>
                    <a:pt x="9144" y="1650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809"/>
                  </a:moveTo>
                  <a:lnTo>
                    <a:pt x="0" y="1650"/>
                  </a:lnTo>
                  <a:lnTo>
                    <a:pt x="2031" y="0"/>
                  </a:lnTo>
                  <a:lnTo>
                    <a:pt x="4572" y="0"/>
                  </a:lnTo>
                  <a:lnTo>
                    <a:pt x="7111" y="0"/>
                  </a:lnTo>
                  <a:lnTo>
                    <a:pt x="9144" y="1650"/>
                  </a:lnTo>
                  <a:lnTo>
                    <a:pt x="9144" y="3809"/>
                  </a:lnTo>
                  <a:lnTo>
                    <a:pt x="9144" y="5968"/>
                  </a:lnTo>
                  <a:lnTo>
                    <a:pt x="7111" y="7619"/>
                  </a:lnTo>
                  <a:lnTo>
                    <a:pt x="4572" y="7619"/>
                  </a:lnTo>
                  <a:lnTo>
                    <a:pt x="2031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57999" y="43708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11" y="0"/>
                  </a:moveTo>
                  <a:lnTo>
                    <a:pt x="2031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7112"/>
                  </a:lnTo>
                  <a:lnTo>
                    <a:pt x="2031" y="9144"/>
                  </a:lnTo>
                  <a:lnTo>
                    <a:pt x="7111" y="9144"/>
                  </a:lnTo>
                  <a:lnTo>
                    <a:pt x="9144" y="7112"/>
                  </a:lnTo>
                  <a:lnTo>
                    <a:pt x="9144" y="2032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35139" y="4186428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4" h="227329">
                  <a:moveTo>
                    <a:pt x="22859" y="188976"/>
                  </a:moveTo>
                  <a:lnTo>
                    <a:pt x="22859" y="186436"/>
                  </a:lnTo>
                  <a:lnTo>
                    <a:pt x="24891" y="184404"/>
                  </a:lnTo>
                  <a:lnTo>
                    <a:pt x="27431" y="184404"/>
                  </a:lnTo>
                  <a:lnTo>
                    <a:pt x="29971" y="184404"/>
                  </a:lnTo>
                  <a:lnTo>
                    <a:pt x="32003" y="186436"/>
                  </a:lnTo>
                  <a:lnTo>
                    <a:pt x="32003" y="188976"/>
                  </a:lnTo>
                  <a:lnTo>
                    <a:pt x="32003" y="191516"/>
                  </a:lnTo>
                  <a:lnTo>
                    <a:pt x="29971" y="193548"/>
                  </a:lnTo>
                  <a:lnTo>
                    <a:pt x="27431" y="193548"/>
                  </a:lnTo>
                  <a:lnTo>
                    <a:pt x="24891" y="193548"/>
                  </a:lnTo>
                  <a:lnTo>
                    <a:pt x="22859" y="191516"/>
                  </a:lnTo>
                  <a:lnTo>
                    <a:pt x="22859" y="188976"/>
                  </a:lnTo>
                  <a:close/>
                </a:path>
                <a:path w="116204" h="227329">
                  <a:moveTo>
                    <a:pt x="113029" y="0"/>
                  </a:moveTo>
                  <a:lnTo>
                    <a:pt x="115950" y="227203"/>
                  </a:lnTo>
                  <a:lnTo>
                    <a:pt x="0" y="227203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914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9143" y="1676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0" y="16763"/>
                  </a:moveTo>
                  <a:lnTo>
                    <a:pt x="9143" y="16763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2524" y="213359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59"/>
                  </a:moveTo>
                  <a:lnTo>
                    <a:pt x="382524" y="213359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37642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76427" y="3047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0" y="3047"/>
                  </a:moveTo>
                  <a:lnTo>
                    <a:pt x="376427" y="3047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988797" y="4195571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88797" y="455828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382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2524" y="211836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0" y="211836"/>
                  </a:moveTo>
                  <a:lnTo>
                    <a:pt x="382524" y="211836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88797" y="4905755"/>
              <a:ext cx="363855" cy="210820"/>
            </a:xfrm>
            <a:custGeom>
              <a:avLst/>
              <a:gdLst/>
              <a:ahLst/>
              <a:cxnLst/>
              <a:rect l="l" t="t" r="r" b="b"/>
              <a:pathLst>
                <a:path w="363854" h="210820">
                  <a:moveTo>
                    <a:pt x="18808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18808" y="210312"/>
                  </a:lnTo>
                  <a:lnTo>
                    <a:pt x="18808" y="0"/>
                  </a:lnTo>
                  <a:close/>
                </a:path>
                <a:path w="363854" h="21082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0312"/>
                  </a:lnTo>
                  <a:lnTo>
                    <a:pt x="145300" y="210312"/>
                  </a:lnTo>
                  <a:lnTo>
                    <a:pt x="145300" y="0"/>
                  </a:lnTo>
                  <a:close/>
                </a:path>
                <a:path w="363854" h="21082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0312"/>
                  </a:lnTo>
                  <a:lnTo>
                    <a:pt x="198640" y="210312"/>
                  </a:lnTo>
                  <a:lnTo>
                    <a:pt x="198640" y="0"/>
                  </a:lnTo>
                  <a:close/>
                </a:path>
                <a:path w="363854" h="21082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0312"/>
                  </a:lnTo>
                  <a:lnTo>
                    <a:pt x="253504" y="210312"/>
                  </a:lnTo>
                  <a:lnTo>
                    <a:pt x="253504" y="0"/>
                  </a:lnTo>
                  <a:close/>
                </a:path>
                <a:path w="363854" h="21082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0312"/>
                  </a:lnTo>
                  <a:lnTo>
                    <a:pt x="363232" y="210312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97535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7535" y="24384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0" y="24384"/>
                  </a:moveTo>
                  <a:lnTo>
                    <a:pt x="97535" y="24384"/>
                  </a:lnTo>
                  <a:lnTo>
                    <a:pt x="97535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35139" y="4451604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6" y="27559"/>
                  </a:lnTo>
                  <a:lnTo>
                    <a:pt x="99186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14173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141731" y="32004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0" y="32004"/>
                  </a:moveTo>
                  <a:lnTo>
                    <a:pt x="141731" y="32004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3200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35139" y="4495800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0" y="35179"/>
                  </a:moveTo>
                  <a:lnTo>
                    <a:pt x="143382" y="35179"/>
                  </a:lnTo>
                  <a:lnTo>
                    <a:pt x="143382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4549009" y="3694045"/>
            <a:ext cx="639445" cy="1085850"/>
            <a:chOff x="4549009" y="3694045"/>
            <a:chExt cx="639445" cy="1085850"/>
          </a:xfrm>
        </p:grpSpPr>
        <p:sp>
          <p:nvSpPr>
            <p:cNvPr id="112" name="object 112"/>
            <p:cNvSpPr/>
            <p:nvPr/>
          </p:nvSpPr>
          <p:spPr>
            <a:xfrm>
              <a:off x="4553712" y="3698747"/>
              <a:ext cx="629920" cy="1028700"/>
            </a:xfrm>
            <a:custGeom>
              <a:avLst/>
              <a:gdLst/>
              <a:ahLst/>
              <a:cxnLst/>
              <a:rect l="l" t="t" r="r" b="b"/>
              <a:pathLst>
                <a:path w="629920" h="1028700">
                  <a:moveTo>
                    <a:pt x="629412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629412" y="1028700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553712" y="3698747"/>
              <a:ext cx="629920" cy="1028700"/>
            </a:xfrm>
            <a:custGeom>
              <a:avLst/>
              <a:gdLst/>
              <a:ahLst/>
              <a:cxnLst/>
              <a:rect l="l" t="t" r="r" b="b"/>
              <a:pathLst>
                <a:path w="629920" h="1028700">
                  <a:moveTo>
                    <a:pt x="0" y="1028700"/>
                  </a:moveTo>
                  <a:lnTo>
                    <a:pt x="629412" y="1028700"/>
                  </a:lnTo>
                  <a:lnTo>
                    <a:pt x="629412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565904" y="4727447"/>
              <a:ext cx="609600" cy="47625"/>
            </a:xfrm>
            <a:custGeom>
              <a:avLst/>
              <a:gdLst/>
              <a:ahLst/>
              <a:cxnLst/>
              <a:rect l="l" t="t" r="r" b="b"/>
              <a:pathLst>
                <a:path w="609600" h="47625">
                  <a:moveTo>
                    <a:pt x="609600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09600" y="47243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565904" y="4727447"/>
              <a:ext cx="609600" cy="47625"/>
            </a:xfrm>
            <a:custGeom>
              <a:avLst/>
              <a:gdLst/>
              <a:ahLst/>
              <a:cxnLst/>
              <a:rect l="l" t="t" r="r" b="b"/>
              <a:pathLst>
                <a:path w="609600" h="47625">
                  <a:moveTo>
                    <a:pt x="0" y="47243"/>
                  </a:moveTo>
                  <a:lnTo>
                    <a:pt x="609600" y="47243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84192" y="3698747"/>
              <a:ext cx="0" cy="1028700"/>
            </a:xfrm>
            <a:custGeom>
              <a:avLst/>
              <a:gdLst/>
              <a:ahLst/>
              <a:cxnLst/>
              <a:rect l="l" t="t" r="r" b="b"/>
              <a:pathLst>
                <a:path h="1028700">
                  <a:moveTo>
                    <a:pt x="0" y="0"/>
                  </a:moveTo>
                  <a:lnTo>
                    <a:pt x="0" y="1028700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553712" y="3703319"/>
              <a:ext cx="626745" cy="1019810"/>
            </a:xfrm>
            <a:custGeom>
              <a:avLst/>
              <a:gdLst/>
              <a:ahLst/>
              <a:cxnLst/>
              <a:rect l="l" t="t" r="r" b="b"/>
              <a:pathLst>
                <a:path w="626745" h="1019810">
                  <a:moveTo>
                    <a:pt x="35051" y="1019682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6745" h="1019810">
                  <a:moveTo>
                    <a:pt x="0" y="1016634"/>
                  </a:moveTo>
                  <a:lnTo>
                    <a:pt x="0" y="0"/>
                  </a:lnTo>
                  <a:lnTo>
                    <a:pt x="24511" y="0"/>
                  </a:lnTo>
                </a:path>
                <a:path w="626745" h="1019810">
                  <a:moveTo>
                    <a:pt x="598932" y="0"/>
                  </a:moveTo>
                  <a:lnTo>
                    <a:pt x="626490" y="0"/>
                  </a:lnTo>
                  <a:lnTo>
                    <a:pt x="626490" y="1016634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152644" y="3698747"/>
              <a:ext cx="0" cy="1035050"/>
            </a:xfrm>
            <a:custGeom>
              <a:avLst/>
              <a:gdLst/>
              <a:ahLst/>
              <a:cxnLst/>
              <a:rect l="l" t="t" r="r" b="b"/>
              <a:pathLst>
                <a:path h="1035050">
                  <a:moveTo>
                    <a:pt x="0" y="0"/>
                  </a:moveTo>
                  <a:lnTo>
                    <a:pt x="0" y="1034795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607052" y="3771899"/>
              <a:ext cx="108585" cy="226060"/>
            </a:xfrm>
            <a:custGeom>
              <a:avLst/>
              <a:gdLst/>
              <a:ahLst/>
              <a:cxnLst/>
              <a:rect l="l" t="t" r="r" b="b"/>
              <a:pathLst>
                <a:path w="108585" h="226060">
                  <a:moveTo>
                    <a:pt x="108203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8203" y="225551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17720" y="3784091"/>
              <a:ext cx="86995" cy="201295"/>
            </a:xfrm>
            <a:custGeom>
              <a:avLst/>
              <a:gdLst/>
              <a:ahLst/>
              <a:cxnLst/>
              <a:rect l="l" t="t" r="r" b="b"/>
              <a:pathLst>
                <a:path w="86995" h="201295">
                  <a:moveTo>
                    <a:pt x="8686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6867" y="201167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617720" y="3784091"/>
              <a:ext cx="86995" cy="201295"/>
            </a:xfrm>
            <a:custGeom>
              <a:avLst/>
              <a:gdLst/>
              <a:ahLst/>
              <a:cxnLst/>
              <a:rect l="l" t="t" r="r" b="b"/>
              <a:pathLst>
                <a:path w="86995" h="201295">
                  <a:moveTo>
                    <a:pt x="0" y="201167"/>
                  </a:moveTo>
                  <a:lnTo>
                    <a:pt x="86867" y="201167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620768" y="3921251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620768" y="3790187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672584" y="3794759"/>
              <a:ext cx="24765" cy="111760"/>
            </a:xfrm>
            <a:custGeom>
              <a:avLst/>
              <a:gdLst/>
              <a:ahLst/>
              <a:cxnLst/>
              <a:rect l="l" t="t" r="r" b="b"/>
              <a:pathLst>
                <a:path w="24764" h="111760">
                  <a:moveTo>
                    <a:pt x="24384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24384" y="111251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672584" y="3794759"/>
              <a:ext cx="24765" cy="111760"/>
            </a:xfrm>
            <a:custGeom>
              <a:avLst/>
              <a:gdLst/>
              <a:ahLst/>
              <a:cxnLst/>
              <a:rect l="l" t="t" r="r" b="b"/>
              <a:pathLst>
                <a:path w="24764" h="111760">
                  <a:moveTo>
                    <a:pt x="0" y="111251"/>
                  </a:moveTo>
                  <a:lnTo>
                    <a:pt x="24384" y="111251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629912" y="3825239"/>
              <a:ext cx="20320" cy="83820"/>
            </a:xfrm>
            <a:custGeom>
              <a:avLst/>
              <a:gdLst/>
              <a:ahLst/>
              <a:cxnLst/>
              <a:rect l="l" t="t" r="r" b="b"/>
              <a:pathLst>
                <a:path w="20320" h="83820">
                  <a:moveTo>
                    <a:pt x="19812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19812" y="83819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629912" y="3825239"/>
              <a:ext cx="20320" cy="83820"/>
            </a:xfrm>
            <a:custGeom>
              <a:avLst/>
              <a:gdLst/>
              <a:ahLst/>
              <a:cxnLst/>
              <a:rect l="l" t="t" r="r" b="b"/>
              <a:pathLst>
                <a:path w="20320" h="83820">
                  <a:moveTo>
                    <a:pt x="0" y="83819"/>
                  </a:moveTo>
                  <a:lnTo>
                    <a:pt x="19812" y="83819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381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629912" y="3825239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2" y="609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629912" y="3825239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2" y="6096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57344" y="3790187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70">
                  <a:moveTo>
                    <a:pt x="3047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047" y="128016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657344" y="3790187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70">
                  <a:moveTo>
                    <a:pt x="0" y="128016"/>
                  </a:moveTo>
                  <a:lnTo>
                    <a:pt x="3047" y="128016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668012" y="3794759"/>
              <a:ext cx="10795" cy="111760"/>
            </a:xfrm>
            <a:custGeom>
              <a:avLst/>
              <a:gdLst/>
              <a:ahLst/>
              <a:cxnLst/>
              <a:rect l="l" t="t" r="r" b="b"/>
              <a:pathLst>
                <a:path w="10795" h="111760">
                  <a:moveTo>
                    <a:pt x="10667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10667" y="111251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668012" y="3794759"/>
              <a:ext cx="10795" cy="111760"/>
            </a:xfrm>
            <a:custGeom>
              <a:avLst/>
              <a:gdLst/>
              <a:ahLst/>
              <a:cxnLst/>
              <a:rect l="l" t="t" r="r" b="b"/>
              <a:pathLst>
                <a:path w="10795" h="111760">
                  <a:moveTo>
                    <a:pt x="0" y="111251"/>
                  </a:moveTo>
                  <a:lnTo>
                    <a:pt x="10667" y="111251"/>
                  </a:lnTo>
                  <a:lnTo>
                    <a:pt x="10667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642104" y="3930395"/>
              <a:ext cx="9525" cy="48895"/>
            </a:xfrm>
            <a:custGeom>
              <a:avLst/>
              <a:gdLst/>
              <a:ahLst/>
              <a:cxnLst/>
              <a:rect l="l" t="t" r="r" b="b"/>
              <a:pathLst>
                <a:path w="9525" h="48895">
                  <a:moveTo>
                    <a:pt x="0" y="48767"/>
                  </a:moveTo>
                  <a:lnTo>
                    <a:pt x="9144" y="4876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29912" y="393496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4699" y="0"/>
                  </a:moveTo>
                  <a:lnTo>
                    <a:pt x="1397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397" y="7619"/>
                  </a:lnTo>
                  <a:lnTo>
                    <a:pt x="4699" y="7619"/>
                  </a:lnTo>
                  <a:lnTo>
                    <a:pt x="6096" y="5968"/>
                  </a:lnTo>
                  <a:lnTo>
                    <a:pt x="6096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629912" y="393496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3809"/>
                  </a:moveTo>
                  <a:lnTo>
                    <a:pt x="0" y="1650"/>
                  </a:lnTo>
                  <a:lnTo>
                    <a:pt x="1397" y="0"/>
                  </a:lnTo>
                  <a:lnTo>
                    <a:pt x="3048" y="0"/>
                  </a:lnTo>
                  <a:lnTo>
                    <a:pt x="4699" y="0"/>
                  </a:lnTo>
                  <a:lnTo>
                    <a:pt x="6096" y="1650"/>
                  </a:lnTo>
                  <a:lnTo>
                    <a:pt x="6096" y="3809"/>
                  </a:lnTo>
                  <a:lnTo>
                    <a:pt x="6096" y="5968"/>
                  </a:lnTo>
                  <a:lnTo>
                    <a:pt x="4699" y="7619"/>
                  </a:lnTo>
                  <a:lnTo>
                    <a:pt x="3048" y="7619"/>
                  </a:lnTo>
                  <a:lnTo>
                    <a:pt x="1397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629912" y="3956303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4699" y="0"/>
                  </a:moveTo>
                  <a:lnTo>
                    <a:pt x="1397" y="0"/>
                  </a:lnTo>
                  <a:lnTo>
                    <a:pt x="0" y="1651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7" y="7620"/>
                  </a:lnTo>
                  <a:lnTo>
                    <a:pt x="4699" y="7620"/>
                  </a:lnTo>
                  <a:lnTo>
                    <a:pt x="6096" y="5969"/>
                  </a:lnTo>
                  <a:lnTo>
                    <a:pt x="6096" y="1651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605528" y="3771899"/>
              <a:ext cx="114935" cy="227329"/>
            </a:xfrm>
            <a:custGeom>
              <a:avLst/>
              <a:gdLst/>
              <a:ahLst/>
              <a:cxnLst/>
              <a:rect l="l" t="t" r="r" b="b"/>
              <a:pathLst>
                <a:path w="114935" h="227329">
                  <a:moveTo>
                    <a:pt x="24384" y="188213"/>
                  </a:moveTo>
                  <a:lnTo>
                    <a:pt x="24384" y="186055"/>
                  </a:lnTo>
                  <a:lnTo>
                    <a:pt x="25781" y="184404"/>
                  </a:lnTo>
                  <a:lnTo>
                    <a:pt x="27432" y="184404"/>
                  </a:lnTo>
                  <a:lnTo>
                    <a:pt x="29083" y="184404"/>
                  </a:lnTo>
                  <a:lnTo>
                    <a:pt x="30480" y="186055"/>
                  </a:lnTo>
                  <a:lnTo>
                    <a:pt x="30480" y="188213"/>
                  </a:lnTo>
                  <a:lnTo>
                    <a:pt x="30480" y="190373"/>
                  </a:lnTo>
                  <a:lnTo>
                    <a:pt x="29083" y="192024"/>
                  </a:lnTo>
                  <a:lnTo>
                    <a:pt x="27432" y="192024"/>
                  </a:lnTo>
                  <a:lnTo>
                    <a:pt x="25781" y="192024"/>
                  </a:lnTo>
                  <a:lnTo>
                    <a:pt x="24384" y="190373"/>
                  </a:lnTo>
                  <a:lnTo>
                    <a:pt x="24384" y="188213"/>
                  </a:lnTo>
                  <a:close/>
                </a:path>
                <a:path w="114935" h="227329">
                  <a:moveTo>
                    <a:pt x="111506" y="0"/>
                  </a:moveTo>
                  <a:lnTo>
                    <a:pt x="114426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678680" y="393039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678680" y="393039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748784" y="3779519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1000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1000" y="213359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748784" y="3779519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59"/>
                  </a:moveTo>
                  <a:lnTo>
                    <a:pt x="381000" y="213359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748784" y="3817619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748784" y="3817619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748784" y="386029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748784" y="386029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748784" y="390601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748784" y="390601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748784" y="394868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748784" y="394868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759185" y="3779519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25488" y="0"/>
                  </a:moveTo>
                  <a:lnTo>
                    <a:pt x="125488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26492" y="0"/>
                  </a:lnTo>
                  <a:lnTo>
                    <a:pt x="12649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233692" y="0"/>
                  </a:moveTo>
                  <a:lnTo>
                    <a:pt x="233692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233692" y="213360"/>
                  </a:lnTo>
                  <a:lnTo>
                    <a:pt x="233692" y="0"/>
                  </a:lnTo>
                  <a:close/>
                </a:path>
                <a:path w="363854" h="213360">
                  <a:moveTo>
                    <a:pt x="288556" y="0"/>
                  </a:moveTo>
                  <a:lnTo>
                    <a:pt x="288556" y="0"/>
                  </a:lnTo>
                  <a:lnTo>
                    <a:pt x="234696" y="0"/>
                  </a:lnTo>
                  <a:lnTo>
                    <a:pt x="234696" y="213360"/>
                  </a:lnTo>
                  <a:lnTo>
                    <a:pt x="288556" y="213360"/>
                  </a:lnTo>
                  <a:lnTo>
                    <a:pt x="288556" y="0"/>
                  </a:lnTo>
                  <a:close/>
                </a:path>
                <a:path w="363854" h="213360">
                  <a:moveTo>
                    <a:pt x="343420" y="0"/>
                  </a:moveTo>
                  <a:lnTo>
                    <a:pt x="343420" y="0"/>
                  </a:lnTo>
                  <a:lnTo>
                    <a:pt x="289560" y="0"/>
                  </a:lnTo>
                  <a:lnTo>
                    <a:pt x="289560" y="213360"/>
                  </a:lnTo>
                  <a:lnTo>
                    <a:pt x="343420" y="213360"/>
                  </a:lnTo>
                  <a:lnTo>
                    <a:pt x="343420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44424" y="0"/>
                  </a:lnTo>
                  <a:lnTo>
                    <a:pt x="344424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748784" y="414375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1000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1000" y="21183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748784" y="414375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1000" y="211836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748784" y="4180332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377951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7951" y="4571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748784" y="4180332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0" y="4571"/>
                  </a:moveTo>
                  <a:lnTo>
                    <a:pt x="377951" y="4571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748784" y="422300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748784" y="422300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748784" y="4267199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748784" y="4267199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748784" y="4311395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748784" y="4311395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759185" y="4143755"/>
              <a:ext cx="363855" cy="212090"/>
            </a:xfrm>
            <a:custGeom>
              <a:avLst/>
              <a:gdLst/>
              <a:ahLst/>
              <a:cxnLst/>
              <a:rect l="l" t="t" r="r" b="b"/>
              <a:pathLst>
                <a:path w="363854" h="212089">
                  <a:moveTo>
                    <a:pt x="18808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18808" y="211836"/>
                  </a:lnTo>
                  <a:lnTo>
                    <a:pt x="18808" y="0"/>
                  </a:lnTo>
                  <a:close/>
                </a:path>
                <a:path w="363854" h="212089">
                  <a:moveTo>
                    <a:pt x="125488" y="0"/>
                  </a:moveTo>
                  <a:lnTo>
                    <a:pt x="125488" y="0"/>
                  </a:lnTo>
                  <a:lnTo>
                    <a:pt x="19812" y="0"/>
                  </a:lnTo>
                  <a:lnTo>
                    <a:pt x="19812" y="211836"/>
                  </a:lnTo>
                  <a:lnTo>
                    <a:pt x="125488" y="211836"/>
                  </a:lnTo>
                  <a:lnTo>
                    <a:pt x="125488" y="0"/>
                  </a:lnTo>
                  <a:close/>
                </a:path>
                <a:path w="363854" h="212089">
                  <a:moveTo>
                    <a:pt x="145300" y="0"/>
                  </a:moveTo>
                  <a:lnTo>
                    <a:pt x="126492" y="0"/>
                  </a:lnTo>
                  <a:lnTo>
                    <a:pt x="126492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3854" h="212089">
                  <a:moveTo>
                    <a:pt x="233692" y="0"/>
                  </a:moveTo>
                  <a:lnTo>
                    <a:pt x="233692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233692" y="211836"/>
                  </a:lnTo>
                  <a:lnTo>
                    <a:pt x="233692" y="0"/>
                  </a:lnTo>
                  <a:close/>
                </a:path>
                <a:path w="363854" h="212089">
                  <a:moveTo>
                    <a:pt x="288556" y="0"/>
                  </a:moveTo>
                  <a:lnTo>
                    <a:pt x="288556" y="0"/>
                  </a:lnTo>
                  <a:lnTo>
                    <a:pt x="234696" y="0"/>
                  </a:lnTo>
                  <a:lnTo>
                    <a:pt x="234696" y="211836"/>
                  </a:lnTo>
                  <a:lnTo>
                    <a:pt x="288556" y="211836"/>
                  </a:lnTo>
                  <a:lnTo>
                    <a:pt x="288556" y="0"/>
                  </a:lnTo>
                  <a:close/>
                </a:path>
                <a:path w="363854" h="212089">
                  <a:moveTo>
                    <a:pt x="343420" y="0"/>
                  </a:moveTo>
                  <a:lnTo>
                    <a:pt x="343420" y="0"/>
                  </a:lnTo>
                  <a:lnTo>
                    <a:pt x="289560" y="0"/>
                  </a:lnTo>
                  <a:lnTo>
                    <a:pt x="289560" y="211836"/>
                  </a:lnTo>
                  <a:lnTo>
                    <a:pt x="343420" y="211836"/>
                  </a:lnTo>
                  <a:lnTo>
                    <a:pt x="343420" y="0"/>
                  </a:lnTo>
                  <a:close/>
                </a:path>
                <a:path w="363854" h="212089">
                  <a:moveTo>
                    <a:pt x="363232" y="0"/>
                  </a:moveTo>
                  <a:lnTo>
                    <a:pt x="344424" y="0"/>
                  </a:lnTo>
                  <a:lnTo>
                    <a:pt x="344424" y="211836"/>
                  </a:lnTo>
                  <a:lnTo>
                    <a:pt x="363232" y="211836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748784" y="448970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1000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1000" y="21336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748784" y="448970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1000" y="21336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748784" y="4527804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377951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7951" y="4571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748784" y="4527804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0" y="4571"/>
                  </a:moveTo>
                  <a:lnTo>
                    <a:pt x="377951" y="4571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748784" y="4568951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748784" y="4568951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748784" y="461467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748784" y="461467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748784" y="4658867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748784" y="4658867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759185" y="448970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25488" y="0"/>
                  </a:moveTo>
                  <a:lnTo>
                    <a:pt x="125488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26492" y="0"/>
                  </a:lnTo>
                  <a:lnTo>
                    <a:pt x="12649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233692" y="0"/>
                  </a:moveTo>
                  <a:lnTo>
                    <a:pt x="233692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233692" y="213360"/>
                  </a:lnTo>
                  <a:lnTo>
                    <a:pt x="233692" y="0"/>
                  </a:lnTo>
                  <a:close/>
                </a:path>
                <a:path w="363854" h="213360">
                  <a:moveTo>
                    <a:pt x="288556" y="0"/>
                  </a:moveTo>
                  <a:lnTo>
                    <a:pt x="288556" y="0"/>
                  </a:lnTo>
                  <a:lnTo>
                    <a:pt x="234696" y="0"/>
                  </a:lnTo>
                  <a:lnTo>
                    <a:pt x="234696" y="213360"/>
                  </a:lnTo>
                  <a:lnTo>
                    <a:pt x="288556" y="213360"/>
                  </a:lnTo>
                  <a:lnTo>
                    <a:pt x="288556" y="0"/>
                  </a:lnTo>
                  <a:close/>
                </a:path>
                <a:path w="363854" h="213360">
                  <a:moveTo>
                    <a:pt x="343420" y="0"/>
                  </a:moveTo>
                  <a:lnTo>
                    <a:pt x="343420" y="0"/>
                  </a:lnTo>
                  <a:lnTo>
                    <a:pt x="289560" y="0"/>
                  </a:lnTo>
                  <a:lnTo>
                    <a:pt x="289560" y="213360"/>
                  </a:lnTo>
                  <a:lnTo>
                    <a:pt x="343420" y="213360"/>
                  </a:lnTo>
                  <a:lnTo>
                    <a:pt x="343420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44424" y="0"/>
                  </a:lnTo>
                  <a:lnTo>
                    <a:pt x="344424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0825" y="4032373"/>
              <a:ext cx="152787" cy="87255"/>
            </a:xfrm>
            <a:prstGeom prst="rect">
              <a:avLst/>
            </a:prstGeom>
          </p:spPr>
        </p:pic>
      </p:grpSp>
      <p:sp>
        <p:nvSpPr>
          <p:cNvPr id="175" name="object 175"/>
          <p:cNvSpPr txBox="1"/>
          <p:nvPr/>
        </p:nvSpPr>
        <p:spPr>
          <a:xfrm>
            <a:off x="445262" y="4798314"/>
            <a:ext cx="8255000" cy="139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3679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ns1.sanjose.nominum.net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1100">
              <a:latin typeface="Arial"/>
              <a:cs typeface="Arial"/>
            </a:endParaRPr>
          </a:p>
          <a:p>
            <a:pPr marR="1157605" algn="r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f.gtld-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100">
              <a:latin typeface="Arial"/>
              <a:cs typeface="Arial"/>
            </a:endParaRPr>
          </a:p>
          <a:p>
            <a:pPr marL="371475">
              <a:lnSpc>
                <a:spcPts val="1140"/>
              </a:lnSpc>
            </a:pPr>
            <a:r>
              <a:rPr sz="1100" spc="-10" dirty="0">
                <a:latin typeface="Arial"/>
                <a:cs typeface="Arial"/>
              </a:rPr>
              <a:t>annie.west.sprockets.com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  <a:tabLst>
                <a:tab pos="1688464" algn="l"/>
                <a:tab pos="8241665" algn="l"/>
              </a:tabLst>
            </a:pP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	ping</a:t>
            </a:r>
            <a:r>
              <a:rPr sz="2200" u="heavy" spc="-55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u="heavy" spc="-10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5"/>
              </a:rPr>
              <a:t>www.nominum.com.</a:t>
            </a: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5"/>
              </a:rPr>
              <a:t>	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981569" y="2453509"/>
            <a:ext cx="641985" cy="1085850"/>
            <a:chOff x="5981569" y="2453509"/>
            <a:chExt cx="641985" cy="1085850"/>
          </a:xfrm>
        </p:grpSpPr>
        <p:sp>
          <p:nvSpPr>
            <p:cNvPr id="177" name="object 177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609600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609600" y="487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0" y="48767"/>
                  </a:moveTo>
                  <a:lnTo>
                    <a:pt x="609600" y="48767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019799" y="2458212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989319" y="2459736"/>
              <a:ext cx="625475" cy="1022985"/>
            </a:xfrm>
            <a:custGeom>
              <a:avLst/>
              <a:gdLst/>
              <a:ahLst/>
              <a:cxnLst/>
              <a:rect l="l" t="t" r="r" b="b"/>
              <a:pathLst>
                <a:path w="625475" h="1022985">
                  <a:moveTo>
                    <a:pt x="35051" y="1022730"/>
                  </a:moveTo>
                  <a:lnTo>
                    <a:pt x="35051" y="6096"/>
                  </a:lnTo>
                  <a:lnTo>
                    <a:pt x="591438" y="6096"/>
                  </a:lnTo>
                </a:path>
                <a:path w="625475" h="1022985">
                  <a:moveTo>
                    <a:pt x="0" y="1019683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22985">
                  <a:moveTo>
                    <a:pt x="597407" y="0"/>
                  </a:moveTo>
                  <a:lnTo>
                    <a:pt x="624966" y="0"/>
                  </a:lnTo>
                  <a:lnTo>
                    <a:pt x="624966" y="1019683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586727" y="2458212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039611" y="2529840"/>
              <a:ext cx="111760" cy="224154"/>
            </a:xfrm>
            <a:custGeom>
              <a:avLst/>
              <a:gdLst/>
              <a:ahLst/>
              <a:cxnLst/>
              <a:rect l="l" t="t" r="r" b="b"/>
              <a:pathLst>
                <a:path w="111760" h="224155">
                  <a:moveTo>
                    <a:pt x="111251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111251" y="224027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85344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5344" y="201167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0" y="201167"/>
                  </a:moveTo>
                  <a:lnTo>
                    <a:pt x="85344" y="201167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8077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0772" y="5791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3505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5051" y="128015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0" y="128015"/>
                  </a:moveTo>
                  <a:lnTo>
                    <a:pt x="35051" y="128015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438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4384" y="114300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0" y="114300"/>
                  </a:moveTo>
                  <a:lnTo>
                    <a:pt x="24384" y="1143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2133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21336" y="8382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0" y="83820"/>
                  </a:moveTo>
                  <a:lnTo>
                    <a:pt x="21336" y="8382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457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4571" y="12801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0" y="128015"/>
                  </a:moveTo>
                  <a:lnTo>
                    <a:pt x="4571" y="128015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762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0" y="114300"/>
                  </a:moveTo>
                  <a:lnTo>
                    <a:pt x="7620" y="1143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077711" y="2686812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4">
                  <a:moveTo>
                    <a:pt x="0" y="48767"/>
                  </a:moveTo>
                  <a:lnTo>
                    <a:pt x="7620" y="48767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3809"/>
                  </a:moveTo>
                  <a:lnTo>
                    <a:pt x="0" y="1650"/>
                  </a:lnTo>
                  <a:lnTo>
                    <a:pt x="1650" y="0"/>
                  </a:lnTo>
                  <a:lnTo>
                    <a:pt x="3810" y="0"/>
                  </a:lnTo>
                  <a:lnTo>
                    <a:pt x="5968" y="0"/>
                  </a:lnTo>
                  <a:lnTo>
                    <a:pt x="7619" y="1650"/>
                  </a:lnTo>
                  <a:lnTo>
                    <a:pt x="7619" y="3809"/>
                  </a:lnTo>
                  <a:lnTo>
                    <a:pt x="7619" y="5968"/>
                  </a:lnTo>
                  <a:lnTo>
                    <a:pt x="5968" y="7619"/>
                  </a:lnTo>
                  <a:lnTo>
                    <a:pt x="3810" y="7619"/>
                  </a:lnTo>
                  <a:lnTo>
                    <a:pt x="1650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062471" y="2714244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039611" y="2528316"/>
              <a:ext cx="114935" cy="229235"/>
            </a:xfrm>
            <a:custGeom>
              <a:avLst/>
              <a:gdLst/>
              <a:ahLst/>
              <a:cxnLst/>
              <a:rect l="l" t="t" r="r" b="b"/>
              <a:pathLst>
                <a:path w="114935" h="229235">
                  <a:moveTo>
                    <a:pt x="22860" y="189737"/>
                  </a:moveTo>
                  <a:lnTo>
                    <a:pt x="22860" y="187579"/>
                  </a:lnTo>
                  <a:lnTo>
                    <a:pt x="24511" y="185928"/>
                  </a:lnTo>
                  <a:lnTo>
                    <a:pt x="26670" y="185928"/>
                  </a:lnTo>
                  <a:lnTo>
                    <a:pt x="28828" y="185928"/>
                  </a:lnTo>
                  <a:lnTo>
                    <a:pt x="30479" y="187579"/>
                  </a:lnTo>
                  <a:lnTo>
                    <a:pt x="30479" y="189737"/>
                  </a:lnTo>
                  <a:lnTo>
                    <a:pt x="30479" y="191897"/>
                  </a:lnTo>
                  <a:lnTo>
                    <a:pt x="28828" y="193548"/>
                  </a:lnTo>
                  <a:lnTo>
                    <a:pt x="26670" y="193548"/>
                  </a:lnTo>
                  <a:lnTo>
                    <a:pt x="24511" y="193548"/>
                  </a:lnTo>
                  <a:lnTo>
                    <a:pt x="22860" y="191897"/>
                  </a:lnTo>
                  <a:lnTo>
                    <a:pt x="22860" y="189737"/>
                  </a:lnTo>
                  <a:close/>
                </a:path>
                <a:path w="114935" h="229235">
                  <a:moveTo>
                    <a:pt x="112902" y="0"/>
                  </a:moveTo>
                  <a:lnTo>
                    <a:pt x="114426" y="228726"/>
                  </a:lnTo>
                  <a:lnTo>
                    <a:pt x="0" y="228726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380999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0999" y="214884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0" y="214884"/>
                  </a:moveTo>
                  <a:lnTo>
                    <a:pt x="380999" y="214884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37642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6428" y="4572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0" y="4572"/>
                  </a:moveTo>
                  <a:lnTo>
                    <a:pt x="376428" y="4572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193269" y="253898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0999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0999" y="211836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0999" y="211836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193269" y="2901695"/>
              <a:ext cx="361950" cy="212090"/>
            </a:xfrm>
            <a:custGeom>
              <a:avLst/>
              <a:gdLst/>
              <a:ahLst/>
              <a:cxnLst/>
              <a:rect l="l" t="t" r="r" b="b"/>
              <a:pathLst>
                <a:path w="361950" h="212089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1950" h="212089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198640" y="211836"/>
                  </a:lnTo>
                  <a:lnTo>
                    <a:pt x="198640" y="0"/>
                  </a:lnTo>
                  <a:close/>
                </a:path>
                <a:path w="361950" h="212089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1836"/>
                  </a:lnTo>
                  <a:lnTo>
                    <a:pt x="251980" y="211836"/>
                  </a:lnTo>
                  <a:lnTo>
                    <a:pt x="251980" y="0"/>
                  </a:lnTo>
                  <a:close/>
                </a:path>
                <a:path w="361950" h="212089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1836"/>
                  </a:lnTo>
                  <a:lnTo>
                    <a:pt x="361708" y="211836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099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0999" y="213360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0999" y="213360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8" y="4571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8" y="4571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193269" y="324764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039611" y="2795016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7" y="27559"/>
                  </a:lnTo>
                  <a:lnTo>
                    <a:pt x="9918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14173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1732" y="3200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0" y="32003"/>
                  </a:moveTo>
                  <a:lnTo>
                    <a:pt x="141732" y="32003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039611" y="2839212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10" h="35560">
                  <a:moveTo>
                    <a:pt x="0" y="35178"/>
                  </a:moveTo>
                  <a:lnTo>
                    <a:pt x="143383" y="35178"/>
                  </a:lnTo>
                  <a:lnTo>
                    <a:pt x="143383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7" name="object 247"/>
          <p:cNvGrpSpPr/>
          <p:nvPr/>
        </p:nvGrpSpPr>
        <p:grpSpPr>
          <a:xfrm>
            <a:off x="2558665" y="2534281"/>
            <a:ext cx="641985" cy="1083945"/>
            <a:chOff x="2558665" y="2534281"/>
            <a:chExt cx="641985" cy="1083945"/>
          </a:xfrm>
        </p:grpSpPr>
        <p:sp>
          <p:nvSpPr>
            <p:cNvPr id="248" name="object 248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595372" y="2538984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564892" y="2540508"/>
              <a:ext cx="628015" cy="1022985"/>
            </a:xfrm>
            <a:custGeom>
              <a:avLst/>
              <a:gdLst/>
              <a:ahLst/>
              <a:cxnLst/>
              <a:rect l="l" t="t" r="r" b="b"/>
              <a:pathLst>
                <a:path w="628014" h="1022985">
                  <a:moveTo>
                    <a:pt x="35051" y="1022730"/>
                  </a:moveTo>
                  <a:lnTo>
                    <a:pt x="35051" y="6095"/>
                  </a:lnTo>
                  <a:lnTo>
                    <a:pt x="592963" y="6095"/>
                  </a:lnTo>
                </a:path>
                <a:path w="628014" h="1022985">
                  <a:moveTo>
                    <a:pt x="0" y="1019682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8014" h="1022985">
                  <a:moveTo>
                    <a:pt x="600456" y="0"/>
                  </a:moveTo>
                  <a:lnTo>
                    <a:pt x="628014" y="0"/>
                  </a:lnTo>
                  <a:lnTo>
                    <a:pt x="628014" y="1019682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165348" y="2538984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616708" y="2610612"/>
              <a:ext cx="109855" cy="226060"/>
            </a:xfrm>
            <a:custGeom>
              <a:avLst/>
              <a:gdLst/>
              <a:ahLst/>
              <a:cxnLst/>
              <a:rect l="l" t="t" r="r" b="b"/>
              <a:pathLst>
                <a:path w="109855" h="226060">
                  <a:moveTo>
                    <a:pt x="10972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9728" y="225551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8686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86868" y="19964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0" y="199644"/>
                  </a:moveTo>
                  <a:lnTo>
                    <a:pt x="86868" y="199644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631948" y="2761488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80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631948" y="262890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30" h="128269">
                  <a:moveTo>
                    <a:pt x="0" y="128015"/>
                  </a:moveTo>
                  <a:lnTo>
                    <a:pt x="36575" y="128015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2590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5907" y="11277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0" y="112775"/>
                  </a:moveTo>
                  <a:lnTo>
                    <a:pt x="25907" y="112775"/>
                  </a:lnTo>
                  <a:lnTo>
                    <a:pt x="25907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19812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19812" y="8534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0" y="85344"/>
                  </a:moveTo>
                  <a:lnTo>
                    <a:pt x="19812" y="8534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304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048" y="12801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0" y="128015"/>
                  </a:moveTo>
                  <a:lnTo>
                    <a:pt x="3048" y="128015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1066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0668" y="11277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0" y="112775"/>
                  </a:moveTo>
                  <a:lnTo>
                    <a:pt x="10668" y="112775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653284" y="2767584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50291"/>
                  </a:moveTo>
                  <a:lnTo>
                    <a:pt x="9143" y="50291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0" y="3810"/>
                  </a:moveTo>
                  <a:lnTo>
                    <a:pt x="0" y="1650"/>
                  </a:lnTo>
                  <a:lnTo>
                    <a:pt x="1396" y="0"/>
                  </a:lnTo>
                  <a:lnTo>
                    <a:pt x="3047" y="0"/>
                  </a:lnTo>
                  <a:lnTo>
                    <a:pt x="4699" y="0"/>
                  </a:lnTo>
                  <a:lnTo>
                    <a:pt x="6095" y="1650"/>
                  </a:lnTo>
                  <a:lnTo>
                    <a:pt x="6095" y="3810"/>
                  </a:lnTo>
                  <a:lnTo>
                    <a:pt x="6095" y="5969"/>
                  </a:lnTo>
                  <a:lnTo>
                    <a:pt x="4699" y="7620"/>
                  </a:lnTo>
                  <a:lnTo>
                    <a:pt x="3047" y="7620"/>
                  </a:lnTo>
                  <a:lnTo>
                    <a:pt x="1396" y="7620"/>
                  </a:lnTo>
                  <a:lnTo>
                    <a:pt x="0" y="5969"/>
                  </a:lnTo>
                  <a:lnTo>
                    <a:pt x="0" y="381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641092" y="279501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615184" y="2610612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5" h="227330">
                  <a:moveTo>
                    <a:pt x="25908" y="188213"/>
                  </a:moveTo>
                  <a:lnTo>
                    <a:pt x="25908" y="186054"/>
                  </a:lnTo>
                  <a:lnTo>
                    <a:pt x="27305" y="184403"/>
                  </a:lnTo>
                  <a:lnTo>
                    <a:pt x="28956" y="184403"/>
                  </a:lnTo>
                  <a:lnTo>
                    <a:pt x="30607" y="184403"/>
                  </a:lnTo>
                  <a:lnTo>
                    <a:pt x="32004" y="186054"/>
                  </a:lnTo>
                  <a:lnTo>
                    <a:pt x="32004" y="188213"/>
                  </a:lnTo>
                  <a:lnTo>
                    <a:pt x="32004" y="190373"/>
                  </a:lnTo>
                  <a:lnTo>
                    <a:pt x="30607" y="192024"/>
                  </a:lnTo>
                  <a:lnTo>
                    <a:pt x="28956" y="192024"/>
                  </a:lnTo>
                  <a:lnTo>
                    <a:pt x="27305" y="192024"/>
                  </a:lnTo>
                  <a:lnTo>
                    <a:pt x="25908" y="190373"/>
                  </a:lnTo>
                  <a:lnTo>
                    <a:pt x="25908" y="188213"/>
                  </a:lnTo>
                  <a:close/>
                </a:path>
                <a:path w="116205" h="227330">
                  <a:moveTo>
                    <a:pt x="113030" y="0"/>
                  </a:moveTo>
                  <a:lnTo>
                    <a:pt x="115951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3" y="18287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382524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2524" y="2148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0" y="214884"/>
                  </a:moveTo>
                  <a:lnTo>
                    <a:pt x="382524" y="214884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3794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9475" y="4572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0" y="4572"/>
                  </a:moveTo>
                  <a:lnTo>
                    <a:pt x="379475" y="4572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771889" y="261975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771889" y="2982467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771889" y="332841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615184" y="2875788"/>
              <a:ext cx="100965" cy="27940"/>
            </a:xfrm>
            <a:custGeom>
              <a:avLst/>
              <a:gdLst/>
              <a:ahLst/>
              <a:cxnLst/>
              <a:rect l="l" t="t" r="r" b="b"/>
              <a:pathLst>
                <a:path w="100964" h="27939">
                  <a:moveTo>
                    <a:pt x="0" y="27559"/>
                  </a:moveTo>
                  <a:lnTo>
                    <a:pt x="100711" y="27559"/>
                  </a:lnTo>
                  <a:lnTo>
                    <a:pt x="100711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1402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0207" y="320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0" y="32003"/>
                  </a:moveTo>
                  <a:lnTo>
                    <a:pt x="140207" y="32003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615184" y="2919984"/>
              <a:ext cx="145415" cy="35560"/>
            </a:xfrm>
            <a:custGeom>
              <a:avLst/>
              <a:gdLst/>
              <a:ahLst/>
              <a:cxnLst/>
              <a:rect l="l" t="t" r="r" b="b"/>
              <a:pathLst>
                <a:path w="145414" h="35560">
                  <a:moveTo>
                    <a:pt x="0" y="35178"/>
                  </a:moveTo>
                  <a:lnTo>
                    <a:pt x="144907" y="35178"/>
                  </a:lnTo>
                  <a:lnTo>
                    <a:pt x="14490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6" name="object 316"/>
          <p:cNvGrpSpPr/>
          <p:nvPr/>
        </p:nvGrpSpPr>
        <p:grpSpPr>
          <a:xfrm>
            <a:off x="3324986" y="2430398"/>
            <a:ext cx="2359025" cy="1073785"/>
            <a:chOff x="3324986" y="2430398"/>
            <a:chExt cx="2359025" cy="1073785"/>
          </a:xfrm>
        </p:grpSpPr>
        <p:sp>
          <p:nvSpPr>
            <p:cNvPr id="317" name="object 317"/>
            <p:cNvSpPr/>
            <p:nvPr/>
          </p:nvSpPr>
          <p:spPr>
            <a:xfrm>
              <a:off x="3334511" y="2439923"/>
              <a:ext cx="2339975" cy="1054735"/>
            </a:xfrm>
            <a:custGeom>
              <a:avLst/>
              <a:gdLst/>
              <a:ahLst/>
              <a:cxnLst/>
              <a:rect l="l" t="t" r="r" b="b"/>
              <a:pathLst>
                <a:path w="2339975" h="1054735">
                  <a:moveTo>
                    <a:pt x="2157729" y="0"/>
                  </a:moveTo>
                  <a:lnTo>
                    <a:pt x="181737" y="0"/>
                  </a:lnTo>
                  <a:lnTo>
                    <a:pt x="164464" y="2793"/>
                  </a:lnTo>
                  <a:lnTo>
                    <a:pt x="147065" y="4190"/>
                  </a:lnTo>
                  <a:lnTo>
                    <a:pt x="129793" y="8381"/>
                  </a:lnTo>
                  <a:lnTo>
                    <a:pt x="113918" y="11175"/>
                  </a:lnTo>
                  <a:lnTo>
                    <a:pt x="98043" y="16763"/>
                  </a:lnTo>
                  <a:lnTo>
                    <a:pt x="83692" y="20954"/>
                  </a:lnTo>
                  <a:lnTo>
                    <a:pt x="69214" y="28066"/>
                  </a:lnTo>
                  <a:lnTo>
                    <a:pt x="59182" y="32258"/>
                  </a:lnTo>
                  <a:lnTo>
                    <a:pt x="46100" y="42037"/>
                  </a:lnTo>
                  <a:lnTo>
                    <a:pt x="34671" y="49022"/>
                  </a:lnTo>
                  <a:lnTo>
                    <a:pt x="24511" y="57403"/>
                  </a:lnTo>
                  <a:lnTo>
                    <a:pt x="17272" y="62991"/>
                  </a:lnTo>
                  <a:lnTo>
                    <a:pt x="10033" y="74295"/>
                  </a:lnTo>
                  <a:lnTo>
                    <a:pt x="4317" y="82676"/>
                  </a:lnTo>
                  <a:lnTo>
                    <a:pt x="1397" y="91059"/>
                  </a:lnTo>
                  <a:lnTo>
                    <a:pt x="0" y="99440"/>
                  </a:lnTo>
                  <a:lnTo>
                    <a:pt x="0" y="820801"/>
                  </a:lnTo>
                  <a:lnTo>
                    <a:pt x="24511" y="867028"/>
                  </a:lnTo>
                  <a:lnTo>
                    <a:pt x="59182" y="887984"/>
                  </a:lnTo>
                  <a:lnTo>
                    <a:pt x="69214" y="896492"/>
                  </a:lnTo>
                  <a:lnTo>
                    <a:pt x="83692" y="900684"/>
                  </a:lnTo>
                  <a:lnTo>
                    <a:pt x="98043" y="907668"/>
                  </a:lnTo>
                  <a:lnTo>
                    <a:pt x="113918" y="910463"/>
                  </a:lnTo>
                  <a:lnTo>
                    <a:pt x="129793" y="916051"/>
                  </a:lnTo>
                  <a:lnTo>
                    <a:pt x="147065" y="917448"/>
                  </a:lnTo>
                  <a:lnTo>
                    <a:pt x="164464" y="920241"/>
                  </a:lnTo>
                  <a:lnTo>
                    <a:pt x="353313" y="920241"/>
                  </a:lnTo>
                  <a:lnTo>
                    <a:pt x="187451" y="1054735"/>
                  </a:lnTo>
                  <a:lnTo>
                    <a:pt x="586993" y="920241"/>
                  </a:lnTo>
                  <a:lnTo>
                    <a:pt x="2157729" y="920241"/>
                  </a:lnTo>
                  <a:lnTo>
                    <a:pt x="2173604" y="920241"/>
                  </a:lnTo>
                  <a:lnTo>
                    <a:pt x="2189479" y="917448"/>
                  </a:lnTo>
                  <a:lnTo>
                    <a:pt x="2206752" y="916051"/>
                  </a:lnTo>
                  <a:lnTo>
                    <a:pt x="2224024" y="910463"/>
                  </a:lnTo>
                  <a:lnTo>
                    <a:pt x="2236978" y="907668"/>
                  </a:lnTo>
                  <a:lnTo>
                    <a:pt x="2252853" y="900684"/>
                  </a:lnTo>
                  <a:lnTo>
                    <a:pt x="2265807" y="896492"/>
                  </a:lnTo>
                  <a:lnTo>
                    <a:pt x="2280285" y="887984"/>
                  </a:lnTo>
                  <a:lnTo>
                    <a:pt x="2290445" y="882396"/>
                  </a:lnTo>
                  <a:lnTo>
                    <a:pt x="2301875" y="875411"/>
                  </a:lnTo>
                  <a:lnTo>
                    <a:pt x="2310638" y="867028"/>
                  </a:lnTo>
                  <a:lnTo>
                    <a:pt x="2320671" y="858647"/>
                  </a:lnTo>
                  <a:lnTo>
                    <a:pt x="2324989" y="850264"/>
                  </a:lnTo>
                  <a:lnTo>
                    <a:pt x="2330704" y="840486"/>
                  </a:lnTo>
                  <a:lnTo>
                    <a:pt x="2335149" y="831976"/>
                  </a:lnTo>
                  <a:lnTo>
                    <a:pt x="2339466" y="820801"/>
                  </a:lnTo>
                  <a:lnTo>
                    <a:pt x="2339466" y="99440"/>
                  </a:lnTo>
                  <a:lnTo>
                    <a:pt x="2330704" y="82676"/>
                  </a:lnTo>
                  <a:lnTo>
                    <a:pt x="2324989" y="74295"/>
                  </a:lnTo>
                  <a:lnTo>
                    <a:pt x="2320671" y="62991"/>
                  </a:lnTo>
                  <a:lnTo>
                    <a:pt x="2310638" y="57403"/>
                  </a:lnTo>
                  <a:lnTo>
                    <a:pt x="2301875" y="49022"/>
                  </a:lnTo>
                  <a:lnTo>
                    <a:pt x="2290445" y="42037"/>
                  </a:lnTo>
                  <a:lnTo>
                    <a:pt x="2280285" y="32258"/>
                  </a:lnTo>
                  <a:lnTo>
                    <a:pt x="2265807" y="28066"/>
                  </a:lnTo>
                  <a:lnTo>
                    <a:pt x="2252853" y="20954"/>
                  </a:lnTo>
                  <a:lnTo>
                    <a:pt x="2236978" y="16763"/>
                  </a:lnTo>
                  <a:lnTo>
                    <a:pt x="2224024" y="11175"/>
                  </a:lnTo>
                  <a:lnTo>
                    <a:pt x="2206752" y="8381"/>
                  </a:lnTo>
                  <a:lnTo>
                    <a:pt x="2189479" y="4190"/>
                  </a:lnTo>
                  <a:lnTo>
                    <a:pt x="2173604" y="2793"/>
                  </a:lnTo>
                  <a:lnTo>
                    <a:pt x="215772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334511" y="2439923"/>
              <a:ext cx="2339975" cy="1054735"/>
            </a:xfrm>
            <a:custGeom>
              <a:avLst/>
              <a:gdLst/>
              <a:ahLst/>
              <a:cxnLst/>
              <a:rect l="l" t="t" r="r" b="b"/>
              <a:pathLst>
                <a:path w="2339975" h="1054735">
                  <a:moveTo>
                    <a:pt x="2157729" y="920241"/>
                  </a:moveTo>
                  <a:lnTo>
                    <a:pt x="2173604" y="920241"/>
                  </a:lnTo>
                  <a:lnTo>
                    <a:pt x="2189479" y="917448"/>
                  </a:lnTo>
                  <a:lnTo>
                    <a:pt x="2206752" y="916051"/>
                  </a:lnTo>
                  <a:lnTo>
                    <a:pt x="2224024" y="910463"/>
                  </a:lnTo>
                  <a:lnTo>
                    <a:pt x="2236978" y="907668"/>
                  </a:lnTo>
                  <a:lnTo>
                    <a:pt x="2252853" y="900684"/>
                  </a:lnTo>
                  <a:lnTo>
                    <a:pt x="2265807" y="896492"/>
                  </a:lnTo>
                  <a:lnTo>
                    <a:pt x="2280285" y="887984"/>
                  </a:lnTo>
                  <a:lnTo>
                    <a:pt x="2290445" y="882396"/>
                  </a:lnTo>
                  <a:lnTo>
                    <a:pt x="2301875" y="875411"/>
                  </a:lnTo>
                  <a:lnTo>
                    <a:pt x="2310638" y="867028"/>
                  </a:lnTo>
                  <a:lnTo>
                    <a:pt x="2320671" y="858647"/>
                  </a:lnTo>
                  <a:lnTo>
                    <a:pt x="2324989" y="850264"/>
                  </a:lnTo>
                  <a:lnTo>
                    <a:pt x="2330704" y="840486"/>
                  </a:lnTo>
                  <a:lnTo>
                    <a:pt x="2335149" y="831976"/>
                  </a:lnTo>
                  <a:lnTo>
                    <a:pt x="2339466" y="820801"/>
                  </a:lnTo>
                  <a:lnTo>
                    <a:pt x="2339466" y="99440"/>
                  </a:lnTo>
                  <a:lnTo>
                    <a:pt x="2335149" y="91059"/>
                  </a:lnTo>
                  <a:lnTo>
                    <a:pt x="2330704" y="82676"/>
                  </a:lnTo>
                  <a:lnTo>
                    <a:pt x="2324989" y="74295"/>
                  </a:lnTo>
                  <a:lnTo>
                    <a:pt x="2320671" y="62991"/>
                  </a:lnTo>
                  <a:lnTo>
                    <a:pt x="2310638" y="57403"/>
                  </a:lnTo>
                  <a:lnTo>
                    <a:pt x="2301875" y="49022"/>
                  </a:lnTo>
                  <a:lnTo>
                    <a:pt x="2290445" y="42037"/>
                  </a:lnTo>
                  <a:lnTo>
                    <a:pt x="2280285" y="32258"/>
                  </a:lnTo>
                  <a:lnTo>
                    <a:pt x="2265807" y="28066"/>
                  </a:lnTo>
                  <a:lnTo>
                    <a:pt x="2252853" y="20954"/>
                  </a:lnTo>
                  <a:lnTo>
                    <a:pt x="2236978" y="16763"/>
                  </a:lnTo>
                  <a:lnTo>
                    <a:pt x="2224024" y="11175"/>
                  </a:lnTo>
                  <a:lnTo>
                    <a:pt x="2206752" y="8381"/>
                  </a:lnTo>
                  <a:lnTo>
                    <a:pt x="2189479" y="4190"/>
                  </a:lnTo>
                  <a:lnTo>
                    <a:pt x="2173604" y="2793"/>
                  </a:lnTo>
                  <a:lnTo>
                    <a:pt x="2157729" y="0"/>
                  </a:lnTo>
                  <a:lnTo>
                    <a:pt x="181737" y="0"/>
                  </a:lnTo>
                  <a:lnTo>
                    <a:pt x="164464" y="2793"/>
                  </a:lnTo>
                  <a:lnTo>
                    <a:pt x="147065" y="4190"/>
                  </a:lnTo>
                  <a:lnTo>
                    <a:pt x="129793" y="8381"/>
                  </a:lnTo>
                  <a:lnTo>
                    <a:pt x="113918" y="11175"/>
                  </a:lnTo>
                  <a:lnTo>
                    <a:pt x="98043" y="16763"/>
                  </a:lnTo>
                  <a:lnTo>
                    <a:pt x="83692" y="20954"/>
                  </a:lnTo>
                  <a:lnTo>
                    <a:pt x="69214" y="28066"/>
                  </a:lnTo>
                  <a:lnTo>
                    <a:pt x="59182" y="32258"/>
                  </a:lnTo>
                  <a:lnTo>
                    <a:pt x="46100" y="42037"/>
                  </a:lnTo>
                  <a:lnTo>
                    <a:pt x="34671" y="49022"/>
                  </a:lnTo>
                  <a:lnTo>
                    <a:pt x="24511" y="57403"/>
                  </a:lnTo>
                  <a:lnTo>
                    <a:pt x="17272" y="62991"/>
                  </a:lnTo>
                  <a:lnTo>
                    <a:pt x="10033" y="74295"/>
                  </a:lnTo>
                  <a:lnTo>
                    <a:pt x="4317" y="82676"/>
                  </a:lnTo>
                  <a:lnTo>
                    <a:pt x="1397" y="91059"/>
                  </a:lnTo>
                  <a:lnTo>
                    <a:pt x="0" y="99440"/>
                  </a:lnTo>
                  <a:lnTo>
                    <a:pt x="0" y="820801"/>
                  </a:lnTo>
                  <a:lnTo>
                    <a:pt x="17272" y="858647"/>
                  </a:lnTo>
                  <a:lnTo>
                    <a:pt x="59182" y="887984"/>
                  </a:lnTo>
                  <a:lnTo>
                    <a:pt x="69214" y="896492"/>
                  </a:lnTo>
                  <a:lnTo>
                    <a:pt x="83692" y="900684"/>
                  </a:lnTo>
                  <a:lnTo>
                    <a:pt x="98043" y="907668"/>
                  </a:lnTo>
                  <a:lnTo>
                    <a:pt x="113918" y="910463"/>
                  </a:lnTo>
                  <a:lnTo>
                    <a:pt x="129793" y="916051"/>
                  </a:lnTo>
                  <a:lnTo>
                    <a:pt x="147065" y="917448"/>
                  </a:lnTo>
                  <a:lnTo>
                    <a:pt x="164464" y="920241"/>
                  </a:lnTo>
                  <a:lnTo>
                    <a:pt x="181737" y="920241"/>
                  </a:lnTo>
                  <a:lnTo>
                    <a:pt x="353313" y="920241"/>
                  </a:lnTo>
                  <a:lnTo>
                    <a:pt x="187451" y="1054735"/>
                  </a:lnTo>
                  <a:lnTo>
                    <a:pt x="586993" y="920241"/>
                  </a:lnTo>
                  <a:lnTo>
                    <a:pt x="2157729" y="920241"/>
                  </a:lnTo>
                </a:path>
              </a:pathLst>
            </a:custGeom>
            <a:ln w="18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9" name="object 319"/>
          <p:cNvSpPr txBox="1"/>
          <p:nvPr/>
        </p:nvSpPr>
        <p:spPr>
          <a:xfrm>
            <a:off x="764540" y="1552702"/>
            <a:ext cx="7285990" cy="2480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name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dakota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asks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nominum.com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name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server,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ns1.sanjose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for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  <a:hlinkClick r:id="rId5"/>
              </a:rPr>
              <a:t>www.nominum.com’</a:t>
            </a:r>
            <a:r>
              <a:rPr sz="1600" i="1" spc="-10" dirty="0">
                <a:latin typeface="Arial"/>
                <a:cs typeface="Arial"/>
              </a:rPr>
              <a:t>s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600">
              <a:latin typeface="Arial"/>
              <a:cs typeface="Arial"/>
            </a:endParaRPr>
          </a:p>
          <a:p>
            <a:pPr marL="2823210" marR="2475230" algn="ctr">
              <a:lnSpc>
                <a:spcPct val="997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What’s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IP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address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  <a:hlinkClick r:id="rId5"/>
              </a:rPr>
              <a:t>www.nominum.com?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1600">
              <a:latin typeface="Arial"/>
              <a:cs typeface="Arial"/>
            </a:endParaRPr>
          </a:p>
          <a:p>
            <a:pPr marR="1193800" algn="r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m.root-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  <a:p>
            <a:pPr marL="1536700">
              <a:lnSpc>
                <a:spcPct val="100000"/>
              </a:lnSpc>
              <a:spcBef>
                <a:spcPts val="730"/>
              </a:spcBef>
            </a:pPr>
            <a:r>
              <a:rPr sz="1100" spc="-10" dirty="0">
                <a:latin typeface="Arial"/>
                <a:cs typeface="Arial"/>
              </a:rPr>
              <a:t>dakota.west.sprockets.com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3273171" y="3527297"/>
            <a:ext cx="1169035" cy="353060"/>
          </a:xfrm>
          <a:custGeom>
            <a:avLst/>
            <a:gdLst/>
            <a:ahLst/>
            <a:cxnLst/>
            <a:rect l="l" t="t" r="r" b="b"/>
            <a:pathLst>
              <a:path w="1169035" h="353060">
                <a:moveTo>
                  <a:pt x="1072924" y="322629"/>
                </a:moveTo>
                <a:lnTo>
                  <a:pt x="1064640" y="353059"/>
                </a:lnTo>
                <a:lnTo>
                  <a:pt x="1168527" y="332231"/>
                </a:lnTo>
                <a:lnTo>
                  <a:pt x="1162417" y="326770"/>
                </a:lnTo>
                <a:lnTo>
                  <a:pt x="1088136" y="326770"/>
                </a:lnTo>
                <a:lnTo>
                  <a:pt x="1072924" y="322629"/>
                </a:lnTo>
                <a:close/>
              </a:path>
              <a:path w="1169035" h="353060">
                <a:moveTo>
                  <a:pt x="1081228" y="292127"/>
                </a:moveTo>
                <a:lnTo>
                  <a:pt x="1072924" y="322629"/>
                </a:lnTo>
                <a:lnTo>
                  <a:pt x="1088136" y="326770"/>
                </a:lnTo>
                <a:lnTo>
                  <a:pt x="1096517" y="296290"/>
                </a:lnTo>
                <a:lnTo>
                  <a:pt x="1081228" y="292127"/>
                </a:lnTo>
                <a:close/>
              </a:path>
              <a:path w="1169035" h="353060">
                <a:moveTo>
                  <a:pt x="1089532" y="261619"/>
                </a:moveTo>
                <a:lnTo>
                  <a:pt x="1081228" y="292127"/>
                </a:lnTo>
                <a:lnTo>
                  <a:pt x="1096517" y="296290"/>
                </a:lnTo>
                <a:lnTo>
                  <a:pt x="1088136" y="326770"/>
                </a:lnTo>
                <a:lnTo>
                  <a:pt x="1162417" y="326770"/>
                </a:lnTo>
                <a:lnTo>
                  <a:pt x="1089532" y="261619"/>
                </a:lnTo>
                <a:close/>
              </a:path>
              <a:path w="1169035" h="353060">
                <a:moveTo>
                  <a:pt x="8381" y="0"/>
                </a:moveTo>
                <a:lnTo>
                  <a:pt x="0" y="30479"/>
                </a:lnTo>
                <a:lnTo>
                  <a:pt x="1072924" y="322629"/>
                </a:lnTo>
                <a:lnTo>
                  <a:pt x="1081228" y="292127"/>
                </a:lnTo>
                <a:lnTo>
                  <a:pt x="8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471</a:t>
            </a:fld>
            <a:endParaRPr spc="-25" dirty="0"/>
          </a:p>
        </p:txBody>
      </p:sp>
      <p:sp>
        <p:nvSpPr>
          <p:cNvPr id="322" name="object 322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525068214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</a:t>
            </a:r>
            <a:r>
              <a:rPr spc="-130" dirty="0"/>
              <a:t> </a:t>
            </a:r>
            <a:r>
              <a:rPr spc="-60" dirty="0"/>
              <a:t>Resolution</a:t>
            </a:r>
            <a:r>
              <a:rPr spc="-135" dirty="0"/>
              <a:t> </a:t>
            </a:r>
            <a:r>
              <a:rPr spc="-4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551178"/>
            <a:ext cx="6345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nominum.com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ns1.sanjose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responds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  <a:hlinkClick r:id="rId2"/>
              </a:rPr>
              <a:t>www.nominum.com</a:t>
            </a:r>
            <a:r>
              <a:rPr sz="1800" i="1" dirty="0">
                <a:latin typeface="Arial"/>
                <a:cs typeface="Arial"/>
              </a:rPr>
              <a:t>’s</a:t>
            </a:r>
            <a:r>
              <a:rPr sz="1800" i="1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address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1825" y="4594859"/>
            <a:ext cx="857250" cy="991235"/>
            <a:chOff x="1171825" y="4594859"/>
            <a:chExt cx="857250" cy="991235"/>
          </a:xfrm>
        </p:grpSpPr>
        <p:sp>
          <p:nvSpPr>
            <p:cNvPr id="5" name="object 5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623315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623315" y="187452"/>
                  </a:lnTo>
                  <a:lnTo>
                    <a:pt x="6233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0" y="187452"/>
                  </a:moveTo>
                  <a:lnTo>
                    <a:pt x="623315" y="187452"/>
                  </a:lnTo>
                  <a:lnTo>
                    <a:pt x="623315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3687" y="5245607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4" h="27939">
                  <a:moveTo>
                    <a:pt x="78740" y="0"/>
                  </a:moveTo>
                  <a:lnTo>
                    <a:pt x="14350" y="0"/>
                  </a:lnTo>
                  <a:lnTo>
                    <a:pt x="11430" y="1396"/>
                  </a:lnTo>
                  <a:lnTo>
                    <a:pt x="8636" y="1396"/>
                  </a:lnTo>
                  <a:lnTo>
                    <a:pt x="7112" y="4190"/>
                  </a:lnTo>
                  <a:lnTo>
                    <a:pt x="5715" y="4190"/>
                  </a:lnTo>
                  <a:lnTo>
                    <a:pt x="2921" y="6857"/>
                  </a:lnTo>
                  <a:lnTo>
                    <a:pt x="0" y="12445"/>
                  </a:lnTo>
                  <a:lnTo>
                    <a:pt x="0" y="15112"/>
                  </a:lnTo>
                  <a:lnTo>
                    <a:pt x="0" y="20700"/>
                  </a:lnTo>
                  <a:lnTo>
                    <a:pt x="1396" y="20700"/>
                  </a:lnTo>
                  <a:lnTo>
                    <a:pt x="1396" y="23494"/>
                  </a:lnTo>
                  <a:lnTo>
                    <a:pt x="2921" y="23494"/>
                  </a:lnTo>
                  <a:lnTo>
                    <a:pt x="2921" y="24764"/>
                  </a:lnTo>
                  <a:lnTo>
                    <a:pt x="5715" y="24764"/>
                  </a:lnTo>
                  <a:lnTo>
                    <a:pt x="5715" y="27558"/>
                  </a:lnTo>
                  <a:lnTo>
                    <a:pt x="84455" y="27558"/>
                  </a:lnTo>
                  <a:lnTo>
                    <a:pt x="87375" y="24764"/>
                  </a:lnTo>
                  <a:lnTo>
                    <a:pt x="87375" y="23494"/>
                  </a:lnTo>
                  <a:lnTo>
                    <a:pt x="90170" y="20700"/>
                  </a:lnTo>
                  <a:lnTo>
                    <a:pt x="90170" y="16509"/>
                  </a:lnTo>
                  <a:lnTo>
                    <a:pt x="93090" y="15112"/>
                  </a:lnTo>
                  <a:lnTo>
                    <a:pt x="90170" y="15112"/>
                  </a:lnTo>
                  <a:lnTo>
                    <a:pt x="90170" y="8254"/>
                  </a:lnTo>
                  <a:lnTo>
                    <a:pt x="87375" y="8254"/>
                  </a:lnTo>
                  <a:lnTo>
                    <a:pt x="87375" y="4190"/>
                  </a:lnTo>
                  <a:lnTo>
                    <a:pt x="81661" y="4190"/>
                  </a:lnTo>
                  <a:lnTo>
                    <a:pt x="81661" y="1396"/>
                  </a:lnTo>
                  <a:lnTo>
                    <a:pt x="78740" y="1396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0575" y="5198363"/>
              <a:ext cx="228726" cy="135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16735" y="4594859"/>
              <a:ext cx="576580" cy="503555"/>
            </a:xfrm>
            <a:custGeom>
              <a:avLst/>
              <a:gdLst/>
              <a:ahLst/>
              <a:cxnLst/>
              <a:rect l="l" t="t" r="r" b="b"/>
              <a:pathLst>
                <a:path w="576580" h="503554">
                  <a:moveTo>
                    <a:pt x="553084" y="0"/>
                  </a:moveTo>
                  <a:lnTo>
                    <a:pt x="34543" y="0"/>
                  </a:lnTo>
                  <a:lnTo>
                    <a:pt x="28828" y="2793"/>
                  </a:lnTo>
                  <a:lnTo>
                    <a:pt x="20192" y="2793"/>
                  </a:lnTo>
                  <a:lnTo>
                    <a:pt x="15875" y="5587"/>
                  </a:lnTo>
                  <a:lnTo>
                    <a:pt x="14350" y="6984"/>
                  </a:lnTo>
                  <a:lnTo>
                    <a:pt x="11556" y="11175"/>
                  </a:lnTo>
                  <a:lnTo>
                    <a:pt x="8635" y="11175"/>
                  </a:lnTo>
                  <a:lnTo>
                    <a:pt x="5714" y="12572"/>
                  </a:lnTo>
                  <a:lnTo>
                    <a:pt x="4317" y="15366"/>
                  </a:lnTo>
                  <a:lnTo>
                    <a:pt x="1396" y="18160"/>
                  </a:lnTo>
                  <a:lnTo>
                    <a:pt x="1396" y="20954"/>
                  </a:lnTo>
                  <a:lnTo>
                    <a:pt x="0" y="23875"/>
                  </a:lnTo>
                  <a:lnTo>
                    <a:pt x="0" y="477773"/>
                  </a:lnTo>
                  <a:lnTo>
                    <a:pt x="0" y="493267"/>
                  </a:lnTo>
                  <a:lnTo>
                    <a:pt x="4317" y="494664"/>
                  </a:lnTo>
                  <a:lnTo>
                    <a:pt x="4317" y="497458"/>
                  </a:lnTo>
                  <a:lnTo>
                    <a:pt x="7238" y="497458"/>
                  </a:lnTo>
                  <a:lnTo>
                    <a:pt x="7238" y="500252"/>
                  </a:lnTo>
                  <a:lnTo>
                    <a:pt x="10032" y="500252"/>
                  </a:lnTo>
                  <a:lnTo>
                    <a:pt x="11556" y="501650"/>
                  </a:lnTo>
                  <a:lnTo>
                    <a:pt x="14350" y="501650"/>
                  </a:lnTo>
                  <a:lnTo>
                    <a:pt x="17271" y="503046"/>
                  </a:lnTo>
                  <a:lnTo>
                    <a:pt x="557402" y="503046"/>
                  </a:lnTo>
                  <a:lnTo>
                    <a:pt x="566038" y="498856"/>
                  </a:lnTo>
                  <a:lnTo>
                    <a:pt x="567563" y="496062"/>
                  </a:lnTo>
                  <a:lnTo>
                    <a:pt x="567563" y="494664"/>
                  </a:lnTo>
                  <a:lnTo>
                    <a:pt x="570357" y="491870"/>
                  </a:lnTo>
                  <a:lnTo>
                    <a:pt x="570357" y="490473"/>
                  </a:lnTo>
                  <a:lnTo>
                    <a:pt x="573277" y="486282"/>
                  </a:lnTo>
                  <a:lnTo>
                    <a:pt x="573277" y="483362"/>
                  </a:lnTo>
                  <a:lnTo>
                    <a:pt x="574675" y="481964"/>
                  </a:lnTo>
                  <a:lnTo>
                    <a:pt x="574675" y="477773"/>
                  </a:lnTo>
                  <a:lnTo>
                    <a:pt x="576199" y="473582"/>
                  </a:lnTo>
                  <a:lnTo>
                    <a:pt x="576199" y="32257"/>
                  </a:lnTo>
                  <a:lnTo>
                    <a:pt x="574675" y="29463"/>
                  </a:lnTo>
                  <a:lnTo>
                    <a:pt x="574675" y="19557"/>
                  </a:lnTo>
                  <a:lnTo>
                    <a:pt x="571881" y="18160"/>
                  </a:lnTo>
                  <a:lnTo>
                    <a:pt x="571881" y="15366"/>
                  </a:lnTo>
                  <a:lnTo>
                    <a:pt x="570357" y="12572"/>
                  </a:lnTo>
                  <a:lnTo>
                    <a:pt x="570357" y="9778"/>
                  </a:lnTo>
                  <a:lnTo>
                    <a:pt x="567563" y="9778"/>
                  </a:lnTo>
                  <a:lnTo>
                    <a:pt x="566038" y="6984"/>
                  </a:lnTo>
                  <a:lnTo>
                    <a:pt x="563244" y="5587"/>
                  </a:lnTo>
                  <a:lnTo>
                    <a:pt x="563244" y="2793"/>
                  </a:lnTo>
                  <a:lnTo>
                    <a:pt x="554608" y="2793"/>
                  </a:lnTo>
                  <a:lnTo>
                    <a:pt x="55308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9407" y="4645151"/>
              <a:ext cx="497205" cy="386080"/>
            </a:xfrm>
            <a:custGeom>
              <a:avLst/>
              <a:gdLst/>
              <a:ahLst/>
              <a:cxnLst/>
              <a:rect l="l" t="t" r="r" b="b"/>
              <a:pathLst>
                <a:path w="497205" h="386079">
                  <a:moveTo>
                    <a:pt x="30225" y="0"/>
                  </a:moveTo>
                  <a:lnTo>
                    <a:pt x="27304" y="2793"/>
                  </a:lnTo>
                  <a:lnTo>
                    <a:pt x="18668" y="2793"/>
                  </a:lnTo>
                  <a:lnTo>
                    <a:pt x="15875" y="5587"/>
                  </a:lnTo>
                  <a:lnTo>
                    <a:pt x="8635" y="5587"/>
                  </a:lnTo>
                  <a:lnTo>
                    <a:pt x="5714" y="8381"/>
                  </a:lnTo>
                  <a:lnTo>
                    <a:pt x="4317" y="8381"/>
                  </a:lnTo>
                  <a:lnTo>
                    <a:pt x="1396" y="11175"/>
                  </a:lnTo>
                  <a:lnTo>
                    <a:pt x="0" y="13970"/>
                  </a:lnTo>
                  <a:lnTo>
                    <a:pt x="0" y="366141"/>
                  </a:lnTo>
                  <a:lnTo>
                    <a:pt x="0" y="374523"/>
                  </a:lnTo>
                  <a:lnTo>
                    <a:pt x="1396" y="375920"/>
                  </a:lnTo>
                  <a:lnTo>
                    <a:pt x="1396" y="378714"/>
                  </a:lnTo>
                  <a:lnTo>
                    <a:pt x="2920" y="380111"/>
                  </a:lnTo>
                  <a:lnTo>
                    <a:pt x="2920" y="382905"/>
                  </a:lnTo>
                  <a:lnTo>
                    <a:pt x="5714" y="382905"/>
                  </a:lnTo>
                  <a:lnTo>
                    <a:pt x="5714" y="385699"/>
                  </a:lnTo>
                  <a:lnTo>
                    <a:pt x="479678" y="385699"/>
                  </a:lnTo>
                  <a:lnTo>
                    <a:pt x="482472" y="384302"/>
                  </a:lnTo>
                  <a:lnTo>
                    <a:pt x="486791" y="384302"/>
                  </a:lnTo>
                  <a:lnTo>
                    <a:pt x="489711" y="380111"/>
                  </a:lnTo>
                  <a:lnTo>
                    <a:pt x="492633" y="377317"/>
                  </a:lnTo>
                  <a:lnTo>
                    <a:pt x="494029" y="374523"/>
                  </a:lnTo>
                  <a:lnTo>
                    <a:pt x="494029" y="367538"/>
                  </a:lnTo>
                  <a:lnTo>
                    <a:pt x="496950" y="364744"/>
                  </a:lnTo>
                  <a:lnTo>
                    <a:pt x="496950" y="26543"/>
                  </a:lnTo>
                  <a:lnTo>
                    <a:pt x="494029" y="25146"/>
                  </a:lnTo>
                  <a:lnTo>
                    <a:pt x="494029" y="16764"/>
                  </a:lnTo>
                  <a:lnTo>
                    <a:pt x="492633" y="16764"/>
                  </a:lnTo>
                  <a:lnTo>
                    <a:pt x="492633" y="9779"/>
                  </a:lnTo>
                  <a:lnTo>
                    <a:pt x="489711" y="9779"/>
                  </a:lnTo>
                  <a:lnTo>
                    <a:pt x="488315" y="8381"/>
                  </a:lnTo>
                  <a:lnTo>
                    <a:pt x="485393" y="8381"/>
                  </a:lnTo>
                  <a:lnTo>
                    <a:pt x="485393" y="5587"/>
                  </a:lnTo>
                  <a:lnTo>
                    <a:pt x="482472" y="5587"/>
                  </a:lnTo>
                  <a:lnTo>
                    <a:pt x="481075" y="4191"/>
                  </a:lnTo>
                  <a:lnTo>
                    <a:pt x="476758" y="4191"/>
                  </a:lnTo>
                  <a:lnTo>
                    <a:pt x="476758" y="2793"/>
                  </a:lnTo>
                  <a:lnTo>
                    <a:pt x="3022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924" y="4663439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245364" y="542544"/>
                  </a:moveTo>
                  <a:lnTo>
                    <a:pt x="0" y="542544"/>
                  </a:lnTo>
                  <a:lnTo>
                    <a:pt x="0" y="548640"/>
                  </a:lnTo>
                  <a:lnTo>
                    <a:pt x="245364" y="548640"/>
                  </a:lnTo>
                  <a:lnTo>
                    <a:pt x="245364" y="542544"/>
                  </a:lnTo>
                  <a:close/>
                </a:path>
                <a:path w="546100" h="548639">
                  <a:moveTo>
                    <a:pt x="545719" y="23749"/>
                  </a:moveTo>
                  <a:lnTo>
                    <a:pt x="544195" y="23749"/>
                  </a:lnTo>
                  <a:lnTo>
                    <a:pt x="544195" y="15367"/>
                  </a:lnTo>
                  <a:lnTo>
                    <a:pt x="539877" y="15367"/>
                  </a:lnTo>
                  <a:lnTo>
                    <a:pt x="539877" y="8382"/>
                  </a:lnTo>
                  <a:lnTo>
                    <a:pt x="536956" y="8382"/>
                  </a:lnTo>
                  <a:lnTo>
                    <a:pt x="535559" y="6985"/>
                  </a:lnTo>
                  <a:lnTo>
                    <a:pt x="532638" y="6985"/>
                  </a:lnTo>
                  <a:lnTo>
                    <a:pt x="532638" y="4191"/>
                  </a:lnTo>
                  <a:lnTo>
                    <a:pt x="529844" y="4191"/>
                  </a:lnTo>
                  <a:lnTo>
                    <a:pt x="526923" y="2794"/>
                  </a:lnTo>
                  <a:lnTo>
                    <a:pt x="524002" y="2794"/>
                  </a:lnTo>
                  <a:lnTo>
                    <a:pt x="524002" y="0"/>
                  </a:lnTo>
                  <a:lnTo>
                    <a:pt x="103759" y="0"/>
                  </a:lnTo>
                  <a:lnTo>
                    <a:pt x="100965" y="2794"/>
                  </a:lnTo>
                  <a:lnTo>
                    <a:pt x="92202" y="2794"/>
                  </a:lnTo>
                  <a:lnTo>
                    <a:pt x="89408" y="5588"/>
                  </a:lnTo>
                  <a:lnTo>
                    <a:pt x="84963" y="5588"/>
                  </a:lnTo>
                  <a:lnTo>
                    <a:pt x="79248" y="11176"/>
                  </a:lnTo>
                  <a:lnTo>
                    <a:pt x="79248" y="330962"/>
                  </a:lnTo>
                  <a:lnTo>
                    <a:pt x="79248" y="343535"/>
                  </a:lnTo>
                  <a:lnTo>
                    <a:pt x="80645" y="343535"/>
                  </a:lnTo>
                  <a:lnTo>
                    <a:pt x="80645" y="344932"/>
                  </a:lnTo>
                  <a:lnTo>
                    <a:pt x="83566" y="344932"/>
                  </a:lnTo>
                  <a:lnTo>
                    <a:pt x="83566" y="347726"/>
                  </a:lnTo>
                  <a:lnTo>
                    <a:pt x="86487" y="347726"/>
                  </a:lnTo>
                  <a:lnTo>
                    <a:pt x="89408" y="349123"/>
                  </a:lnTo>
                  <a:lnTo>
                    <a:pt x="532638" y="349123"/>
                  </a:lnTo>
                  <a:lnTo>
                    <a:pt x="535559" y="347726"/>
                  </a:lnTo>
                  <a:lnTo>
                    <a:pt x="536956" y="347726"/>
                  </a:lnTo>
                  <a:lnTo>
                    <a:pt x="539877" y="344932"/>
                  </a:lnTo>
                  <a:lnTo>
                    <a:pt x="539877" y="340741"/>
                  </a:lnTo>
                  <a:lnTo>
                    <a:pt x="544195" y="337947"/>
                  </a:lnTo>
                  <a:lnTo>
                    <a:pt x="544195" y="332359"/>
                  </a:lnTo>
                  <a:lnTo>
                    <a:pt x="545719" y="329565"/>
                  </a:lnTo>
                  <a:lnTo>
                    <a:pt x="545719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6923" y="5205983"/>
              <a:ext cx="245745" cy="6350"/>
            </a:xfrm>
            <a:custGeom>
              <a:avLst/>
              <a:gdLst/>
              <a:ahLst/>
              <a:cxnLst/>
              <a:rect l="l" t="t" r="r" b="b"/>
              <a:pathLst>
                <a:path w="245744" h="6350">
                  <a:moveTo>
                    <a:pt x="0" y="6096"/>
                  </a:moveTo>
                  <a:lnTo>
                    <a:pt x="245363" y="6096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245363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45363" y="4571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0" y="4571"/>
                  </a:moveTo>
                  <a:lnTo>
                    <a:pt x="245363" y="4571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12649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492" y="76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0" y="7620"/>
                  </a:moveTo>
                  <a:lnTo>
                    <a:pt x="126492" y="7620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12496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24968" y="457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0" y="4571"/>
                  </a:moveTo>
                  <a:lnTo>
                    <a:pt x="124968" y="4571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19659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6596" y="457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0" y="4571"/>
                  </a:moveTo>
                  <a:lnTo>
                    <a:pt x="196596" y="4571"/>
                  </a:lnTo>
                  <a:lnTo>
                    <a:pt x="19659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14630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6303" y="914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0" y="9144"/>
                  </a:moveTo>
                  <a:lnTo>
                    <a:pt x="146303" y="9144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62099" y="5239511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30" h="36829">
                  <a:moveTo>
                    <a:pt x="0" y="0"/>
                  </a:moveTo>
                  <a:lnTo>
                    <a:pt x="227075" y="0"/>
                  </a:lnTo>
                </a:path>
                <a:path w="227330" h="36829">
                  <a:moveTo>
                    <a:pt x="0" y="35051"/>
                  </a:moveTo>
                  <a:lnTo>
                    <a:pt x="225551" y="36575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79248" y="3962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622"/>
                  </a:moveTo>
                  <a:lnTo>
                    <a:pt x="79248" y="39622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9622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775335" y="0"/>
                  </a:moveTo>
                  <a:lnTo>
                    <a:pt x="85026" y="0"/>
                  </a:lnTo>
                  <a:lnTo>
                    <a:pt x="0" y="172339"/>
                  </a:lnTo>
                  <a:lnTo>
                    <a:pt x="847471" y="172339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85026" y="0"/>
                  </a:moveTo>
                  <a:lnTo>
                    <a:pt x="86474" y="0"/>
                  </a:lnTo>
                  <a:lnTo>
                    <a:pt x="775335" y="0"/>
                  </a:lnTo>
                  <a:lnTo>
                    <a:pt x="847471" y="172339"/>
                  </a:lnTo>
                  <a:lnTo>
                    <a:pt x="0" y="172339"/>
                  </a:lnTo>
                  <a:lnTo>
                    <a:pt x="85026" y="0"/>
                  </a:lnTo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78051" y="5556503"/>
              <a:ext cx="846455" cy="29209"/>
            </a:xfrm>
            <a:custGeom>
              <a:avLst/>
              <a:gdLst/>
              <a:ahLst/>
              <a:cxnLst/>
              <a:rect l="l" t="t" r="r" b="b"/>
              <a:pathLst>
                <a:path w="846455" h="29210">
                  <a:moveTo>
                    <a:pt x="845947" y="0"/>
                  </a:moveTo>
                  <a:lnTo>
                    <a:pt x="0" y="0"/>
                  </a:lnTo>
                  <a:lnTo>
                    <a:pt x="18732" y="29083"/>
                  </a:lnTo>
                  <a:lnTo>
                    <a:pt x="824229" y="29083"/>
                  </a:lnTo>
                  <a:lnTo>
                    <a:pt x="845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536956" y="0"/>
                  </a:moveTo>
                  <a:lnTo>
                    <a:pt x="4318" y="0"/>
                  </a:ln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4318" y="0"/>
                  </a:move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lnTo>
                    <a:pt x="4318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91109" y="0"/>
                  </a:moveTo>
                  <a:lnTo>
                    <a:pt x="43180" y="0"/>
                  </a:lnTo>
                  <a:lnTo>
                    <a:pt x="0" y="83947"/>
                  </a:lnTo>
                  <a:lnTo>
                    <a:pt x="60452" y="82550"/>
                  </a:lnTo>
                  <a:lnTo>
                    <a:pt x="63373" y="74168"/>
                  </a:lnTo>
                  <a:lnTo>
                    <a:pt x="92202" y="71374"/>
                  </a:lnTo>
                  <a:lnTo>
                    <a:pt x="90678" y="82550"/>
                  </a:lnTo>
                  <a:lnTo>
                    <a:pt x="422021" y="82550"/>
                  </a:lnTo>
                  <a:lnTo>
                    <a:pt x="423418" y="71374"/>
                  </a:lnTo>
                  <a:lnTo>
                    <a:pt x="449326" y="71374"/>
                  </a:lnTo>
                  <a:lnTo>
                    <a:pt x="449326" y="82550"/>
                  </a:lnTo>
                  <a:lnTo>
                    <a:pt x="496951" y="8394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3180" y="0"/>
                  </a:moveTo>
                  <a:lnTo>
                    <a:pt x="491109" y="0"/>
                  </a:lnTo>
                  <a:lnTo>
                    <a:pt x="496951" y="83947"/>
                  </a:lnTo>
                  <a:lnTo>
                    <a:pt x="449326" y="82550"/>
                  </a:lnTo>
                  <a:lnTo>
                    <a:pt x="449326" y="71374"/>
                  </a:lnTo>
                  <a:lnTo>
                    <a:pt x="423418" y="71374"/>
                  </a:lnTo>
                  <a:lnTo>
                    <a:pt x="422021" y="82550"/>
                  </a:lnTo>
                  <a:lnTo>
                    <a:pt x="90678" y="82550"/>
                  </a:lnTo>
                  <a:lnTo>
                    <a:pt x="92202" y="71374"/>
                  </a:lnTo>
                  <a:lnTo>
                    <a:pt x="63373" y="74168"/>
                  </a:lnTo>
                  <a:lnTo>
                    <a:pt x="60452" y="82550"/>
                  </a:lnTo>
                  <a:lnTo>
                    <a:pt x="0" y="83947"/>
                  </a:lnTo>
                  <a:lnTo>
                    <a:pt x="43180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9609" y="5419213"/>
              <a:ext cx="264039" cy="948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281431" y="0"/>
                  </a:moveTo>
                  <a:lnTo>
                    <a:pt x="3556" y="0"/>
                  </a:lnTo>
                  <a:lnTo>
                    <a:pt x="0" y="3556"/>
                  </a:lnTo>
                  <a:lnTo>
                    <a:pt x="0" y="42291"/>
                  </a:lnTo>
                  <a:lnTo>
                    <a:pt x="0" y="46736"/>
                  </a:lnTo>
                  <a:lnTo>
                    <a:pt x="3556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3556"/>
                  </a:lnTo>
                  <a:lnTo>
                    <a:pt x="281431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0" y="42291"/>
                  </a:moveTo>
                  <a:lnTo>
                    <a:pt x="0" y="46736"/>
                  </a:lnTo>
                  <a:lnTo>
                    <a:pt x="3556" y="50292"/>
                  </a:lnTo>
                  <a:lnTo>
                    <a:pt x="8001" y="50292"/>
                  </a:lnTo>
                  <a:lnTo>
                    <a:pt x="276987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42291"/>
                  </a:lnTo>
                  <a:lnTo>
                    <a:pt x="284988" y="8001"/>
                  </a:lnTo>
                  <a:lnTo>
                    <a:pt x="284988" y="3556"/>
                  </a:lnTo>
                  <a:lnTo>
                    <a:pt x="281431" y="0"/>
                  </a:lnTo>
                  <a:lnTo>
                    <a:pt x="276987" y="0"/>
                  </a:lnTo>
                  <a:lnTo>
                    <a:pt x="8001" y="0"/>
                  </a:lnTo>
                  <a:lnTo>
                    <a:pt x="3556" y="0"/>
                  </a:lnTo>
                  <a:lnTo>
                    <a:pt x="0" y="3556"/>
                  </a:lnTo>
                  <a:lnTo>
                    <a:pt x="0" y="8001"/>
                  </a:lnTo>
                  <a:lnTo>
                    <a:pt x="0" y="42291"/>
                  </a:lnTo>
                  <a:close/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3810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8100" y="2438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0" y="24383"/>
                  </a:moveTo>
                  <a:lnTo>
                    <a:pt x="38100" y="2438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5983" y="5123687"/>
              <a:ext cx="424180" cy="38100"/>
            </a:xfrm>
            <a:custGeom>
              <a:avLst/>
              <a:gdLst/>
              <a:ahLst/>
              <a:cxnLst/>
              <a:rect l="l" t="t" r="r" b="b"/>
              <a:pathLst>
                <a:path w="424180" h="38100">
                  <a:moveTo>
                    <a:pt x="4236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23672" y="3810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42214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22147" y="10668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0" y="10668"/>
                  </a:moveTo>
                  <a:lnTo>
                    <a:pt x="422147" y="10668"/>
                  </a:lnTo>
                  <a:lnTo>
                    <a:pt x="42214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4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777097" y="4110097"/>
            <a:ext cx="641985" cy="1083945"/>
            <a:chOff x="6777097" y="4110097"/>
            <a:chExt cx="641985" cy="1083945"/>
          </a:xfrm>
        </p:grpSpPr>
        <p:sp>
          <p:nvSpPr>
            <p:cNvPr id="42" name="object 42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15327" y="4114800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84847" y="4119372"/>
              <a:ext cx="625475" cy="1018540"/>
            </a:xfrm>
            <a:custGeom>
              <a:avLst/>
              <a:gdLst/>
              <a:ahLst/>
              <a:cxnLst/>
              <a:rect l="l" t="t" r="r" b="b"/>
              <a:pathLst>
                <a:path w="625475" h="1018539">
                  <a:moveTo>
                    <a:pt x="35051" y="1018158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5475" h="1018539">
                  <a:moveTo>
                    <a:pt x="0" y="1015110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18539">
                  <a:moveTo>
                    <a:pt x="597407" y="0"/>
                  </a:moveTo>
                  <a:lnTo>
                    <a:pt x="624967" y="0"/>
                  </a:lnTo>
                  <a:lnTo>
                    <a:pt x="624967" y="1015110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82255" y="4114800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35139" y="4187952"/>
              <a:ext cx="111760" cy="226060"/>
            </a:xfrm>
            <a:custGeom>
              <a:avLst/>
              <a:gdLst/>
              <a:ahLst/>
              <a:cxnLst/>
              <a:rect l="l" t="t" r="r" b="b"/>
              <a:pathLst>
                <a:path w="111759" h="226060">
                  <a:moveTo>
                    <a:pt x="111251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111251" y="225552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85344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85344" y="199643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0" y="199643"/>
                  </a:moveTo>
                  <a:lnTo>
                    <a:pt x="85344" y="199643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8077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80772" y="59436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36575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6575" y="128016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24383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4383" y="112775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0" y="112775"/>
                  </a:moveTo>
                  <a:lnTo>
                    <a:pt x="24383" y="112775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21335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21335" y="82295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0" y="82295"/>
                  </a:moveTo>
                  <a:lnTo>
                    <a:pt x="21335" y="82295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8229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1" y="6096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1" y="6096"/>
                  </a:lnTo>
                  <a:lnTo>
                    <a:pt x="1981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4571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4571" y="128016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0" y="128016"/>
                  </a:moveTo>
                  <a:lnTo>
                    <a:pt x="4571" y="128016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7619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7619" y="112775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0" y="112775"/>
                  </a:moveTo>
                  <a:lnTo>
                    <a:pt x="7619" y="112775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73239" y="4344924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5">
                  <a:moveTo>
                    <a:pt x="0" y="48768"/>
                  </a:moveTo>
                  <a:lnTo>
                    <a:pt x="7619" y="48768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48768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111" y="0"/>
                  </a:moveTo>
                  <a:lnTo>
                    <a:pt x="2031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2031" y="7619"/>
                  </a:lnTo>
                  <a:lnTo>
                    <a:pt x="7111" y="7619"/>
                  </a:lnTo>
                  <a:lnTo>
                    <a:pt x="9144" y="5968"/>
                  </a:lnTo>
                  <a:lnTo>
                    <a:pt x="9144" y="1650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809"/>
                  </a:moveTo>
                  <a:lnTo>
                    <a:pt x="0" y="1650"/>
                  </a:lnTo>
                  <a:lnTo>
                    <a:pt x="2031" y="0"/>
                  </a:lnTo>
                  <a:lnTo>
                    <a:pt x="4572" y="0"/>
                  </a:lnTo>
                  <a:lnTo>
                    <a:pt x="7111" y="0"/>
                  </a:lnTo>
                  <a:lnTo>
                    <a:pt x="9144" y="1650"/>
                  </a:lnTo>
                  <a:lnTo>
                    <a:pt x="9144" y="3809"/>
                  </a:lnTo>
                  <a:lnTo>
                    <a:pt x="9144" y="5968"/>
                  </a:lnTo>
                  <a:lnTo>
                    <a:pt x="7111" y="7619"/>
                  </a:lnTo>
                  <a:lnTo>
                    <a:pt x="4572" y="7619"/>
                  </a:lnTo>
                  <a:lnTo>
                    <a:pt x="2031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57999" y="43708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11" y="0"/>
                  </a:moveTo>
                  <a:lnTo>
                    <a:pt x="2031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7112"/>
                  </a:lnTo>
                  <a:lnTo>
                    <a:pt x="2031" y="9144"/>
                  </a:lnTo>
                  <a:lnTo>
                    <a:pt x="7111" y="9144"/>
                  </a:lnTo>
                  <a:lnTo>
                    <a:pt x="9144" y="7112"/>
                  </a:lnTo>
                  <a:lnTo>
                    <a:pt x="9144" y="2032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835139" y="4186428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4" h="227329">
                  <a:moveTo>
                    <a:pt x="22859" y="188976"/>
                  </a:moveTo>
                  <a:lnTo>
                    <a:pt x="22859" y="186436"/>
                  </a:lnTo>
                  <a:lnTo>
                    <a:pt x="24891" y="184404"/>
                  </a:lnTo>
                  <a:lnTo>
                    <a:pt x="27431" y="184404"/>
                  </a:lnTo>
                  <a:lnTo>
                    <a:pt x="29971" y="184404"/>
                  </a:lnTo>
                  <a:lnTo>
                    <a:pt x="32003" y="186436"/>
                  </a:lnTo>
                  <a:lnTo>
                    <a:pt x="32003" y="188976"/>
                  </a:lnTo>
                  <a:lnTo>
                    <a:pt x="32003" y="191516"/>
                  </a:lnTo>
                  <a:lnTo>
                    <a:pt x="29971" y="193548"/>
                  </a:lnTo>
                  <a:lnTo>
                    <a:pt x="27431" y="193548"/>
                  </a:lnTo>
                  <a:lnTo>
                    <a:pt x="24891" y="193548"/>
                  </a:lnTo>
                  <a:lnTo>
                    <a:pt x="22859" y="191516"/>
                  </a:lnTo>
                  <a:lnTo>
                    <a:pt x="22859" y="188976"/>
                  </a:lnTo>
                  <a:close/>
                </a:path>
                <a:path w="116204" h="227329">
                  <a:moveTo>
                    <a:pt x="113029" y="0"/>
                  </a:moveTo>
                  <a:lnTo>
                    <a:pt x="115950" y="227203"/>
                  </a:lnTo>
                  <a:lnTo>
                    <a:pt x="0" y="227203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914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9143" y="1676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0" y="16763"/>
                  </a:moveTo>
                  <a:lnTo>
                    <a:pt x="9143" y="16763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2524" y="213359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59"/>
                  </a:moveTo>
                  <a:lnTo>
                    <a:pt x="382524" y="213359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37642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76427" y="3047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0" y="3047"/>
                  </a:moveTo>
                  <a:lnTo>
                    <a:pt x="376427" y="3047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88797" y="4195571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988797" y="455828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382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2524" y="211836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0" y="211836"/>
                  </a:moveTo>
                  <a:lnTo>
                    <a:pt x="382524" y="211836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988797" y="4905755"/>
              <a:ext cx="363855" cy="210820"/>
            </a:xfrm>
            <a:custGeom>
              <a:avLst/>
              <a:gdLst/>
              <a:ahLst/>
              <a:cxnLst/>
              <a:rect l="l" t="t" r="r" b="b"/>
              <a:pathLst>
                <a:path w="363854" h="210820">
                  <a:moveTo>
                    <a:pt x="18808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18808" y="210312"/>
                  </a:lnTo>
                  <a:lnTo>
                    <a:pt x="18808" y="0"/>
                  </a:lnTo>
                  <a:close/>
                </a:path>
                <a:path w="363854" h="21082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0312"/>
                  </a:lnTo>
                  <a:lnTo>
                    <a:pt x="145300" y="210312"/>
                  </a:lnTo>
                  <a:lnTo>
                    <a:pt x="145300" y="0"/>
                  </a:lnTo>
                  <a:close/>
                </a:path>
                <a:path w="363854" h="21082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0312"/>
                  </a:lnTo>
                  <a:lnTo>
                    <a:pt x="198640" y="210312"/>
                  </a:lnTo>
                  <a:lnTo>
                    <a:pt x="198640" y="0"/>
                  </a:lnTo>
                  <a:close/>
                </a:path>
                <a:path w="363854" h="21082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0312"/>
                  </a:lnTo>
                  <a:lnTo>
                    <a:pt x="253504" y="210312"/>
                  </a:lnTo>
                  <a:lnTo>
                    <a:pt x="253504" y="0"/>
                  </a:lnTo>
                  <a:close/>
                </a:path>
                <a:path w="363854" h="21082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0312"/>
                  </a:lnTo>
                  <a:lnTo>
                    <a:pt x="363232" y="210312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97535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7535" y="24384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0" y="24384"/>
                  </a:moveTo>
                  <a:lnTo>
                    <a:pt x="97535" y="24384"/>
                  </a:lnTo>
                  <a:lnTo>
                    <a:pt x="97535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835139" y="4451604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6" y="27559"/>
                  </a:lnTo>
                  <a:lnTo>
                    <a:pt x="99186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14173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141731" y="32004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0" y="32004"/>
                  </a:moveTo>
                  <a:lnTo>
                    <a:pt x="141731" y="32004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3200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835139" y="4495800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0" y="35179"/>
                  </a:moveTo>
                  <a:lnTo>
                    <a:pt x="143382" y="35179"/>
                  </a:lnTo>
                  <a:lnTo>
                    <a:pt x="143382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4549009" y="3694045"/>
            <a:ext cx="639445" cy="1085850"/>
            <a:chOff x="4549009" y="3694045"/>
            <a:chExt cx="639445" cy="1085850"/>
          </a:xfrm>
        </p:grpSpPr>
        <p:sp>
          <p:nvSpPr>
            <p:cNvPr id="113" name="object 113"/>
            <p:cNvSpPr/>
            <p:nvPr/>
          </p:nvSpPr>
          <p:spPr>
            <a:xfrm>
              <a:off x="4553712" y="3698747"/>
              <a:ext cx="629920" cy="1028700"/>
            </a:xfrm>
            <a:custGeom>
              <a:avLst/>
              <a:gdLst/>
              <a:ahLst/>
              <a:cxnLst/>
              <a:rect l="l" t="t" r="r" b="b"/>
              <a:pathLst>
                <a:path w="629920" h="1028700">
                  <a:moveTo>
                    <a:pt x="629412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629412" y="1028700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553712" y="3698747"/>
              <a:ext cx="629920" cy="1028700"/>
            </a:xfrm>
            <a:custGeom>
              <a:avLst/>
              <a:gdLst/>
              <a:ahLst/>
              <a:cxnLst/>
              <a:rect l="l" t="t" r="r" b="b"/>
              <a:pathLst>
                <a:path w="629920" h="1028700">
                  <a:moveTo>
                    <a:pt x="0" y="1028700"/>
                  </a:moveTo>
                  <a:lnTo>
                    <a:pt x="629412" y="1028700"/>
                  </a:lnTo>
                  <a:lnTo>
                    <a:pt x="629412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565904" y="4727447"/>
              <a:ext cx="609600" cy="47625"/>
            </a:xfrm>
            <a:custGeom>
              <a:avLst/>
              <a:gdLst/>
              <a:ahLst/>
              <a:cxnLst/>
              <a:rect l="l" t="t" r="r" b="b"/>
              <a:pathLst>
                <a:path w="609600" h="47625">
                  <a:moveTo>
                    <a:pt x="609600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09600" y="47243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65904" y="4727447"/>
              <a:ext cx="609600" cy="47625"/>
            </a:xfrm>
            <a:custGeom>
              <a:avLst/>
              <a:gdLst/>
              <a:ahLst/>
              <a:cxnLst/>
              <a:rect l="l" t="t" r="r" b="b"/>
              <a:pathLst>
                <a:path w="609600" h="47625">
                  <a:moveTo>
                    <a:pt x="0" y="47243"/>
                  </a:moveTo>
                  <a:lnTo>
                    <a:pt x="609600" y="47243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584192" y="3698747"/>
              <a:ext cx="0" cy="1028700"/>
            </a:xfrm>
            <a:custGeom>
              <a:avLst/>
              <a:gdLst/>
              <a:ahLst/>
              <a:cxnLst/>
              <a:rect l="l" t="t" r="r" b="b"/>
              <a:pathLst>
                <a:path h="1028700">
                  <a:moveTo>
                    <a:pt x="0" y="0"/>
                  </a:moveTo>
                  <a:lnTo>
                    <a:pt x="0" y="1028700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553712" y="3703319"/>
              <a:ext cx="626745" cy="1019810"/>
            </a:xfrm>
            <a:custGeom>
              <a:avLst/>
              <a:gdLst/>
              <a:ahLst/>
              <a:cxnLst/>
              <a:rect l="l" t="t" r="r" b="b"/>
              <a:pathLst>
                <a:path w="626745" h="1019810">
                  <a:moveTo>
                    <a:pt x="35051" y="1019682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6745" h="1019810">
                  <a:moveTo>
                    <a:pt x="0" y="1016634"/>
                  </a:moveTo>
                  <a:lnTo>
                    <a:pt x="0" y="0"/>
                  </a:lnTo>
                  <a:lnTo>
                    <a:pt x="24511" y="0"/>
                  </a:lnTo>
                </a:path>
                <a:path w="626745" h="1019810">
                  <a:moveTo>
                    <a:pt x="598932" y="0"/>
                  </a:moveTo>
                  <a:lnTo>
                    <a:pt x="626490" y="0"/>
                  </a:lnTo>
                  <a:lnTo>
                    <a:pt x="626490" y="1016634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152644" y="3698747"/>
              <a:ext cx="0" cy="1035050"/>
            </a:xfrm>
            <a:custGeom>
              <a:avLst/>
              <a:gdLst/>
              <a:ahLst/>
              <a:cxnLst/>
              <a:rect l="l" t="t" r="r" b="b"/>
              <a:pathLst>
                <a:path h="1035050">
                  <a:moveTo>
                    <a:pt x="0" y="0"/>
                  </a:moveTo>
                  <a:lnTo>
                    <a:pt x="0" y="1034795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07052" y="3771899"/>
              <a:ext cx="108585" cy="226060"/>
            </a:xfrm>
            <a:custGeom>
              <a:avLst/>
              <a:gdLst/>
              <a:ahLst/>
              <a:cxnLst/>
              <a:rect l="l" t="t" r="r" b="b"/>
              <a:pathLst>
                <a:path w="108585" h="226060">
                  <a:moveTo>
                    <a:pt x="108203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8203" y="225551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617720" y="3784091"/>
              <a:ext cx="86995" cy="201295"/>
            </a:xfrm>
            <a:custGeom>
              <a:avLst/>
              <a:gdLst/>
              <a:ahLst/>
              <a:cxnLst/>
              <a:rect l="l" t="t" r="r" b="b"/>
              <a:pathLst>
                <a:path w="86995" h="201295">
                  <a:moveTo>
                    <a:pt x="8686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6867" y="201167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617720" y="3784091"/>
              <a:ext cx="86995" cy="201295"/>
            </a:xfrm>
            <a:custGeom>
              <a:avLst/>
              <a:gdLst/>
              <a:ahLst/>
              <a:cxnLst/>
              <a:rect l="l" t="t" r="r" b="b"/>
              <a:pathLst>
                <a:path w="86995" h="201295">
                  <a:moveTo>
                    <a:pt x="0" y="201167"/>
                  </a:moveTo>
                  <a:lnTo>
                    <a:pt x="86867" y="201167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620768" y="3921251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620768" y="3790187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672584" y="3794759"/>
              <a:ext cx="24765" cy="111760"/>
            </a:xfrm>
            <a:custGeom>
              <a:avLst/>
              <a:gdLst/>
              <a:ahLst/>
              <a:cxnLst/>
              <a:rect l="l" t="t" r="r" b="b"/>
              <a:pathLst>
                <a:path w="24764" h="111760">
                  <a:moveTo>
                    <a:pt x="24384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24384" y="111251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672584" y="3794759"/>
              <a:ext cx="24765" cy="111760"/>
            </a:xfrm>
            <a:custGeom>
              <a:avLst/>
              <a:gdLst/>
              <a:ahLst/>
              <a:cxnLst/>
              <a:rect l="l" t="t" r="r" b="b"/>
              <a:pathLst>
                <a:path w="24764" h="111760">
                  <a:moveTo>
                    <a:pt x="0" y="111251"/>
                  </a:moveTo>
                  <a:lnTo>
                    <a:pt x="24384" y="111251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629912" y="3825239"/>
              <a:ext cx="20320" cy="83820"/>
            </a:xfrm>
            <a:custGeom>
              <a:avLst/>
              <a:gdLst/>
              <a:ahLst/>
              <a:cxnLst/>
              <a:rect l="l" t="t" r="r" b="b"/>
              <a:pathLst>
                <a:path w="20320" h="83820">
                  <a:moveTo>
                    <a:pt x="19812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19812" y="83819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629912" y="3825239"/>
              <a:ext cx="20320" cy="83820"/>
            </a:xfrm>
            <a:custGeom>
              <a:avLst/>
              <a:gdLst/>
              <a:ahLst/>
              <a:cxnLst/>
              <a:rect l="l" t="t" r="r" b="b"/>
              <a:pathLst>
                <a:path w="20320" h="83820">
                  <a:moveTo>
                    <a:pt x="0" y="83819"/>
                  </a:moveTo>
                  <a:lnTo>
                    <a:pt x="19812" y="83819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381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629912" y="3825239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2" y="609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29912" y="3825239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2" y="6096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657344" y="3790187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70">
                  <a:moveTo>
                    <a:pt x="3047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047" y="128016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657344" y="3790187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70">
                  <a:moveTo>
                    <a:pt x="0" y="128016"/>
                  </a:moveTo>
                  <a:lnTo>
                    <a:pt x="3047" y="128016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668012" y="3794759"/>
              <a:ext cx="10795" cy="111760"/>
            </a:xfrm>
            <a:custGeom>
              <a:avLst/>
              <a:gdLst/>
              <a:ahLst/>
              <a:cxnLst/>
              <a:rect l="l" t="t" r="r" b="b"/>
              <a:pathLst>
                <a:path w="10795" h="111760">
                  <a:moveTo>
                    <a:pt x="10667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10667" y="111251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668012" y="3794759"/>
              <a:ext cx="10795" cy="111760"/>
            </a:xfrm>
            <a:custGeom>
              <a:avLst/>
              <a:gdLst/>
              <a:ahLst/>
              <a:cxnLst/>
              <a:rect l="l" t="t" r="r" b="b"/>
              <a:pathLst>
                <a:path w="10795" h="111760">
                  <a:moveTo>
                    <a:pt x="0" y="111251"/>
                  </a:moveTo>
                  <a:lnTo>
                    <a:pt x="10667" y="111251"/>
                  </a:lnTo>
                  <a:lnTo>
                    <a:pt x="10667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42104" y="3930395"/>
              <a:ext cx="9525" cy="48895"/>
            </a:xfrm>
            <a:custGeom>
              <a:avLst/>
              <a:gdLst/>
              <a:ahLst/>
              <a:cxnLst/>
              <a:rect l="l" t="t" r="r" b="b"/>
              <a:pathLst>
                <a:path w="9525" h="48895">
                  <a:moveTo>
                    <a:pt x="0" y="48767"/>
                  </a:moveTo>
                  <a:lnTo>
                    <a:pt x="9144" y="4876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629912" y="393496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4699" y="0"/>
                  </a:moveTo>
                  <a:lnTo>
                    <a:pt x="1397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397" y="7619"/>
                  </a:lnTo>
                  <a:lnTo>
                    <a:pt x="4699" y="7619"/>
                  </a:lnTo>
                  <a:lnTo>
                    <a:pt x="6096" y="5968"/>
                  </a:lnTo>
                  <a:lnTo>
                    <a:pt x="6096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629912" y="393496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3809"/>
                  </a:moveTo>
                  <a:lnTo>
                    <a:pt x="0" y="1650"/>
                  </a:lnTo>
                  <a:lnTo>
                    <a:pt x="1397" y="0"/>
                  </a:lnTo>
                  <a:lnTo>
                    <a:pt x="3048" y="0"/>
                  </a:lnTo>
                  <a:lnTo>
                    <a:pt x="4699" y="0"/>
                  </a:lnTo>
                  <a:lnTo>
                    <a:pt x="6096" y="1650"/>
                  </a:lnTo>
                  <a:lnTo>
                    <a:pt x="6096" y="3809"/>
                  </a:lnTo>
                  <a:lnTo>
                    <a:pt x="6096" y="5968"/>
                  </a:lnTo>
                  <a:lnTo>
                    <a:pt x="4699" y="7619"/>
                  </a:lnTo>
                  <a:lnTo>
                    <a:pt x="3048" y="7619"/>
                  </a:lnTo>
                  <a:lnTo>
                    <a:pt x="1397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629912" y="3956303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4699" y="0"/>
                  </a:moveTo>
                  <a:lnTo>
                    <a:pt x="1397" y="0"/>
                  </a:lnTo>
                  <a:lnTo>
                    <a:pt x="0" y="1651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7" y="7620"/>
                  </a:lnTo>
                  <a:lnTo>
                    <a:pt x="4699" y="7620"/>
                  </a:lnTo>
                  <a:lnTo>
                    <a:pt x="6096" y="5969"/>
                  </a:lnTo>
                  <a:lnTo>
                    <a:pt x="6096" y="1651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605528" y="3771899"/>
              <a:ext cx="114935" cy="227329"/>
            </a:xfrm>
            <a:custGeom>
              <a:avLst/>
              <a:gdLst/>
              <a:ahLst/>
              <a:cxnLst/>
              <a:rect l="l" t="t" r="r" b="b"/>
              <a:pathLst>
                <a:path w="114935" h="227329">
                  <a:moveTo>
                    <a:pt x="24384" y="188213"/>
                  </a:moveTo>
                  <a:lnTo>
                    <a:pt x="24384" y="186055"/>
                  </a:lnTo>
                  <a:lnTo>
                    <a:pt x="25781" y="184404"/>
                  </a:lnTo>
                  <a:lnTo>
                    <a:pt x="27432" y="184404"/>
                  </a:lnTo>
                  <a:lnTo>
                    <a:pt x="29083" y="184404"/>
                  </a:lnTo>
                  <a:lnTo>
                    <a:pt x="30480" y="186055"/>
                  </a:lnTo>
                  <a:lnTo>
                    <a:pt x="30480" y="188213"/>
                  </a:lnTo>
                  <a:lnTo>
                    <a:pt x="30480" y="190373"/>
                  </a:lnTo>
                  <a:lnTo>
                    <a:pt x="29083" y="192024"/>
                  </a:lnTo>
                  <a:lnTo>
                    <a:pt x="27432" y="192024"/>
                  </a:lnTo>
                  <a:lnTo>
                    <a:pt x="25781" y="192024"/>
                  </a:lnTo>
                  <a:lnTo>
                    <a:pt x="24384" y="190373"/>
                  </a:lnTo>
                  <a:lnTo>
                    <a:pt x="24384" y="188213"/>
                  </a:lnTo>
                  <a:close/>
                </a:path>
                <a:path w="114935" h="227329">
                  <a:moveTo>
                    <a:pt x="111506" y="0"/>
                  </a:moveTo>
                  <a:lnTo>
                    <a:pt x="114426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678680" y="393039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678680" y="393039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748784" y="3779519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1000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1000" y="213359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748784" y="3779519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59"/>
                  </a:moveTo>
                  <a:lnTo>
                    <a:pt x="381000" y="213359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748784" y="3817619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748784" y="3817619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748784" y="386029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748784" y="386029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748784" y="390601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748784" y="390601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748784" y="394868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748784" y="394868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759185" y="3779519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25488" y="0"/>
                  </a:moveTo>
                  <a:lnTo>
                    <a:pt x="125488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26492" y="0"/>
                  </a:lnTo>
                  <a:lnTo>
                    <a:pt x="12649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233692" y="0"/>
                  </a:moveTo>
                  <a:lnTo>
                    <a:pt x="233692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233692" y="213360"/>
                  </a:lnTo>
                  <a:lnTo>
                    <a:pt x="233692" y="0"/>
                  </a:lnTo>
                  <a:close/>
                </a:path>
                <a:path w="363854" h="213360">
                  <a:moveTo>
                    <a:pt x="288556" y="0"/>
                  </a:moveTo>
                  <a:lnTo>
                    <a:pt x="288556" y="0"/>
                  </a:lnTo>
                  <a:lnTo>
                    <a:pt x="234696" y="0"/>
                  </a:lnTo>
                  <a:lnTo>
                    <a:pt x="234696" y="213360"/>
                  </a:lnTo>
                  <a:lnTo>
                    <a:pt x="288556" y="213360"/>
                  </a:lnTo>
                  <a:lnTo>
                    <a:pt x="288556" y="0"/>
                  </a:lnTo>
                  <a:close/>
                </a:path>
                <a:path w="363854" h="213360">
                  <a:moveTo>
                    <a:pt x="343420" y="0"/>
                  </a:moveTo>
                  <a:lnTo>
                    <a:pt x="343420" y="0"/>
                  </a:lnTo>
                  <a:lnTo>
                    <a:pt x="289560" y="0"/>
                  </a:lnTo>
                  <a:lnTo>
                    <a:pt x="289560" y="213360"/>
                  </a:lnTo>
                  <a:lnTo>
                    <a:pt x="343420" y="213360"/>
                  </a:lnTo>
                  <a:lnTo>
                    <a:pt x="343420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44424" y="0"/>
                  </a:lnTo>
                  <a:lnTo>
                    <a:pt x="344424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748784" y="414375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1000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1000" y="21183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748784" y="414375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1000" y="211836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748784" y="4180332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377951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7951" y="4571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748784" y="4180332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0" y="4571"/>
                  </a:moveTo>
                  <a:lnTo>
                    <a:pt x="377951" y="4571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748784" y="422300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748784" y="422300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748784" y="4267199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748784" y="4267199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748784" y="4311395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748784" y="4311395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759185" y="4143755"/>
              <a:ext cx="363855" cy="212090"/>
            </a:xfrm>
            <a:custGeom>
              <a:avLst/>
              <a:gdLst/>
              <a:ahLst/>
              <a:cxnLst/>
              <a:rect l="l" t="t" r="r" b="b"/>
              <a:pathLst>
                <a:path w="363854" h="212089">
                  <a:moveTo>
                    <a:pt x="18808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18808" y="211836"/>
                  </a:lnTo>
                  <a:lnTo>
                    <a:pt x="18808" y="0"/>
                  </a:lnTo>
                  <a:close/>
                </a:path>
                <a:path w="363854" h="212089">
                  <a:moveTo>
                    <a:pt x="125488" y="0"/>
                  </a:moveTo>
                  <a:lnTo>
                    <a:pt x="125488" y="0"/>
                  </a:lnTo>
                  <a:lnTo>
                    <a:pt x="19812" y="0"/>
                  </a:lnTo>
                  <a:lnTo>
                    <a:pt x="19812" y="211836"/>
                  </a:lnTo>
                  <a:lnTo>
                    <a:pt x="125488" y="211836"/>
                  </a:lnTo>
                  <a:lnTo>
                    <a:pt x="125488" y="0"/>
                  </a:lnTo>
                  <a:close/>
                </a:path>
                <a:path w="363854" h="212089">
                  <a:moveTo>
                    <a:pt x="145300" y="0"/>
                  </a:moveTo>
                  <a:lnTo>
                    <a:pt x="126492" y="0"/>
                  </a:lnTo>
                  <a:lnTo>
                    <a:pt x="126492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3854" h="212089">
                  <a:moveTo>
                    <a:pt x="233692" y="0"/>
                  </a:moveTo>
                  <a:lnTo>
                    <a:pt x="233692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233692" y="211836"/>
                  </a:lnTo>
                  <a:lnTo>
                    <a:pt x="233692" y="0"/>
                  </a:lnTo>
                  <a:close/>
                </a:path>
                <a:path w="363854" h="212089">
                  <a:moveTo>
                    <a:pt x="288556" y="0"/>
                  </a:moveTo>
                  <a:lnTo>
                    <a:pt x="288556" y="0"/>
                  </a:lnTo>
                  <a:lnTo>
                    <a:pt x="234696" y="0"/>
                  </a:lnTo>
                  <a:lnTo>
                    <a:pt x="234696" y="211836"/>
                  </a:lnTo>
                  <a:lnTo>
                    <a:pt x="288556" y="211836"/>
                  </a:lnTo>
                  <a:lnTo>
                    <a:pt x="288556" y="0"/>
                  </a:lnTo>
                  <a:close/>
                </a:path>
                <a:path w="363854" h="212089">
                  <a:moveTo>
                    <a:pt x="343420" y="0"/>
                  </a:moveTo>
                  <a:lnTo>
                    <a:pt x="343420" y="0"/>
                  </a:lnTo>
                  <a:lnTo>
                    <a:pt x="289560" y="0"/>
                  </a:lnTo>
                  <a:lnTo>
                    <a:pt x="289560" y="211836"/>
                  </a:lnTo>
                  <a:lnTo>
                    <a:pt x="343420" y="211836"/>
                  </a:lnTo>
                  <a:lnTo>
                    <a:pt x="343420" y="0"/>
                  </a:lnTo>
                  <a:close/>
                </a:path>
                <a:path w="363854" h="212089">
                  <a:moveTo>
                    <a:pt x="363232" y="0"/>
                  </a:moveTo>
                  <a:lnTo>
                    <a:pt x="344424" y="0"/>
                  </a:lnTo>
                  <a:lnTo>
                    <a:pt x="344424" y="211836"/>
                  </a:lnTo>
                  <a:lnTo>
                    <a:pt x="363232" y="211836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748784" y="448970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1000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1000" y="21336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748784" y="448970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1000" y="21336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748784" y="4527804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377951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7951" y="4571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748784" y="4527804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0" y="4571"/>
                  </a:moveTo>
                  <a:lnTo>
                    <a:pt x="377951" y="4571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748784" y="4568951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748784" y="4568951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748784" y="461467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748784" y="461467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748784" y="4658867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748784" y="4658867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759185" y="448970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25488" y="0"/>
                  </a:moveTo>
                  <a:lnTo>
                    <a:pt x="125488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26492" y="0"/>
                  </a:lnTo>
                  <a:lnTo>
                    <a:pt x="12649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233692" y="0"/>
                  </a:moveTo>
                  <a:lnTo>
                    <a:pt x="233692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233692" y="213360"/>
                  </a:lnTo>
                  <a:lnTo>
                    <a:pt x="233692" y="0"/>
                  </a:lnTo>
                  <a:close/>
                </a:path>
                <a:path w="363854" h="213360">
                  <a:moveTo>
                    <a:pt x="288556" y="0"/>
                  </a:moveTo>
                  <a:lnTo>
                    <a:pt x="288556" y="0"/>
                  </a:lnTo>
                  <a:lnTo>
                    <a:pt x="234696" y="0"/>
                  </a:lnTo>
                  <a:lnTo>
                    <a:pt x="234696" y="213360"/>
                  </a:lnTo>
                  <a:lnTo>
                    <a:pt x="288556" y="213360"/>
                  </a:lnTo>
                  <a:lnTo>
                    <a:pt x="288556" y="0"/>
                  </a:lnTo>
                  <a:close/>
                </a:path>
                <a:path w="363854" h="213360">
                  <a:moveTo>
                    <a:pt x="343420" y="0"/>
                  </a:moveTo>
                  <a:lnTo>
                    <a:pt x="343420" y="0"/>
                  </a:lnTo>
                  <a:lnTo>
                    <a:pt x="289560" y="0"/>
                  </a:lnTo>
                  <a:lnTo>
                    <a:pt x="289560" y="213360"/>
                  </a:lnTo>
                  <a:lnTo>
                    <a:pt x="343420" y="213360"/>
                  </a:lnTo>
                  <a:lnTo>
                    <a:pt x="343420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44424" y="0"/>
                  </a:lnTo>
                  <a:lnTo>
                    <a:pt x="344424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0825" y="4032373"/>
              <a:ext cx="152787" cy="87255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445262" y="5363717"/>
            <a:ext cx="8255000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57605" algn="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f.gtld-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100">
              <a:latin typeface="Arial"/>
              <a:cs typeface="Arial"/>
            </a:endParaRPr>
          </a:p>
          <a:p>
            <a:pPr marL="371475">
              <a:lnSpc>
                <a:spcPts val="1140"/>
              </a:lnSpc>
            </a:pPr>
            <a:r>
              <a:rPr sz="1100" spc="-10" dirty="0">
                <a:latin typeface="Arial"/>
                <a:cs typeface="Arial"/>
              </a:rPr>
              <a:t>annie.west.sprockets.com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  <a:tabLst>
                <a:tab pos="1688464" algn="l"/>
                <a:tab pos="8241665" algn="l"/>
              </a:tabLst>
            </a:pP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	ping</a:t>
            </a:r>
            <a:r>
              <a:rPr sz="2200" u="heavy" spc="-55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u="heavy" spc="-10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2"/>
              </a:rPr>
              <a:t>www.nominum.com.</a:t>
            </a: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2"/>
              </a:rPr>
              <a:t>	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5981569" y="2453509"/>
            <a:ext cx="641985" cy="1085850"/>
            <a:chOff x="5981569" y="2453509"/>
            <a:chExt cx="641985" cy="1085850"/>
          </a:xfrm>
        </p:grpSpPr>
        <p:sp>
          <p:nvSpPr>
            <p:cNvPr id="178" name="object 178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609600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609600" y="487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0" y="48767"/>
                  </a:moveTo>
                  <a:lnTo>
                    <a:pt x="609600" y="48767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019799" y="2458212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989319" y="2459736"/>
              <a:ext cx="625475" cy="1022985"/>
            </a:xfrm>
            <a:custGeom>
              <a:avLst/>
              <a:gdLst/>
              <a:ahLst/>
              <a:cxnLst/>
              <a:rect l="l" t="t" r="r" b="b"/>
              <a:pathLst>
                <a:path w="625475" h="1022985">
                  <a:moveTo>
                    <a:pt x="35051" y="1022730"/>
                  </a:moveTo>
                  <a:lnTo>
                    <a:pt x="35051" y="6096"/>
                  </a:lnTo>
                  <a:lnTo>
                    <a:pt x="591438" y="6096"/>
                  </a:lnTo>
                </a:path>
                <a:path w="625475" h="1022985">
                  <a:moveTo>
                    <a:pt x="0" y="1019683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22985">
                  <a:moveTo>
                    <a:pt x="597407" y="0"/>
                  </a:moveTo>
                  <a:lnTo>
                    <a:pt x="624966" y="0"/>
                  </a:lnTo>
                  <a:lnTo>
                    <a:pt x="624966" y="1019683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586727" y="2458212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039611" y="2529840"/>
              <a:ext cx="111760" cy="224154"/>
            </a:xfrm>
            <a:custGeom>
              <a:avLst/>
              <a:gdLst/>
              <a:ahLst/>
              <a:cxnLst/>
              <a:rect l="l" t="t" r="r" b="b"/>
              <a:pathLst>
                <a:path w="111760" h="224155">
                  <a:moveTo>
                    <a:pt x="111251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111251" y="224027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85344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5344" y="201167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0" y="201167"/>
                  </a:moveTo>
                  <a:lnTo>
                    <a:pt x="85344" y="201167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8077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0772" y="5791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3505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5051" y="128015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0" y="128015"/>
                  </a:moveTo>
                  <a:lnTo>
                    <a:pt x="35051" y="128015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438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4384" y="114300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0" y="114300"/>
                  </a:moveTo>
                  <a:lnTo>
                    <a:pt x="24384" y="1143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2133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21336" y="8382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0" y="83820"/>
                  </a:moveTo>
                  <a:lnTo>
                    <a:pt x="21336" y="8382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457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4571" y="12801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0" y="128015"/>
                  </a:moveTo>
                  <a:lnTo>
                    <a:pt x="4571" y="128015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762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0" y="114300"/>
                  </a:moveTo>
                  <a:lnTo>
                    <a:pt x="7620" y="1143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077711" y="2686812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4">
                  <a:moveTo>
                    <a:pt x="0" y="48767"/>
                  </a:moveTo>
                  <a:lnTo>
                    <a:pt x="7620" y="48767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3809"/>
                  </a:moveTo>
                  <a:lnTo>
                    <a:pt x="0" y="1650"/>
                  </a:lnTo>
                  <a:lnTo>
                    <a:pt x="1650" y="0"/>
                  </a:lnTo>
                  <a:lnTo>
                    <a:pt x="3810" y="0"/>
                  </a:lnTo>
                  <a:lnTo>
                    <a:pt x="5968" y="0"/>
                  </a:lnTo>
                  <a:lnTo>
                    <a:pt x="7619" y="1650"/>
                  </a:lnTo>
                  <a:lnTo>
                    <a:pt x="7619" y="3809"/>
                  </a:lnTo>
                  <a:lnTo>
                    <a:pt x="7619" y="5968"/>
                  </a:lnTo>
                  <a:lnTo>
                    <a:pt x="5968" y="7619"/>
                  </a:lnTo>
                  <a:lnTo>
                    <a:pt x="3810" y="7619"/>
                  </a:lnTo>
                  <a:lnTo>
                    <a:pt x="1650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062471" y="2714244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039611" y="2528316"/>
              <a:ext cx="114935" cy="229235"/>
            </a:xfrm>
            <a:custGeom>
              <a:avLst/>
              <a:gdLst/>
              <a:ahLst/>
              <a:cxnLst/>
              <a:rect l="l" t="t" r="r" b="b"/>
              <a:pathLst>
                <a:path w="114935" h="229235">
                  <a:moveTo>
                    <a:pt x="22860" y="189737"/>
                  </a:moveTo>
                  <a:lnTo>
                    <a:pt x="22860" y="187579"/>
                  </a:lnTo>
                  <a:lnTo>
                    <a:pt x="24511" y="185928"/>
                  </a:lnTo>
                  <a:lnTo>
                    <a:pt x="26670" y="185928"/>
                  </a:lnTo>
                  <a:lnTo>
                    <a:pt x="28828" y="185928"/>
                  </a:lnTo>
                  <a:lnTo>
                    <a:pt x="30479" y="187579"/>
                  </a:lnTo>
                  <a:lnTo>
                    <a:pt x="30479" y="189737"/>
                  </a:lnTo>
                  <a:lnTo>
                    <a:pt x="30479" y="191897"/>
                  </a:lnTo>
                  <a:lnTo>
                    <a:pt x="28828" y="193548"/>
                  </a:lnTo>
                  <a:lnTo>
                    <a:pt x="26670" y="193548"/>
                  </a:lnTo>
                  <a:lnTo>
                    <a:pt x="24511" y="193548"/>
                  </a:lnTo>
                  <a:lnTo>
                    <a:pt x="22860" y="191897"/>
                  </a:lnTo>
                  <a:lnTo>
                    <a:pt x="22860" y="189737"/>
                  </a:lnTo>
                  <a:close/>
                </a:path>
                <a:path w="114935" h="229235">
                  <a:moveTo>
                    <a:pt x="112902" y="0"/>
                  </a:moveTo>
                  <a:lnTo>
                    <a:pt x="114426" y="228726"/>
                  </a:lnTo>
                  <a:lnTo>
                    <a:pt x="0" y="228726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380999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0999" y="214884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0" y="214884"/>
                  </a:moveTo>
                  <a:lnTo>
                    <a:pt x="380999" y="214884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37642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6428" y="4572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0" y="4572"/>
                  </a:moveTo>
                  <a:lnTo>
                    <a:pt x="376428" y="4572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193269" y="253898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0999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0999" y="211836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0999" y="211836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193269" y="2901695"/>
              <a:ext cx="361950" cy="212090"/>
            </a:xfrm>
            <a:custGeom>
              <a:avLst/>
              <a:gdLst/>
              <a:ahLst/>
              <a:cxnLst/>
              <a:rect l="l" t="t" r="r" b="b"/>
              <a:pathLst>
                <a:path w="361950" h="212089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1950" h="212089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198640" y="211836"/>
                  </a:lnTo>
                  <a:lnTo>
                    <a:pt x="198640" y="0"/>
                  </a:lnTo>
                  <a:close/>
                </a:path>
                <a:path w="361950" h="212089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1836"/>
                  </a:lnTo>
                  <a:lnTo>
                    <a:pt x="251980" y="211836"/>
                  </a:lnTo>
                  <a:lnTo>
                    <a:pt x="251980" y="0"/>
                  </a:lnTo>
                  <a:close/>
                </a:path>
                <a:path w="361950" h="212089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1836"/>
                  </a:lnTo>
                  <a:lnTo>
                    <a:pt x="361708" y="211836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099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0999" y="213360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0999" y="213360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8" y="4571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8" y="4571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193269" y="324764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039611" y="2795016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7" y="27559"/>
                  </a:lnTo>
                  <a:lnTo>
                    <a:pt x="9918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14173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1732" y="3200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0" y="32003"/>
                  </a:moveTo>
                  <a:lnTo>
                    <a:pt x="141732" y="32003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039611" y="2839212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10" h="35560">
                  <a:moveTo>
                    <a:pt x="0" y="35178"/>
                  </a:moveTo>
                  <a:lnTo>
                    <a:pt x="143383" y="35178"/>
                  </a:lnTo>
                  <a:lnTo>
                    <a:pt x="143383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8" name="object 248"/>
          <p:cNvSpPr txBox="1"/>
          <p:nvPr/>
        </p:nvSpPr>
        <p:spPr>
          <a:xfrm>
            <a:off x="5700776" y="3578733"/>
            <a:ext cx="1160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m.root-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49" name="object 249"/>
          <p:cNvGrpSpPr/>
          <p:nvPr/>
        </p:nvGrpSpPr>
        <p:grpSpPr>
          <a:xfrm>
            <a:off x="2558665" y="2534281"/>
            <a:ext cx="641985" cy="1083945"/>
            <a:chOff x="2558665" y="2534281"/>
            <a:chExt cx="641985" cy="1083945"/>
          </a:xfrm>
        </p:grpSpPr>
        <p:sp>
          <p:nvSpPr>
            <p:cNvPr id="250" name="object 250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595372" y="2538984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564892" y="2540508"/>
              <a:ext cx="628015" cy="1022985"/>
            </a:xfrm>
            <a:custGeom>
              <a:avLst/>
              <a:gdLst/>
              <a:ahLst/>
              <a:cxnLst/>
              <a:rect l="l" t="t" r="r" b="b"/>
              <a:pathLst>
                <a:path w="628014" h="1022985">
                  <a:moveTo>
                    <a:pt x="35051" y="1022730"/>
                  </a:moveTo>
                  <a:lnTo>
                    <a:pt x="35051" y="6095"/>
                  </a:lnTo>
                  <a:lnTo>
                    <a:pt x="592963" y="6095"/>
                  </a:lnTo>
                </a:path>
                <a:path w="628014" h="1022985">
                  <a:moveTo>
                    <a:pt x="0" y="1019682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8014" h="1022985">
                  <a:moveTo>
                    <a:pt x="600456" y="0"/>
                  </a:moveTo>
                  <a:lnTo>
                    <a:pt x="628014" y="0"/>
                  </a:lnTo>
                  <a:lnTo>
                    <a:pt x="628014" y="1019682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165348" y="2538984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616708" y="2610612"/>
              <a:ext cx="109855" cy="226060"/>
            </a:xfrm>
            <a:custGeom>
              <a:avLst/>
              <a:gdLst/>
              <a:ahLst/>
              <a:cxnLst/>
              <a:rect l="l" t="t" r="r" b="b"/>
              <a:pathLst>
                <a:path w="109855" h="226060">
                  <a:moveTo>
                    <a:pt x="10972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9728" y="225551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8686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86868" y="19964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0" y="199644"/>
                  </a:moveTo>
                  <a:lnTo>
                    <a:pt x="86868" y="199644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631948" y="2761488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80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631948" y="262890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30" h="128269">
                  <a:moveTo>
                    <a:pt x="0" y="128015"/>
                  </a:moveTo>
                  <a:lnTo>
                    <a:pt x="36575" y="128015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2590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5907" y="11277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0" y="112775"/>
                  </a:moveTo>
                  <a:lnTo>
                    <a:pt x="25907" y="112775"/>
                  </a:lnTo>
                  <a:lnTo>
                    <a:pt x="25907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19812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19812" y="8534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0" y="85344"/>
                  </a:moveTo>
                  <a:lnTo>
                    <a:pt x="19812" y="8534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304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048" y="12801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0" y="128015"/>
                  </a:moveTo>
                  <a:lnTo>
                    <a:pt x="3048" y="128015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1066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0668" y="11277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0" y="112775"/>
                  </a:moveTo>
                  <a:lnTo>
                    <a:pt x="10668" y="112775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653284" y="2767584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50291"/>
                  </a:moveTo>
                  <a:lnTo>
                    <a:pt x="9143" y="50291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0" y="3810"/>
                  </a:moveTo>
                  <a:lnTo>
                    <a:pt x="0" y="1650"/>
                  </a:lnTo>
                  <a:lnTo>
                    <a:pt x="1396" y="0"/>
                  </a:lnTo>
                  <a:lnTo>
                    <a:pt x="3047" y="0"/>
                  </a:lnTo>
                  <a:lnTo>
                    <a:pt x="4699" y="0"/>
                  </a:lnTo>
                  <a:lnTo>
                    <a:pt x="6095" y="1650"/>
                  </a:lnTo>
                  <a:lnTo>
                    <a:pt x="6095" y="3810"/>
                  </a:lnTo>
                  <a:lnTo>
                    <a:pt x="6095" y="5969"/>
                  </a:lnTo>
                  <a:lnTo>
                    <a:pt x="4699" y="7620"/>
                  </a:lnTo>
                  <a:lnTo>
                    <a:pt x="3047" y="7620"/>
                  </a:lnTo>
                  <a:lnTo>
                    <a:pt x="1396" y="7620"/>
                  </a:lnTo>
                  <a:lnTo>
                    <a:pt x="0" y="5969"/>
                  </a:lnTo>
                  <a:lnTo>
                    <a:pt x="0" y="381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641092" y="279501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615184" y="2610612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5" h="227330">
                  <a:moveTo>
                    <a:pt x="25908" y="188213"/>
                  </a:moveTo>
                  <a:lnTo>
                    <a:pt x="25908" y="186054"/>
                  </a:lnTo>
                  <a:lnTo>
                    <a:pt x="27305" y="184403"/>
                  </a:lnTo>
                  <a:lnTo>
                    <a:pt x="28956" y="184403"/>
                  </a:lnTo>
                  <a:lnTo>
                    <a:pt x="30607" y="184403"/>
                  </a:lnTo>
                  <a:lnTo>
                    <a:pt x="32004" y="186054"/>
                  </a:lnTo>
                  <a:lnTo>
                    <a:pt x="32004" y="188213"/>
                  </a:lnTo>
                  <a:lnTo>
                    <a:pt x="32004" y="190373"/>
                  </a:lnTo>
                  <a:lnTo>
                    <a:pt x="30607" y="192024"/>
                  </a:lnTo>
                  <a:lnTo>
                    <a:pt x="28956" y="192024"/>
                  </a:lnTo>
                  <a:lnTo>
                    <a:pt x="27305" y="192024"/>
                  </a:lnTo>
                  <a:lnTo>
                    <a:pt x="25908" y="190373"/>
                  </a:lnTo>
                  <a:lnTo>
                    <a:pt x="25908" y="188213"/>
                  </a:lnTo>
                  <a:close/>
                </a:path>
                <a:path w="116205" h="227330">
                  <a:moveTo>
                    <a:pt x="113030" y="0"/>
                  </a:moveTo>
                  <a:lnTo>
                    <a:pt x="115951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3" y="18287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382524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2524" y="2148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0" y="214884"/>
                  </a:moveTo>
                  <a:lnTo>
                    <a:pt x="382524" y="214884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3794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9475" y="4572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0" y="4572"/>
                  </a:moveTo>
                  <a:lnTo>
                    <a:pt x="379475" y="4572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771889" y="261975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771889" y="2982467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771889" y="332841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615184" y="2875788"/>
              <a:ext cx="100965" cy="27940"/>
            </a:xfrm>
            <a:custGeom>
              <a:avLst/>
              <a:gdLst/>
              <a:ahLst/>
              <a:cxnLst/>
              <a:rect l="l" t="t" r="r" b="b"/>
              <a:pathLst>
                <a:path w="100964" h="27939">
                  <a:moveTo>
                    <a:pt x="0" y="27559"/>
                  </a:moveTo>
                  <a:lnTo>
                    <a:pt x="100711" y="27559"/>
                  </a:lnTo>
                  <a:lnTo>
                    <a:pt x="100711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1402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0207" y="320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0" y="32003"/>
                  </a:moveTo>
                  <a:lnTo>
                    <a:pt x="140207" y="32003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615184" y="2919984"/>
              <a:ext cx="145415" cy="35560"/>
            </a:xfrm>
            <a:custGeom>
              <a:avLst/>
              <a:gdLst/>
              <a:ahLst/>
              <a:cxnLst/>
              <a:rect l="l" t="t" r="r" b="b"/>
              <a:pathLst>
                <a:path w="145414" h="35560">
                  <a:moveTo>
                    <a:pt x="0" y="35178"/>
                  </a:moveTo>
                  <a:lnTo>
                    <a:pt x="144907" y="35178"/>
                  </a:lnTo>
                  <a:lnTo>
                    <a:pt x="14490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8" name="object 318"/>
          <p:cNvSpPr txBox="1"/>
          <p:nvPr/>
        </p:nvSpPr>
        <p:spPr>
          <a:xfrm>
            <a:off x="2288794" y="3839336"/>
            <a:ext cx="1712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dakota.west.sprockets.com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4476750" y="4798314"/>
            <a:ext cx="16217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ns1.sanjose.nominum.net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20" name="object 320"/>
          <p:cNvGrpSpPr/>
          <p:nvPr/>
        </p:nvGrpSpPr>
        <p:grpSpPr>
          <a:xfrm>
            <a:off x="2200394" y="4486394"/>
            <a:ext cx="2216785" cy="1029969"/>
            <a:chOff x="2200394" y="4486394"/>
            <a:chExt cx="2216785" cy="1029969"/>
          </a:xfrm>
        </p:grpSpPr>
        <p:sp>
          <p:nvSpPr>
            <p:cNvPr id="321" name="object 321"/>
            <p:cNvSpPr/>
            <p:nvPr/>
          </p:nvSpPr>
          <p:spPr>
            <a:xfrm>
              <a:off x="2209799" y="4495799"/>
              <a:ext cx="2197735" cy="1010919"/>
            </a:xfrm>
            <a:custGeom>
              <a:avLst/>
              <a:gdLst/>
              <a:ahLst/>
              <a:cxnLst/>
              <a:rect l="l" t="t" r="r" b="b"/>
              <a:pathLst>
                <a:path w="2197735" h="1010920">
                  <a:moveTo>
                    <a:pt x="2020062" y="0"/>
                  </a:moveTo>
                  <a:lnTo>
                    <a:pt x="1646047" y="129158"/>
                  </a:lnTo>
                  <a:lnTo>
                    <a:pt x="171831" y="129158"/>
                  </a:lnTo>
                  <a:lnTo>
                    <a:pt x="154558" y="131952"/>
                  </a:lnTo>
                  <a:lnTo>
                    <a:pt x="137160" y="133350"/>
                  </a:lnTo>
                  <a:lnTo>
                    <a:pt x="121285" y="137541"/>
                  </a:lnTo>
                  <a:lnTo>
                    <a:pt x="106806" y="140335"/>
                  </a:lnTo>
                  <a:lnTo>
                    <a:pt x="92456" y="145923"/>
                  </a:lnTo>
                  <a:lnTo>
                    <a:pt x="77977" y="150113"/>
                  </a:lnTo>
                  <a:lnTo>
                    <a:pt x="54863" y="161417"/>
                  </a:lnTo>
                  <a:lnTo>
                    <a:pt x="43306" y="169799"/>
                  </a:lnTo>
                  <a:lnTo>
                    <a:pt x="33274" y="176783"/>
                  </a:lnTo>
                  <a:lnTo>
                    <a:pt x="24511" y="183895"/>
                  </a:lnTo>
                  <a:lnTo>
                    <a:pt x="17272" y="190881"/>
                  </a:lnTo>
                  <a:lnTo>
                    <a:pt x="10160" y="199262"/>
                  </a:lnTo>
                  <a:lnTo>
                    <a:pt x="1397" y="216154"/>
                  </a:lnTo>
                  <a:lnTo>
                    <a:pt x="0" y="224536"/>
                  </a:lnTo>
                  <a:lnTo>
                    <a:pt x="0" y="915035"/>
                  </a:lnTo>
                  <a:lnTo>
                    <a:pt x="1397" y="926338"/>
                  </a:lnTo>
                  <a:lnTo>
                    <a:pt x="10160" y="943102"/>
                  </a:lnTo>
                  <a:lnTo>
                    <a:pt x="17272" y="950213"/>
                  </a:lnTo>
                  <a:lnTo>
                    <a:pt x="24511" y="958596"/>
                  </a:lnTo>
                  <a:lnTo>
                    <a:pt x="77977" y="992251"/>
                  </a:lnTo>
                  <a:lnTo>
                    <a:pt x="137160" y="1007744"/>
                  </a:lnTo>
                  <a:lnTo>
                    <a:pt x="154558" y="1010538"/>
                  </a:lnTo>
                  <a:lnTo>
                    <a:pt x="2040254" y="1010538"/>
                  </a:lnTo>
                  <a:lnTo>
                    <a:pt x="2057653" y="1007744"/>
                  </a:lnTo>
                  <a:lnTo>
                    <a:pt x="2072004" y="1004951"/>
                  </a:lnTo>
                  <a:lnTo>
                    <a:pt x="2088007" y="1002157"/>
                  </a:lnTo>
                  <a:lnTo>
                    <a:pt x="2141347" y="981075"/>
                  </a:lnTo>
                  <a:lnTo>
                    <a:pt x="2178939" y="950213"/>
                  </a:lnTo>
                  <a:lnTo>
                    <a:pt x="2193416" y="926338"/>
                  </a:lnTo>
                  <a:lnTo>
                    <a:pt x="2197735" y="915035"/>
                  </a:lnTo>
                  <a:lnTo>
                    <a:pt x="2197735" y="224536"/>
                  </a:lnTo>
                  <a:lnTo>
                    <a:pt x="2193416" y="216154"/>
                  </a:lnTo>
                  <a:lnTo>
                    <a:pt x="2190496" y="207772"/>
                  </a:lnTo>
                  <a:lnTo>
                    <a:pt x="2178939" y="190881"/>
                  </a:lnTo>
                  <a:lnTo>
                    <a:pt x="2161540" y="176783"/>
                  </a:lnTo>
                  <a:lnTo>
                    <a:pt x="2151507" y="169799"/>
                  </a:lnTo>
                  <a:lnTo>
                    <a:pt x="2141347" y="161417"/>
                  </a:lnTo>
                  <a:lnTo>
                    <a:pt x="2115439" y="150113"/>
                  </a:lnTo>
                  <a:lnTo>
                    <a:pt x="2100961" y="145923"/>
                  </a:lnTo>
                  <a:lnTo>
                    <a:pt x="2088007" y="140335"/>
                  </a:lnTo>
                  <a:lnTo>
                    <a:pt x="2072004" y="137541"/>
                  </a:lnTo>
                  <a:lnTo>
                    <a:pt x="2057653" y="133350"/>
                  </a:lnTo>
                  <a:lnTo>
                    <a:pt x="2040254" y="131952"/>
                  </a:lnTo>
                  <a:lnTo>
                    <a:pt x="2025903" y="129158"/>
                  </a:lnTo>
                  <a:lnTo>
                    <a:pt x="1865629" y="129158"/>
                  </a:lnTo>
                  <a:lnTo>
                    <a:pt x="202006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209799" y="4495799"/>
              <a:ext cx="2197735" cy="1010919"/>
            </a:xfrm>
            <a:custGeom>
              <a:avLst/>
              <a:gdLst/>
              <a:ahLst/>
              <a:cxnLst/>
              <a:rect l="l" t="t" r="r" b="b"/>
              <a:pathLst>
                <a:path w="2197735" h="1010920">
                  <a:moveTo>
                    <a:pt x="171831" y="129158"/>
                  </a:moveTo>
                  <a:lnTo>
                    <a:pt x="154558" y="131952"/>
                  </a:lnTo>
                  <a:lnTo>
                    <a:pt x="137160" y="133350"/>
                  </a:lnTo>
                  <a:lnTo>
                    <a:pt x="121285" y="137541"/>
                  </a:lnTo>
                  <a:lnTo>
                    <a:pt x="106806" y="140335"/>
                  </a:lnTo>
                  <a:lnTo>
                    <a:pt x="92456" y="145923"/>
                  </a:lnTo>
                  <a:lnTo>
                    <a:pt x="77977" y="150113"/>
                  </a:lnTo>
                  <a:lnTo>
                    <a:pt x="66420" y="155829"/>
                  </a:lnTo>
                  <a:lnTo>
                    <a:pt x="54863" y="161417"/>
                  </a:lnTo>
                  <a:lnTo>
                    <a:pt x="43306" y="169799"/>
                  </a:lnTo>
                  <a:lnTo>
                    <a:pt x="10160" y="199262"/>
                  </a:lnTo>
                  <a:lnTo>
                    <a:pt x="0" y="224536"/>
                  </a:lnTo>
                  <a:lnTo>
                    <a:pt x="0" y="915035"/>
                  </a:lnTo>
                  <a:lnTo>
                    <a:pt x="1397" y="926338"/>
                  </a:lnTo>
                  <a:lnTo>
                    <a:pt x="5714" y="934719"/>
                  </a:lnTo>
                  <a:lnTo>
                    <a:pt x="10160" y="943102"/>
                  </a:lnTo>
                  <a:lnTo>
                    <a:pt x="17272" y="950213"/>
                  </a:lnTo>
                  <a:lnTo>
                    <a:pt x="24511" y="958596"/>
                  </a:lnTo>
                  <a:lnTo>
                    <a:pt x="33274" y="966978"/>
                  </a:lnTo>
                  <a:lnTo>
                    <a:pt x="43306" y="975487"/>
                  </a:lnTo>
                  <a:lnTo>
                    <a:pt x="54863" y="981075"/>
                  </a:lnTo>
                  <a:lnTo>
                    <a:pt x="66420" y="986663"/>
                  </a:lnTo>
                  <a:lnTo>
                    <a:pt x="106806" y="1002157"/>
                  </a:lnTo>
                  <a:lnTo>
                    <a:pt x="154558" y="1010538"/>
                  </a:lnTo>
                  <a:lnTo>
                    <a:pt x="171831" y="1010538"/>
                  </a:lnTo>
                  <a:lnTo>
                    <a:pt x="2025903" y="1010538"/>
                  </a:lnTo>
                  <a:lnTo>
                    <a:pt x="2040254" y="1010538"/>
                  </a:lnTo>
                  <a:lnTo>
                    <a:pt x="2057653" y="1007744"/>
                  </a:lnTo>
                  <a:lnTo>
                    <a:pt x="2072004" y="1004951"/>
                  </a:lnTo>
                  <a:lnTo>
                    <a:pt x="2088007" y="1002157"/>
                  </a:lnTo>
                  <a:lnTo>
                    <a:pt x="2100961" y="997838"/>
                  </a:lnTo>
                  <a:lnTo>
                    <a:pt x="2115439" y="992251"/>
                  </a:lnTo>
                  <a:lnTo>
                    <a:pt x="2128392" y="986663"/>
                  </a:lnTo>
                  <a:lnTo>
                    <a:pt x="2141347" y="981075"/>
                  </a:lnTo>
                  <a:lnTo>
                    <a:pt x="2178939" y="950213"/>
                  </a:lnTo>
                  <a:lnTo>
                    <a:pt x="2193416" y="926338"/>
                  </a:lnTo>
                  <a:lnTo>
                    <a:pt x="2197735" y="915035"/>
                  </a:lnTo>
                  <a:lnTo>
                    <a:pt x="2197735" y="224536"/>
                  </a:lnTo>
                  <a:lnTo>
                    <a:pt x="2193416" y="216154"/>
                  </a:lnTo>
                  <a:lnTo>
                    <a:pt x="2190496" y="207772"/>
                  </a:lnTo>
                  <a:lnTo>
                    <a:pt x="2184654" y="199262"/>
                  </a:lnTo>
                  <a:lnTo>
                    <a:pt x="2178939" y="190881"/>
                  </a:lnTo>
                  <a:lnTo>
                    <a:pt x="2170303" y="183895"/>
                  </a:lnTo>
                  <a:lnTo>
                    <a:pt x="2161540" y="176783"/>
                  </a:lnTo>
                  <a:lnTo>
                    <a:pt x="2151507" y="169799"/>
                  </a:lnTo>
                  <a:lnTo>
                    <a:pt x="2141347" y="161417"/>
                  </a:lnTo>
                  <a:lnTo>
                    <a:pt x="2128392" y="155829"/>
                  </a:lnTo>
                  <a:lnTo>
                    <a:pt x="2115439" y="150113"/>
                  </a:lnTo>
                  <a:lnTo>
                    <a:pt x="2100961" y="145923"/>
                  </a:lnTo>
                  <a:lnTo>
                    <a:pt x="2088007" y="140335"/>
                  </a:lnTo>
                  <a:lnTo>
                    <a:pt x="2072004" y="137541"/>
                  </a:lnTo>
                  <a:lnTo>
                    <a:pt x="2057653" y="133350"/>
                  </a:lnTo>
                  <a:lnTo>
                    <a:pt x="2040254" y="131952"/>
                  </a:lnTo>
                  <a:lnTo>
                    <a:pt x="2025903" y="129158"/>
                  </a:lnTo>
                  <a:lnTo>
                    <a:pt x="1865629" y="129158"/>
                  </a:lnTo>
                  <a:lnTo>
                    <a:pt x="2020062" y="0"/>
                  </a:lnTo>
                  <a:lnTo>
                    <a:pt x="1646047" y="129158"/>
                  </a:lnTo>
                  <a:lnTo>
                    <a:pt x="171831" y="129158"/>
                  </a:lnTo>
                </a:path>
              </a:pathLst>
            </a:custGeom>
            <a:ln w="18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3" name="object 323"/>
          <p:cNvSpPr txBox="1"/>
          <p:nvPr/>
        </p:nvSpPr>
        <p:spPr>
          <a:xfrm>
            <a:off x="2437638" y="4669916"/>
            <a:ext cx="1780539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997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Here’s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IP </a:t>
            </a:r>
            <a:r>
              <a:rPr sz="1600" dirty="0">
                <a:latin typeface="Arial"/>
                <a:cs typeface="Arial"/>
              </a:rPr>
              <a:t>address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for </a:t>
            </a:r>
            <a:r>
              <a:rPr sz="1600" spc="-20" dirty="0">
                <a:latin typeface="Arial"/>
                <a:cs typeface="Arial"/>
                <a:hlinkClick r:id="rId2"/>
              </a:rPr>
              <a:t>www.nominum.com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3408426" y="3569589"/>
            <a:ext cx="1042035" cy="309880"/>
          </a:xfrm>
          <a:custGeom>
            <a:avLst/>
            <a:gdLst/>
            <a:ahLst/>
            <a:cxnLst/>
            <a:rect l="l" t="t" r="r" b="b"/>
            <a:pathLst>
              <a:path w="1042035" h="309879">
                <a:moveTo>
                  <a:pt x="95714" y="30570"/>
                </a:moveTo>
                <a:lnTo>
                  <a:pt x="87694" y="61046"/>
                </a:lnTo>
                <a:lnTo>
                  <a:pt x="1033779" y="309753"/>
                </a:lnTo>
                <a:lnTo>
                  <a:pt x="1041908" y="279273"/>
                </a:lnTo>
                <a:lnTo>
                  <a:pt x="95714" y="30570"/>
                </a:lnTo>
                <a:close/>
              </a:path>
              <a:path w="1042035" h="309879">
                <a:moveTo>
                  <a:pt x="103759" y="0"/>
                </a:moveTo>
                <a:lnTo>
                  <a:pt x="0" y="21716"/>
                </a:lnTo>
                <a:lnTo>
                  <a:pt x="79628" y="91693"/>
                </a:lnTo>
                <a:lnTo>
                  <a:pt x="87694" y="61046"/>
                </a:lnTo>
                <a:lnTo>
                  <a:pt x="72389" y="57023"/>
                </a:lnTo>
                <a:lnTo>
                  <a:pt x="80390" y="26543"/>
                </a:lnTo>
                <a:lnTo>
                  <a:pt x="96774" y="26543"/>
                </a:lnTo>
                <a:lnTo>
                  <a:pt x="103759" y="0"/>
                </a:lnTo>
                <a:close/>
              </a:path>
              <a:path w="1042035" h="309879">
                <a:moveTo>
                  <a:pt x="80390" y="26543"/>
                </a:moveTo>
                <a:lnTo>
                  <a:pt x="72389" y="57023"/>
                </a:lnTo>
                <a:lnTo>
                  <a:pt x="87694" y="61046"/>
                </a:lnTo>
                <a:lnTo>
                  <a:pt x="95714" y="30570"/>
                </a:lnTo>
                <a:lnTo>
                  <a:pt x="80390" y="26543"/>
                </a:lnTo>
                <a:close/>
              </a:path>
              <a:path w="1042035" h="309879">
                <a:moveTo>
                  <a:pt x="96774" y="26543"/>
                </a:moveTo>
                <a:lnTo>
                  <a:pt x="80390" y="26543"/>
                </a:lnTo>
                <a:lnTo>
                  <a:pt x="95714" y="30570"/>
                </a:lnTo>
                <a:lnTo>
                  <a:pt x="96774" y="26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472</a:t>
            </a:fld>
            <a:endParaRPr spc="-25" dirty="0"/>
          </a:p>
        </p:txBody>
      </p:sp>
      <p:sp>
        <p:nvSpPr>
          <p:cNvPr id="326" name="object 32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301626752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</a:t>
            </a:r>
            <a:r>
              <a:rPr spc="-130" dirty="0"/>
              <a:t> </a:t>
            </a:r>
            <a:r>
              <a:rPr spc="-60" dirty="0"/>
              <a:t>Resolution</a:t>
            </a:r>
            <a:r>
              <a:rPr spc="-135" dirty="0"/>
              <a:t> </a:t>
            </a:r>
            <a:r>
              <a:rPr spc="-4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1825" y="4594859"/>
            <a:ext cx="857250" cy="991235"/>
            <a:chOff x="1171825" y="4594859"/>
            <a:chExt cx="857250" cy="991235"/>
          </a:xfrm>
        </p:grpSpPr>
        <p:sp>
          <p:nvSpPr>
            <p:cNvPr id="4" name="object 4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623315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623315" y="187452"/>
                  </a:lnTo>
                  <a:lnTo>
                    <a:pt x="6233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399" y="5170931"/>
              <a:ext cx="623570" cy="187960"/>
            </a:xfrm>
            <a:custGeom>
              <a:avLst/>
              <a:gdLst/>
              <a:ahLst/>
              <a:cxnLst/>
              <a:rect l="l" t="t" r="r" b="b"/>
              <a:pathLst>
                <a:path w="623569" h="187960">
                  <a:moveTo>
                    <a:pt x="0" y="187452"/>
                  </a:moveTo>
                  <a:lnTo>
                    <a:pt x="623315" y="187452"/>
                  </a:lnTo>
                  <a:lnTo>
                    <a:pt x="623315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3687" y="5245607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4" h="27939">
                  <a:moveTo>
                    <a:pt x="78740" y="0"/>
                  </a:moveTo>
                  <a:lnTo>
                    <a:pt x="14350" y="0"/>
                  </a:lnTo>
                  <a:lnTo>
                    <a:pt x="11430" y="1396"/>
                  </a:lnTo>
                  <a:lnTo>
                    <a:pt x="8636" y="1396"/>
                  </a:lnTo>
                  <a:lnTo>
                    <a:pt x="7112" y="4190"/>
                  </a:lnTo>
                  <a:lnTo>
                    <a:pt x="5715" y="4190"/>
                  </a:lnTo>
                  <a:lnTo>
                    <a:pt x="2921" y="6857"/>
                  </a:lnTo>
                  <a:lnTo>
                    <a:pt x="0" y="12445"/>
                  </a:lnTo>
                  <a:lnTo>
                    <a:pt x="0" y="15112"/>
                  </a:lnTo>
                  <a:lnTo>
                    <a:pt x="0" y="20700"/>
                  </a:lnTo>
                  <a:lnTo>
                    <a:pt x="1396" y="20700"/>
                  </a:lnTo>
                  <a:lnTo>
                    <a:pt x="1396" y="23494"/>
                  </a:lnTo>
                  <a:lnTo>
                    <a:pt x="2921" y="23494"/>
                  </a:lnTo>
                  <a:lnTo>
                    <a:pt x="2921" y="24764"/>
                  </a:lnTo>
                  <a:lnTo>
                    <a:pt x="5715" y="24764"/>
                  </a:lnTo>
                  <a:lnTo>
                    <a:pt x="5715" y="27558"/>
                  </a:lnTo>
                  <a:lnTo>
                    <a:pt x="84455" y="27558"/>
                  </a:lnTo>
                  <a:lnTo>
                    <a:pt x="87375" y="24764"/>
                  </a:lnTo>
                  <a:lnTo>
                    <a:pt x="87375" y="23494"/>
                  </a:lnTo>
                  <a:lnTo>
                    <a:pt x="90170" y="20700"/>
                  </a:lnTo>
                  <a:lnTo>
                    <a:pt x="90170" y="16509"/>
                  </a:lnTo>
                  <a:lnTo>
                    <a:pt x="93090" y="15112"/>
                  </a:lnTo>
                  <a:lnTo>
                    <a:pt x="90170" y="15112"/>
                  </a:lnTo>
                  <a:lnTo>
                    <a:pt x="90170" y="8254"/>
                  </a:lnTo>
                  <a:lnTo>
                    <a:pt x="87375" y="8254"/>
                  </a:lnTo>
                  <a:lnTo>
                    <a:pt x="87375" y="4190"/>
                  </a:lnTo>
                  <a:lnTo>
                    <a:pt x="81661" y="4190"/>
                  </a:lnTo>
                  <a:lnTo>
                    <a:pt x="81661" y="1396"/>
                  </a:lnTo>
                  <a:lnTo>
                    <a:pt x="78740" y="1396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575" y="5198363"/>
              <a:ext cx="228726" cy="1357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16735" y="4594859"/>
              <a:ext cx="576580" cy="503555"/>
            </a:xfrm>
            <a:custGeom>
              <a:avLst/>
              <a:gdLst/>
              <a:ahLst/>
              <a:cxnLst/>
              <a:rect l="l" t="t" r="r" b="b"/>
              <a:pathLst>
                <a:path w="576580" h="503554">
                  <a:moveTo>
                    <a:pt x="553084" y="0"/>
                  </a:moveTo>
                  <a:lnTo>
                    <a:pt x="34543" y="0"/>
                  </a:lnTo>
                  <a:lnTo>
                    <a:pt x="28828" y="2793"/>
                  </a:lnTo>
                  <a:lnTo>
                    <a:pt x="20192" y="2793"/>
                  </a:lnTo>
                  <a:lnTo>
                    <a:pt x="15875" y="5587"/>
                  </a:lnTo>
                  <a:lnTo>
                    <a:pt x="14350" y="6984"/>
                  </a:lnTo>
                  <a:lnTo>
                    <a:pt x="11556" y="11175"/>
                  </a:lnTo>
                  <a:lnTo>
                    <a:pt x="8635" y="11175"/>
                  </a:lnTo>
                  <a:lnTo>
                    <a:pt x="5714" y="12572"/>
                  </a:lnTo>
                  <a:lnTo>
                    <a:pt x="4317" y="15366"/>
                  </a:lnTo>
                  <a:lnTo>
                    <a:pt x="1396" y="18160"/>
                  </a:lnTo>
                  <a:lnTo>
                    <a:pt x="1396" y="20954"/>
                  </a:lnTo>
                  <a:lnTo>
                    <a:pt x="0" y="23875"/>
                  </a:lnTo>
                  <a:lnTo>
                    <a:pt x="0" y="477773"/>
                  </a:lnTo>
                  <a:lnTo>
                    <a:pt x="0" y="493267"/>
                  </a:lnTo>
                  <a:lnTo>
                    <a:pt x="4317" y="494664"/>
                  </a:lnTo>
                  <a:lnTo>
                    <a:pt x="4317" y="497458"/>
                  </a:lnTo>
                  <a:lnTo>
                    <a:pt x="7238" y="497458"/>
                  </a:lnTo>
                  <a:lnTo>
                    <a:pt x="7238" y="500252"/>
                  </a:lnTo>
                  <a:lnTo>
                    <a:pt x="10032" y="500252"/>
                  </a:lnTo>
                  <a:lnTo>
                    <a:pt x="11556" y="501650"/>
                  </a:lnTo>
                  <a:lnTo>
                    <a:pt x="14350" y="501650"/>
                  </a:lnTo>
                  <a:lnTo>
                    <a:pt x="17271" y="503046"/>
                  </a:lnTo>
                  <a:lnTo>
                    <a:pt x="557402" y="503046"/>
                  </a:lnTo>
                  <a:lnTo>
                    <a:pt x="566038" y="498856"/>
                  </a:lnTo>
                  <a:lnTo>
                    <a:pt x="567563" y="496062"/>
                  </a:lnTo>
                  <a:lnTo>
                    <a:pt x="567563" y="494664"/>
                  </a:lnTo>
                  <a:lnTo>
                    <a:pt x="570357" y="491870"/>
                  </a:lnTo>
                  <a:lnTo>
                    <a:pt x="570357" y="490473"/>
                  </a:lnTo>
                  <a:lnTo>
                    <a:pt x="573277" y="486282"/>
                  </a:lnTo>
                  <a:lnTo>
                    <a:pt x="573277" y="483362"/>
                  </a:lnTo>
                  <a:lnTo>
                    <a:pt x="574675" y="481964"/>
                  </a:lnTo>
                  <a:lnTo>
                    <a:pt x="574675" y="477773"/>
                  </a:lnTo>
                  <a:lnTo>
                    <a:pt x="576199" y="473582"/>
                  </a:lnTo>
                  <a:lnTo>
                    <a:pt x="576199" y="32257"/>
                  </a:lnTo>
                  <a:lnTo>
                    <a:pt x="574675" y="29463"/>
                  </a:lnTo>
                  <a:lnTo>
                    <a:pt x="574675" y="19557"/>
                  </a:lnTo>
                  <a:lnTo>
                    <a:pt x="571881" y="18160"/>
                  </a:lnTo>
                  <a:lnTo>
                    <a:pt x="571881" y="15366"/>
                  </a:lnTo>
                  <a:lnTo>
                    <a:pt x="570357" y="12572"/>
                  </a:lnTo>
                  <a:lnTo>
                    <a:pt x="570357" y="9778"/>
                  </a:lnTo>
                  <a:lnTo>
                    <a:pt x="567563" y="9778"/>
                  </a:lnTo>
                  <a:lnTo>
                    <a:pt x="566038" y="6984"/>
                  </a:lnTo>
                  <a:lnTo>
                    <a:pt x="563244" y="5587"/>
                  </a:lnTo>
                  <a:lnTo>
                    <a:pt x="563244" y="2793"/>
                  </a:lnTo>
                  <a:lnTo>
                    <a:pt x="554608" y="2793"/>
                  </a:lnTo>
                  <a:lnTo>
                    <a:pt x="55308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59407" y="4645151"/>
              <a:ext cx="497205" cy="386080"/>
            </a:xfrm>
            <a:custGeom>
              <a:avLst/>
              <a:gdLst/>
              <a:ahLst/>
              <a:cxnLst/>
              <a:rect l="l" t="t" r="r" b="b"/>
              <a:pathLst>
                <a:path w="497205" h="386079">
                  <a:moveTo>
                    <a:pt x="30225" y="0"/>
                  </a:moveTo>
                  <a:lnTo>
                    <a:pt x="27304" y="2793"/>
                  </a:lnTo>
                  <a:lnTo>
                    <a:pt x="18668" y="2793"/>
                  </a:lnTo>
                  <a:lnTo>
                    <a:pt x="15875" y="5587"/>
                  </a:lnTo>
                  <a:lnTo>
                    <a:pt x="8635" y="5587"/>
                  </a:lnTo>
                  <a:lnTo>
                    <a:pt x="5714" y="8381"/>
                  </a:lnTo>
                  <a:lnTo>
                    <a:pt x="4317" y="8381"/>
                  </a:lnTo>
                  <a:lnTo>
                    <a:pt x="1396" y="11175"/>
                  </a:lnTo>
                  <a:lnTo>
                    <a:pt x="0" y="13970"/>
                  </a:lnTo>
                  <a:lnTo>
                    <a:pt x="0" y="366141"/>
                  </a:lnTo>
                  <a:lnTo>
                    <a:pt x="0" y="374523"/>
                  </a:lnTo>
                  <a:lnTo>
                    <a:pt x="1396" y="375920"/>
                  </a:lnTo>
                  <a:lnTo>
                    <a:pt x="1396" y="378714"/>
                  </a:lnTo>
                  <a:lnTo>
                    <a:pt x="2920" y="380111"/>
                  </a:lnTo>
                  <a:lnTo>
                    <a:pt x="2920" y="382905"/>
                  </a:lnTo>
                  <a:lnTo>
                    <a:pt x="5714" y="382905"/>
                  </a:lnTo>
                  <a:lnTo>
                    <a:pt x="5714" y="385699"/>
                  </a:lnTo>
                  <a:lnTo>
                    <a:pt x="479678" y="385699"/>
                  </a:lnTo>
                  <a:lnTo>
                    <a:pt x="482472" y="384302"/>
                  </a:lnTo>
                  <a:lnTo>
                    <a:pt x="486791" y="384302"/>
                  </a:lnTo>
                  <a:lnTo>
                    <a:pt x="489711" y="380111"/>
                  </a:lnTo>
                  <a:lnTo>
                    <a:pt x="492633" y="377317"/>
                  </a:lnTo>
                  <a:lnTo>
                    <a:pt x="494029" y="374523"/>
                  </a:lnTo>
                  <a:lnTo>
                    <a:pt x="494029" y="367538"/>
                  </a:lnTo>
                  <a:lnTo>
                    <a:pt x="496950" y="364744"/>
                  </a:lnTo>
                  <a:lnTo>
                    <a:pt x="496950" y="26543"/>
                  </a:lnTo>
                  <a:lnTo>
                    <a:pt x="494029" y="25146"/>
                  </a:lnTo>
                  <a:lnTo>
                    <a:pt x="494029" y="16764"/>
                  </a:lnTo>
                  <a:lnTo>
                    <a:pt x="492633" y="16764"/>
                  </a:lnTo>
                  <a:lnTo>
                    <a:pt x="492633" y="9779"/>
                  </a:lnTo>
                  <a:lnTo>
                    <a:pt x="489711" y="9779"/>
                  </a:lnTo>
                  <a:lnTo>
                    <a:pt x="488315" y="8381"/>
                  </a:lnTo>
                  <a:lnTo>
                    <a:pt x="485393" y="8381"/>
                  </a:lnTo>
                  <a:lnTo>
                    <a:pt x="485393" y="5587"/>
                  </a:lnTo>
                  <a:lnTo>
                    <a:pt x="482472" y="5587"/>
                  </a:lnTo>
                  <a:lnTo>
                    <a:pt x="481075" y="4191"/>
                  </a:lnTo>
                  <a:lnTo>
                    <a:pt x="476758" y="4191"/>
                  </a:lnTo>
                  <a:lnTo>
                    <a:pt x="476758" y="2793"/>
                  </a:lnTo>
                  <a:lnTo>
                    <a:pt x="3022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6924" y="4663439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245364" y="542544"/>
                  </a:moveTo>
                  <a:lnTo>
                    <a:pt x="0" y="542544"/>
                  </a:lnTo>
                  <a:lnTo>
                    <a:pt x="0" y="548640"/>
                  </a:lnTo>
                  <a:lnTo>
                    <a:pt x="245364" y="548640"/>
                  </a:lnTo>
                  <a:lnTo>
                    <a:pt x="245364" y="542544"/>
                  </a:lnTo>
                  <a:close/>
                </a:path>
                <a:path w="546100" h="548639">
                  <a:moveTo>
                    <a:pt x="545719" y="23749"/>
                  </a:moveTo>
                  <a:lnTo>
                    <a:pt x="544195" y="23749"/>
                  </a:lnTo>
                  <a:lnTo>
                    <a:pt x="544195" y="15367"/>
                  </a:lnTo>
                  <a:lnTo>
                    <a:pt x="539877" y="15367"/>
                  </a:lnTo>
                  <a:lnTo>
                    <a:pt x="539877" y="8382"/>
                  </a:lnTo>
                  <a:lnTo>
                    <a:pt x="536956" y="8382"/>
                  </a:lnTo>
                  <a:lnTo>
                    <a:pt x="535559" y="6985"/>
                  </a:lnTo>
                  <a:lnTo>
                    <a:pt x="532638" y="6985"/>
                  </a:lnTo>
                  <a:lnTo>
                    <a:pt x="532638" y="4191"/>
                  </a:lnTo>
                  <a:lnTo>
                    <a:pt x="529844" y="4191"/>
                  </a:lnTo>
                  <a:lnTo>
                    <a:pt x="526923" y="2794"/>
                  </a:lnTo>
                  <a:lnTo>
                    <a:pt x="524002" y="2794"/>
                  </a:lnTo>
                  <a:lnTo>
                    <a:pt x="524002" y="0"/>
                  </a:lnTo>
                  <a:lnTo>
                    <a:pt x="103759" y="0"/>
                  </a:lnTo>
                  <a:lnTo>
                    <a:pt x="100965" y="2794"/>
                  </a:lnTo>
                  <a:lnTo>
                    <a:pt x="92202" y="2794"/>
                  </a:lnTo>
                  <a:lnTo>
                    <a:pt x="89408" y="5588"/>
                  </a:lnTo>
                  <a:lnTo>
                    <a:pt x="84963" y="5588"/>
                  </a:lnTo>
                  <a:lnTo>
                    <a:pt x="79248" y="11176"/>
                  </a:lnTo>
                  <a:lnTo>
                    <a:pt x="79248" y="330962"/>
                  </a:lnTo>
                  <a:lnTo>
                    <a:pt x="79248" y="343535"/>
                  </a:lnTo>
                  <a:lnTo>
                    <a:pt x="80645" y="343535"/>
                  </a:lnTo>
                  <a:lnTo>
                    <a:pt x="80645" y="344932"/>
                  </a:lnTo>
                  <a:lnTo>
                    <a:pt x="83566" y="344932"/>
                  </a:lnTo>
                  <a:lnTo>
                    <a:pt x="83566" y="347726"/>
                  </a:lnTo>
                  <a:lnTo>
                    <a:pt x="86487" y="347726"/>
                  </a:lnTo>
                  <a:lnTo>
                    <a:pt x="89408" y="349123"/>
                  </a:lnTo>
                  <a:lnTo>
                    <a:pt x="532638" y="349123"/>
                  </a:lnTo>
                  <a:lnTo>
                    <a:pt x="535559" y="347726"/>
                  </a:lnTo>
                  <a:lnTo>
                    <a:pt x="536956" y="347726"/>
                  </a:lnTo>
                  <a:lnTo>
                    <a:pt x="539877" y="344932"/>
                  </a:lnTo>
                  <a:lnTo>
                    <a:pt x="539877" y="340741"/>
                  </a:lnTo>
                  <a:lnTo>
                    <a:pt x="544195" y="337947"/>
                  </a:lnTo>
                  <a:lnTo>
                    <a:pt x="544195" y="332359"/>
                  </a:lnTo>
                  <a:lnTo>
                    <a:pt x="545719" y="329565"/>
                  </a:lnTo>
                  <a:lnTo>
                    <a:pt x="545719" y="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923" y="5205983"/>
              <a:ext cx="245745" cy="6350"/>
            </a:xfrm>
            <a:custGeom>
              <a:avLst/>
              <a:gdLst/>
              <a:ahLst/>
              <a:cxnLst/>
              <a:rect l="l" t="t" r="r" b="b"/>
              <a:pathLst>
                <a:path w="245744" h="6350">
                  <a:moveTo>
                    <a:pt x="0" y="6096"/>
                  </a:moveTo>
                  <a:lnTo>
                    <a:pt x="245363" y="6096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245363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45363" y="4571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3" y="5324855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4" h="5079">
                  <a:moveTo>
                    <a:pt x="0" y="4571"/>
                  </a:moveTo>
                  <a:lnTo>
                    <a:pt x="245363" y="4571"/>
                  </a:lnTo>
                  <a:lnTo>
                    <a:pt x="245363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12649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492" y="76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3747" y="5198363"/>
              <a:ext cx="127000" cy="7620"/>
            </a:xfrm>
            <a:custGeom>
              <a:avLst/>
              <a:gdLst/>
              <a:ahLst/>
              <a:cxnLst/>
              <a:rect l="l" t="t" r="r" b="b"/>
              <a:pathLst>
                <a:path w="127000" h="7620">
                  <a:moveTo>
                    <a:pt x="0" y="7620"/>
                  </a:moveTo>
                  <a:lnTo>
                    <a:pt x="126492" y="7620"/>
                  </a:lnTo>
                  <a:lnTo>
                    <a:pt x="12649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12496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24968" y="457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3747" y="5324855"/>
              <a:ext cx="125095" cy="5080"/>
            </a:xfrm>
            <a:custGeom>
              <a:avLst/>
              <a:gdLst/>
              <a:ahLst/>
              <a:cxnLst/>
              <a:rect l="l" t="t" r="r" b="b"/>
              <a:pathLst>
                <a:path w="125094" h="5079">
                  <a:moveTo>
                    <a:pt x="0" y="4571"/>
                  </a:moveTo>
                  <a:lnTo>
                    <a:pt x="124968" y="4571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19659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6596" y="457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339" y="5219699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79">
                  <a:moveTo>
                    <a:pt x="0" y="4571"/>
                  </a:moveTo>
                  <a:lnTo>
                    <a:pt x="196596" y="4571"/>
                  </a:lnTo>
                  <a:lnTo>
                    <a:pt x="19659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14630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6303" y="914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3247" y="5253227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5" h="9525">
                  <a:moveTo>
                    <a:pt x="0" y="9144"/>
                  </a:moveTo>
                  <a:lnTo>
                    <a:pt x="146303" y="9144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62099" y="5239511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30" h="36829">
                  <a:moveTo>
                    <a:pt x="0" y="0"/>
                  </a:moveTo>
                  <a:lnTo>
                    <a:pt x="227075" y="0"/>
                  </a:lnTo>
                </a:path>
                <a:path w="227330" h="36829">
                  <a:moveTo>
                    <a:pt x="0" y="35051"/>
                  </a:moveTo>
                  <a:lnTo>
                    <a:pt x="225551" y="36575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79248" y="3962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6607" y="523646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622"/>
                  </a:moveTo>
                  <a:lnTo>
                    <a:pt x="79248" y="39622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9622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775335" y="0"/>
                  </a:moveTo>
                  <a:lnTo>
                    <a:pt x="85026" y="0"/>
                  </a:lnTo>
                  <a:lnTo>
                    <a:pt x="0" y="172339"/>
                  </a:lnTo>
                  <a:lnTo>
                    <a:pt x="847471" y="172339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5384291"/>
              <a:ext cx="847725" cy="172720"/>
            </a:xfrm>
            <a:custGeom>
              <a:avLst/>
              <a:gdLst/>
              <a:ahLst/>
              <a:cxnLst/>
              <a:rect l="l" t="t" r="r" b="b"/>
              <a:pathLst>
                <a:path w="847725" h="172720">
                  <a:moveTo>
                    <a:pt x="85026" y="0"/>
                  </a:moveTo>
                  <a:lnTo>
                    <a:pt x="86474" y="0"/>
                  </a:lnTo>
                  <a:lnTo>
                    <a:pt x="775335" y="0"/>
                  </a:lnTo>
                  <a:lnTo>
                    <a:pt x="847471" y="172339"/>
                  </a:lnTo>
                  <a:lnTo>
                    <a:pt x="0" y="172339"/>
                  </a:lnTo>
                  <a:lnTo>
                    <a:pt x="85026" y="0"/>
                  </a:lnTo>
                </a:path>
              </a:pathLst>
            </a:custGeom>
            <a:ln w="940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051" y="5556503"/>
              <a:ext cx="846455" cy="29209"/>
            </a:xfrm>
            <a:custGeom>
              <a:avLst/>
              <a:gdLst/>
              <a:ahLst/>
              <a:cxnLst/>
              <a:rect l="l" t="t" r="r" b="b"/>
              <a:pathLst>
                <a:path w="846455" h="29210">
                  <a:moveTo>
                    <a:pt x="845947" y="0"/>
                  </a:moveTo>
                  <a:lnTo>
                    <a:pt x="0" y="0"/>
                  </a:lnTo>
                  <a:lnTo>
                    <a:pt x="18732" y="29083"/>
                  </a:lnTo>
                  <a:lnTo>
                    <a:pt x="824229" y="29083"/>
                  </a:lnTo>
                  <a:lnTo>
                    <a:pt x="845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536956" y="0"/>
                  </a:moveTo>
                  <a:lnTo>
                    <a:pt x="4318" y="0"/>
                  </a:ln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11" y="5398007"/>
              <a:ext cx="544195" cy="15875"/>
            </a:xfrm>
            <a:custGeom>
              <a:avLst/>
              <a:gdLst/>
              <a:ahLst/>
              <a:cxnLst/>
              <a:rect l="l" t="t" r="r" b="b"/>
              <a:pathLst>
                <a:path w="544194" h="15875">
                  <a:moveTo>
                    <a:pt x="4318" y="0"/>
                  </a:moveTo>
                  <a:lnTo>
                    <a:pt x="0" y="15366"/>
                  </a:lnTo>
                  <a:lnTo>
                    <a:pt x="544194" y="15366"/>
                  </a:lnTo>
                  <a:lnTo>
                    <a:pt x="536956" y="0"/>
                  </a:lnTo>
                  <a:lnTo>
                    <a:pt x="4318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91109" y="0"/>
                  </a:moveTo>
                  <a:lnTo>
                    <a:pt x="43180" y="0"/>
                  </a:lnTo>
                  <a:lnTo>
                    <a:pt x="0" y="83947"/>
                  </a:lnTo>
                  <a:lnTo>
                    <a:pt x="60452" y="82550"/>
                  </a:lnTo>
                  <a:lnTo>
                    <a:pt x="63373" y="74168"/>
                  </a:lnTo>
                  <a:lnTo>
                    <a:pt x="92202" y="71374"/>
                  </a:lnTo>
                  <a:lnTo>
                    <a:pt x="90678" y="82550"/>
                  </a:lnTo>
                  <a:lnTo>
                    <a:pt x="422021" y="82550"/>
                  </a:lnTo>
                  <a:lnTo>
                    <a:pt x="423418" y="71374"/>
                  </a:lnTo>
                  <a:lnTo>
                    <a:pt x="449326" y="71374"/>
                  </a:lnTo>
                  <a:lnTo>
                    <a:pt x="449326" y="82550"/>
                  </a:lnTo>
                  <a:lnTo>
                    <a:pt x="496951" y="83947"/>
                  </a:lnTo>
                  <a:lnTo>
                    <a:pt x="491109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1391" y="5423915"/>
              <a:ext cx="497205" cy="84455"/>
            </a:xfrm>
            <a:custGeom>
              <a:avLst/>
              <a:gdLst/>
              <a:ahLst/>
              <a:cxnLst/>
              <a:rect l="l" t="t" r="r" b="b"/>
              <a:pathLst>
                <a:path w="497205" h="84454">
                  <a:moveTo>
                    <a:pt x="43180" y="0"/>
                  </a:moveTo>
                  <a:lnTo>
                    <a:pt x="491109" y="0"/>
                  </a:lnTo>
                  <a:lnTo>
                    <a:pt x="496951" y="83947"/>
                  </a:lnTo>
                  <a:lnTo>
                    <a:pt x="449326" y="82550"/>
                  </a:lnTo>
                  <a:lnTo>
                    <a:pt x="449326" y="71374"/>
                  </a:lnTo>
                  <a:lnTo>
                    <a:pt x="423418" y="71374"/>
                  </a:lnTo>
                  <a:lnTo>
                    <a:pt x="422021" y="82550"/>
                  </a:lnTo>
                  <a:lnTo>
                    <a:pt x="90678" y="82550"/>
                  </a:lnTo>
                  <a:lnTo>
                    <a:pt x="92202" y="71374"/>
                  </a:lnTo>
                  <a:lnTo>
                    <a:pt x="63373" y="74168"/>
                  </a:lnTo>
                  <a:lnTo>
                    <a:pt x="60452" y="82550"/>
                  </a:lnTo>
                  <a:lnTo>
                    <a:pt x="0" y="83947"/>
                  </a:lnTo>
                  <a:lnTo>
                    <a:pt x="43180" y="0"/>
                  </a:lnTo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609" y="5419213"/>
              <a:ext cx="264039" cy="948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281431" y="0"/>
                  </a:moveTo>
                  <a:lnTo>
                    <a:pt x="3556" y="0"/>
                  </a:lnTo>
                  <a:lnTo>
                    <a:pt x="0" y="3556"/>
                  </a:lnTo>
                  <a:lnTo>
                    <a:pt x="0" y="42291"/>
                  </a:lnTo>
                  <a:lnTo>
                    <a:pt x="0" y="46736"/>
                  </a:lnTo>
                  <a:lnTo>
                    <a:pt x="3556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3556"/>
                  </a:lnTo>
                  <a:lnTo>
                    <a:pt x="281431" y="0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4563" y="5096255"/>
              <a:ext cx="285115" cy="50800"/>
            </a:xfrm>
            <a:custGeom>
              <a:avLst/>
              <a:gdLst/>
              <a:ahLst/>
              <a:cxnLst/>
              <a:rect l="l" t="t" r="r" b="b"/>
              <a:pathLst>
                <a:path w="285114" h="50800">
                  <a:moveTo>
                    <a:pt x="0" y="42291"/>
                  </a:moveTo>
                  <a:lnTo>
                    <a:pt x="0" y="46736"/>
                  </a:lnTo>
                  <a:lnTo>
                    <a:pt x="3556" y="50292"/>
                  </a:lnTo>
                  <a:lnTo>
                    <a:pt x="8001" y="50292"/>
                  </a:lnTo>
                  <a:lnTo>
                    <a:pt x="276987" y="50292"/>
                  </a:lnTo>
                  <a:lnTo>
                    <a:pt x="281431" y="50292"/>
                  </a:lnTo>
                  <a:lnTo>
                    <a:pt x="284988" y="46736"/>
                  </a:lnTo>
                  <a:lnTo>
                    <a:pt x="284988" y="42291"/>
                  </a:lnTo>
                  <a:lnTo>
                    <a:pt x="284988" y="8001"/>
                  </a:lnTo>
                  <a:lnTo>
                    <a:pt x="284988" y="3556"/>
                  </a:lnTo>
                  <a:lnTo>
                    <a:pt x="281431" y="0"/>
                  </a:lnTo>
                  <a:lnTo>
                    <a:pt x="276987" y="0"/>
                  </a:lnTo>
                  <a:lnTo>
                    <a:pt x="8001" y="0"/>
                  </a:lnTo>
                  <a:lnTo>
                    <a:pt x="3556" y="0"/>
                  </a:lnTo>
                  <a:lnTo>
                    <a:pt x="0" y="3556"/>
                  </a:lnTo>
                  <a:lnTo>
                    <a:pt x="0" y="8001"/>
                  </a:lnTo>
                  <a:lnTo>
                    <a:pt x="0" y="42291"/>
                  </a:lnTo>
                  <a:close/>
                </a:path>
              </a:pathLst>
            </a:custGeom>
            <a:ln w="9404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3810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8100" y="2438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18131" y="5056631"/>
              <a:ext cx="38100" cy="24765"/>
            </a:xfrm>
            <a:custGeom>
              <a:avLst/>
              <a:gdLst/>
              <a:ahLst/>
              <a:cxnLst/>
              <a:rect l="l" t="t" r="r" b="b"/>
              <a:pathLst>
                <a:path w="38100" h="24764">
                  <a:moveTo>
                    <a:pt x="0" y="24383"/>
                  </a:moveTo>
                  <a:lnTo>
                    <a:pt x="38100" y="2438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95983" y="5123687"/>
              <a:ext cx="424180" cy="38100"/>
            </a:xfrm>
            <a:custGeom>
              <a:avLst/>
              <a:gdLst/>
              <a:ahLst/>
              <a:cxnLst/>
              <a:rect l="l" t="t" r="r" b="b"/>
              <a:pathLst>
                <a:path w="424180" h="38100">
                  <a:moveTo>
                    <a:pt x="42367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23672" y="3810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42214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22147" y="10668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7507" y="5158739"/>
              <a:ext cx="422275" cy="10795"/>
            </a:xfrm>
            <a:custGeom>
              <a:avLst/>
              <a:gdLst/>
              <a:ahLst/>
              <a:cxnLst/>
              <a:rect l="l" t="t" r="r" b="b"/>
              <a:pathLst>
                <a:path w="422275" h="10795">
                  <a:moveTo>
                    <a:pt x="0" y="10668"/>
                  </a:moveTo>
                  <a:lnTo>
                    <a:pt x="422147" y="10668"/>
                  </a:lnTo>
                  <a:lnTo>
                    <a:pt x="42214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40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777097" y="4110097"/>
            <a:ext cx="641985" cy="1083945"/>
            <a:chOff x="6777097" y="4110097"/>
            <a:chExt cx="641985" cy="1083945"/>
          </a:xfrm>
        </p:grpSpPr>
        <p:sp>
          <p:nvSpPr>
            <p:cNvPr id="41" name="object 41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81799" y="4114800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95515" y="5141976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4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15327" y="4114800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84847" y="4119372"/>
              <a:ext cx="625475" cy="1018540"/>
            </a:xfrm>
            <a:custGeom>
              <a:avLst/>
              <a:gdLst/>
              <a:ahLst/>
              <a:cxnLst/>
              <a:rect l="l" t="t" r="r" b="b"/>
              <a:pathLst>
                <a:path w="625475" h="1018539">
                  <a:moveTo>
                    <a:pt x="35051" y="1018158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5475" h="1018539">
                  <a:moveTo>
                    <a:pt x="0" y="1015110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18539">
                  <a:moveTo>
                    <a:pt x="597407" y="0"/>
                  </a:moveTo>
                  <a:lnTo>
                    <a:pt x="624967" y="0"/>
                  </a:lnTo>
                  <a:lnTo>
                    <a:pt x="624967" y="1015110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82255" y="4114800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835139" y="4187952"/>
              <a:ext cx="111760" cy="226060"/>
            </a:xfrm>
            <a:custGeom>
              <a:avLst/>
              <a:gdLst/>
              <a:ahLst/>
              <a:cxnLst/>
              <a:rect l="l" t="t" r="r" b="b"/>
              <a:pathLst>
                <a:path w="111759" h="226060">
                  <a:moveTo>
                    <a:pt x="111251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111251" y="225552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85344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85344" y="199643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48855" y="4200144"/>
              <a:ext cx="85725" cy="200025"/>
            </a:xfrm>
            <a:custGeom>
              <a:avLst/>
              <a:gdLst/>
              <a:ahLst/>
              <a:cxnLst/>
              <a:rect l="l" t="t" r="r" b="b"/>
              <a:pathLst>
                <a:path w="85725" h="200025">
                  <a:moveTo>
                    <a:pt x="0" y="199643"/>
                  </a:moveTo>
                  <a:lnTo>
                    <a:pt x="85344" y="199643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8077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80772" y="59436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50379" y="4337304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36575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6575" y="128016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50379" y="420624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24383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4383" y="112775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03719" y="4209288"/>
              <a:ext cx="24765" cy="113030"/>
            </a:xfrm>
            <a:custGeom>
              <a:avLst/>
              <a:gdLst/>
              <a:ahLst/>
              <a:cxnLst/>
              <a:rect l="l" t="t" r="r" b="b"/>
              <a:pathLst>
                <a:path w="24765" h="113029">
                  <a:moveTo>
                    <a:pt x="0" y="112775"/>
                  </a:moveTo>
                  <a:lnTo>
                    <a:pt x="24383" y="112775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21335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21335" y="82295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57999" y="4242816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0" y="82295"/>
                  </a:moveTo>
                  <a:lnTo>
                    <a:pt x="21335" y="82295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8229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1" y="6096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59523" y="4241291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1" y="6096"/>
                  </a:lnTo>
                  <a:lnTo>
                    <a:pt x="1981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4571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4571" y="128016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86955" y="4206240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70">
                  <a:moveTo>
                    <a:pt x="0" y="128016"/>
                  </a:moveTo>
                  <a:lnTo>
                    <a:pt x="4571" y="128016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7619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7619" y="112775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99147" y="4209288"/>
              <a:ext cx="7620" cy="113030"/>
            </a:xfrm>
            <a:custGeom>
              <a:avLst/>
              <a:gdLst/>
              <a:ahLst/>
              <a:cxnLst/>
              <a:rect l="l" t="t" r="r" b="b"/>
              <a:pathLst>
                <a:path w="7620" h="113029">
                  <a:moveTo>
                    <a:pt x="0" y="112775"/>
                  </a:moveTo>
                  <a:lnTo>
                    <a:pt x="7619" y="112775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73239" y="4344924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5">
                  <a:moveTo>
                    <a:pt x="0" y="48768"/>
                  </a:moveTo>
                  <a:lnTo>
                    <a:pt x="7619" y="48768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48768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111" y="0"/>
                  </a:moveTo>
                  <a:lnTo>
                    <a:pt x="2031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2031" y="7619"/>
                  </a:lnTo>
                  <a:lnTo>
                    <a:pt x="7111" y="7619"/>
                  </a:lnTo>
                  <a:lnTo>
                    <a:pt x="9144" y="5968"/>
                  </a:lnTo>
                  <a:lnTo>
                    <a:pt x="9144" y="1650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57999" y="4351020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809"/>
                  </a:moveTo>
                  <a:lnTo>
                    <a:pt x="0" y="1650"/>
                  </a:lnTo>
                  <a:lnTo>
                    <a:pt x="2031" y="0"/>
                  </a:lnTo>
                  <a:lnTo>
                    <a:pt x="4572" y="0"/>
                  </a:lnTo>
                  <a:lnTo>
                    <a:pt x="7111" y="0"/>
                  </a:lnTo>
                  <a:lnTo>
                    <a:pt x="9144" y="1650"/>
                  </a:lnTo>
                  <a:lnTo>
                    <a:pt x="9144" y="3809"/>
                  </a:lnTo>
                  <a:lnTo>
                    <a:pt x="9144" y="5968"/>
                  </a:lnTo>
                  <a:lnTo>
                    <a:pt x="7111" y="7619"/>
                  </a:lnTo>
                  <a:lnTo>
                    <a:pt x="4572" y="7619"/>
                  </a:lnTo>
                  <a:lnTo>
                    <a:pt x="2031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57999" y="43708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11" y="0"/>
                  </a:moveTo>
                  <a:lnTo>
                    <a:pt x="2031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7112"/>
                  </a:lnTo>
                  <a:lnTo>
                    <a:pt x="2031" y="9144"/>
                  </a:lnTo>
                  <a:lnTo>
                    <a:pt x="7111" y="9144"/>
                  </a:lnTo>
                  <a:lnTo>
                    <a:pt x="9144" y="7112"/>
                  </a:lnTo>
                  <a:lnTo>
                    <a:pt x="9144" y="2032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35139" y="4186428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4" h="227329">
                  <a:moveTo>
                    <a:pt x="22859" y="188976"/>
                  </a:moveTo>
                  <a:lnTo>
                    <a:pt x="22859" y="186436"/>
                  </a:lnTo>
                  <a:lnTo>
                    <a:pt x="24891" y="184404"/>
                  </a:lnTo>
                  <a:lnTo>
                    <a:pt x="27431" y="184404"/>
                  </a:lnTo>
                  <a:lnTo>
                    <a:pt x="29971" y="184404"/>
                  </a:lnTo>
                  <a:lnTo>
                    <a:pt x="32003" y="186436"/>
                  </a:lnTo>
                  <a:lnTo>
                    <a:pt x="32003" y="188976"/>
                  </a:lnTo>
                  <a:lnTo>
                    <a:pt x="32003" y="191516"/>
                  </a:lnTo>
                  <a:lnTo>
                    <a:pt x="29971" y="193548"/>
                  </a:lnTo>
                  <a:lnTo>
                    <a:pt x="27431" y="193548"/>
                  </a:lnTo>
                  <a:lnTo>
                    <a:pt x="24891" y="193548"/>
                  </a:lnTo>
                  <a:lnTo>
                    <a:pt x="22859" y="191516"/>
                  </a:lnTo>
                  <a:lnTo>
                    <a:pt x="22859" y="188976"/>
                  </a:lnTo>
                  <a:close/>
                </a:path>
                <a:path w="116204" h="227329">
                  <a:moveTo>
                    <a:pt x="113029" y="0"/>
                  </a:moveTo>
                  <a:lnTo>
                    <a:pt x="115950" y="227203"/>
                  </a:lnTo>
                  <a:lnTo>
                    <a:pt x="0" y="227203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9143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9143" y="1676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08291" y="4346448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0" y="16763"/>
                  </a:moveTo>
                  <a:lnTo>
                    <a:pt x="9143" y="16763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2524" y="213359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978395" y="4195572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59"/>
                  </a:moveTo>
                  <a:lnTo>
                    <a:pt x="382524" y="213359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979919" y="423214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37642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76427" y="3047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979919" y="4277868"/>
              <a:ext cx="376555" cy="3175"/>
            </a:xfrm>
            <a:custGeom>
              <a:avLst/>
              <a:gdLst/>
              <a:ahLst/>
              <a:cxnLst/>
              <a:rect l="l" t="t" r="r" b="b"/>
              <a:pathLst>
                <a:path w="376554" h="3175">
                  <a:moveTo>
                    <a:pt x="0" y="3047"/>
                  </a:moveTo>
                  <a:lnTo>
                    <a:pt x="376427" y="3047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979919" y="4322063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79919" y="43632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988797" y="4195571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78395" y="4558284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4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979919" y="4594859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79919" y="463753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7" y="6096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979919" y="4683251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7" y="6096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79919" y="47259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88797" y="455828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3854" h="21336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3504" y="213360"/>
                  </a:lnTo>
                  <a:lnTo>
                    <a:pt x="253504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382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2524" y="211836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978395" y="4904232"/>
              <a:ext cx="382905" cy="212090"/>
            </a:xfrm>
            <a:custGeom>
              <a:avLst/>
              <a:gdLst/>
              <a:ahLst/>
              <a:cxnLst/>
              <a:rect l="l" t="t" r="r" b="b"/>
              <a:pathLst>
                <a:path w="382904" h="212089">
                  <a:moveTo>
                    <a:pt x="0" y="211836"/>
                  </a:moveTo>
                  <a:lnTo>
                    <a:pt x="382524" y="211836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79919" y="4942332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79919" y="4983479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7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7" y="4571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79919" y="50307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7" y="4571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7" y="7620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79919" y="5073395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7" y="7620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88797" y="4905755"/>
              <a:ext cx="363855" cy="210820"/>
            </a:xfrm>
            <a:custGeom>
              <a:avLst/>
              <a:gdLst/>
              <a:ahLst/>
              <a:cxnLst/>
              <a:rect l="l" t="t" r="r" b="b"/>
              <a:pathLst>
                <a:path w="363854" h="210820">
                  <a:moveTo>
                    <a:pt x="18808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18808" y="210312"/>
                  </a:lnTo>
                  <a:lnTo>
                    <a:pt x="18808" y="0"/>
                  </a:lnTo>
                  <a:close/>
                </a:path>
                <a:path w="363854" h="210820">
                  <a:moveTo>
                    <a:pt x="145300" y="0"/>
                  </a:moveTo>
                  <a:lnTo>
                    <a:pt x="145300" y="0"/>
                  </a:lnTo>
                  <a:lnTo>
                    <a:pt x="19812" y="0"/>
                  </a:lnTo>
                  <a:lnTo>
                    <a:pt x="19812" y="210312"/>
                  </a:lnTo>
                  <a:lnTo>
                    <a:pt x="145300" y="210312"/>
                  </a:lnTo>
                  <a:lnTo>
                    <a:pt x="145300" y="0"/>
                  </a:lnTo>
                  <a:close/>
                </a:path>
                <a:path w="363854" h="21082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0312"/>
                  </a:lnTo>
                  <a:lnTo>
                    <a:pt x="198640" y="210312"/>
                  </a:lnTo>
                  <a:lnTo>
                    <a:pt x="198640" y="0"/>
                  </a:lnTo>
                  <a:close/>
                </a:path>
                <a:path w="363854" h="210820">
                  <a:moveTo>
                    <a:pt x="253504" y="0"/>
                  </a:moveTo>
                  <a:lnTo>
                    <a:pt x="253504" y="0"/>
                  </a:lnTo>
                  <a:lnTo>
                    <a:pt x="199644" y="0"/>
                  </a:lnTo>
                  <a:lnTo>
                    <a:pt x="199644" y="210312"/>
                  </a:lnTo>
                  <a:lnTo>
                    <a:pt x="253504" y="210312"/>
                  </a:lnTo>
                  <a:lnTo>
                    <a:pt x="253504" y="0"/>
                  </a:lnTo>
                  <a:close/>
                </a:path>
                <a:path w="363854" h="210820">
                  <a:moveTo>
                    <a:pt x="363232" y="0"/>
                  </a:moveTo>
                  <a:lnTo>
                    <a:pt x="363232" y="0"/>
                  </a:lnTo>
                  <a:lnTo>
                    <a:pt x="254508" y="0"/>
                  </a:lnTo>
                  <a:lnTo>
                    <a:pt x="254508" y="210312"/>
                  </a:lnTo>
                  <a:lnTo>
                    <a:pt x="363232" y="210312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97535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7535" y="24384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35139" y="4451604"/>
              <a:ext cx="97790" cy="24765"/>
            </a:xfrm>
            <a:custGeom>
              <a:avLst/>
              <a:gdLst/>
              <a:ahLst/>
              <a:cxnLst/>
              <a:rect l="l" t="t" r="r" b="b"/>
              <a:pathLst>
                <a:path w="97790" h="24764">
                  <a:moveTo>
                    <a:pt x="0" y="24384"/>
                  </a:moveTo>
                  <a:lnTo>
                    <a:pt x="97535" y="24384"/>
                  </a:lnTo>
                  <a:lnTo>
                    <a:pt x="97535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35139" y="4451604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6" y="27559"/>
                  </a:lnTo>
                  <a:lnTo>
                    <a:pt x="99186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14173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141731" y="32004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835139" y="4495800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40" h="32385">
                  <a:moveTo>
                    <a:pt x="0" y="32004"/>
                  </a:moveTo>
                  <a:lnTo>
                    <a:pt x="141731" y="32004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3200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35139" y="4495800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0" y="35179"/>
                  </a:moveTo>
                  <a:lnTo>
                    <a:pt x="143382" y="35179"/>
                  </a:lnTo>
                  <a:lnTo>
                    <a:pt x="143382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4549009" y="3694045"/>
            <a:ext cx="639445" cy="1085850"/>
            <a:chOff x="4549009" y="3694045"/>
            <a:chExt cx="639445" cy="1085850"/>
          </a:xfrm>
        </p:grpSpPr>
        <p:sp>
          <p:nvSpPr>
            <p:cNvPr id="112" name="object 112"/>
            <p:cNvSpPr/>
            <p:nvPr/>
          </p:nvSpPr>
          <p:spPr>
            <a:xfrm>
              <a:off x="4553712" y="3698747"/>
              <a:ext cx="629920" cy="1028700"/>
            </a:xfrm>
            <a:custGeom>
              <a:avLst/>
              <a:gdLst/>
              <a:ahLst/>
              <a:cxnLst/>
              <a:rect l="l" t="t" r="r" b="b"/>
              <a:pathLst>
                <a:path w="629920" h="1028700">
                  <a:moveTo>
                    <a:pt x="629412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629412" y="1028700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553712" y="3698747"/>
              <a:ext cx="629920" cy="1028700"/>
            </a:xfrm>
            <a:custGeom>
              <a:avLst/>
              <a:gdLst/>
              <a:ahLst/>
              <a:cxnLst/>
              <a:rect l="l" t="t" r="r" b="b"/>
              <a:pathLst>
                <a:path w="629920" h="1028700">
                  <a:moveTo>
                    <a:pt x="0" y="1028700"/>
                  </a:moveTo>
                  <a:lnTo>
                    <a:pt x="629412" y="1028700"/>
                  </a:lnTo>
                  <a:lnTo>
                    <a:pt x="629412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565904" y="4727447"/>
              <a:ext cx="609600" cy="47625"/>
            </a:xfrm>
            <a:custGeom>
              <a:avLst/>
              <a:gdLst/>
              <a:ahLst/>
              <a:cxnLst/>
              <a:rect l="l" t="t" r="r" b="b"/>
              <a:pathLst>
                <a:path w="609600" h="47625">
                  <a:moveTo>
                    <a:pt x="609600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09600" y="47243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565904" y="4727447"/>
              <a:ext cx="609600" cy="47625"/>
            </a:xfrm>
            <a:custGeom>
              <a:avLst/>
              <a:gdLst/>
              <a:ahLst/>
              <a:cxnLst/>
              <a:rect l="l" t="t" r="r" b="b"/>
              <a:pathLst>
                <a:path w="609600" h="47625">
                  <a:moveTo>
                    <a:pt x="0" y="47243"/>
                  </a:moveTo>
                  <a:lnTo>
                    <a:pt x="609600" y="47243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84192" y="3698747"/>
              <a:ext cx="0" cy="1028700"/>
            </a:xfrm>
            <a:custGeom>
              <a:avLst/>
              <a:gdLst/>
              <a:ahLst/>
              <a:cxnLst/>
              <a:rect l="l" t="t" r="r" b="b"/>
              <a:pathLst>
                <a:path h="1028700">
                  <a:moveTo>
                    <a:pt x="0" y="0"/>
                  </a:moveTo>
                  <a:lnTo>
                    <a:pt x="0" y="1028700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553712" y="3703319"/>
              <a:ext cx="626745" cy="1019810"/>
            </a:xfrm>
            <a:custGeom>
              <a:avLst/>
              <a:gdLst/>
              <a:ahLst/>
              <a:cxnLst/>
              <a:rect l="l" t="t" r="r" b="b"/>
              <a:pathLst>
                <a:path w="626745" h="1019810">
                  <a:moveTo>
                    <a:pt x="35051" y="1019682"/>
                  </a:moveTo>
                  <a:lnTo>
                    <a:pt x="35051" y="4571"/>
                  </a:lnTo>
                  <a:lnTo>
                    <a:pt x="591438" y="4571"/>
                  </a:lnTo>
                </a:path>
                <a:path w="626745" h="1019810">
                  <a:moveTo>
                    <a:pt x="0" y="1016634"/>
                  </a:moveTo>
                  <a:lnTo>
                    <a:pt x="0" y="0"/>
                  </a:lnTo>
                  <a:lnTo>
                    <a:pt x="24511" y="0"/>
                  </a:lnTo>
                </a:path>
                <a:path w="626745" h="1019810">
                  <a:moveTo>
                    <a:pt x="598932" y="0"/>
                  </a:moveTo>
                  <a:lnTo>
                    <a:pt x="626490" y="0"/>
                  </a:lnTo>
                  <a:lnTo>
                    <a:pt x="626490" y="1016634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152644" y="3698747"/>
              <a:ext cx="0" cy="1035050"/>
            </a:xfrm>
            <a:custGeom>
              <a:avLst/>
              <a:gdLst/>
              <a:ahLst/>
              <a:cxnLst/>
              <a:rect l="l" t="t" r="r" b="b"/>
              <a:pathLst>
                <a:path h="1035050">
                  <a:moveTo>
                    <a:pt x="0" y="0"/>
                  </a:moveTo>
                  <a:lnTo>
                    <a:pt x="0" y="1034795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607052" y="3771899"/>
              <a:ext cx="108585" cy="226060"/>
            </a:xfrm>
            <a:custGeom>
              <a:avLst/>
              <a:gdLst/>
              <a:ahLst/>
              <a:cxnLst/>
              <a:rect l="l" t="t" r="r" b="b"/>
              <a:pathLst>
                <a:path w="108585" h="226060">
                  <a:moveTo>
                    <a:pt x="108203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8203" y="225551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17720" y="3784091"/>
              <a:ext cx="86995" cy="201295"/>
            </a:xfrm>
            <a:custGeom>
              <a:avLst/>
              <a:gdLst/>
              <a:ahLst/>
              <a:cxnLst/>
              <a:rect l="l" t="t" r="r" b="b"/>
              <a:pathLst>
                <a:path w="86995" h="201295">
                  <a:moveTo>
                    <a:pt x="8686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6867" y="201167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617720" y="3784091"/>
              <a:ext cx="86995" cy="201295"/>
            </a:xfrm>
            <a:custGeom>
              <a:avLst/>
              <a:gdLst/>
              <a:ahLst/>
              <a:cxnLst/>
              <a:rect l="l" t="t" r="r" b="b"/>
              <a:pathLst>
                <a:path w="86995" h="201295">
                  <a:moveTo>
                    <a:pt x="0" y="201167"/>
                  </a:moveTo>
                  <a:lnTo>
                    <a:pt x="86867" y="201167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620768" y="3921251"/>
              <a:ext cx="81280" cy="59690"/>
            </a:xfrm>
            <a:custGeom>
              <a:avLst/>
              <a:gdLst/>
              <a:ahLst/>
              <a:cxnLst/>
              <a:rect l="l" t="t" r="r" b="b"/>
              <a:pathLst>
                <a:path w="81279" h="59689">
                  <a:moveTo>
                    <a:pt x="0" y="59436"/>
                  </a:moveTo>
                  <a:lnTo>
                    <a:pt x="80772" y="59436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620768" y="3790187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70">
                  <a:moveTo>
                    <a:pt x="0" y="128016"/>
                  </a:moveTo>
                  <a:lnTo>
                    <a:pt x="36575" y="128016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672584" y="3794759"/>
              <a:ext cx="24765" cy="111760"/>
            </a:xfrm>
            <a:custGeom>
              <a:avLst/>
              <a:gdLst/>
              <a:ahLst/>
              <a:cxnLst/>
              <a:rect l="l" t="t" r="r" b="b"/>
              <a:pathLst>
                <a:path w="24764" h="111760">
                  <a:moveTo>
                    <a:pt x="24384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24384" y="111251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672584" y="3794759"/>
              <a:ext cx="24765" cy="111760"/>
            </a:xfrm>
            <a:custGeom>
              <a:avLst/>
              <a:gdLst/>
              <a:ahLst/>
              <a:cxnLst/>
              <a:rect l="l" t="t" r="r" b="b"/>
              <a:pathLst>
                <a:path w="24764" h="111760">
                  <a:moveTo>
                    <a:pt x="0" y="111251"/>
                  </a:moveTo>
                  <a:lnTo>
                    <a:pt x="24384" y="111251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629912" y="3825239"/>
              <a:ext cx="20320" cy="83820"/>
            </a:xfrm>
            <a:custGeom>
              <a:avLst/>
              <a:gdLst/>
              <a:ahLst/>
              <a:cxnLst/>
              <a:rect l="l" t="t" r="r" b="b"/>
              <a:pathLst>
                <a:path w="20320" h="83820">
                  <a:moveTo>
                    <a:pt x="19812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19812" y="83819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629912" y="3825239"/>
              <a:ext cx="20320" cy="83820"/>
            </a:xfrm>
            <a:custGeom>
              <a:avLst/>
              <a:gdLst/>
              <a:ahLst/>
              <a:cxnLst/>
              <a:rect l="l" t="t" r="r" b="b"/>
              <a:pathLst>
                <a:path w="20320" h="83820">
                  <a:moveTo>
                    <a:pt x="0" y="83819"/>
                  </a:moveTo>
                  <a:lnTo>
                    <a:pt x="19812" y="83819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381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629912" y="3825239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81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2" y="609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629912" y="3825239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19812" y="6096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57344" y="3790187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70">
                  <a:moveTo>
                    <a:pt x="3047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047" y="128016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657344" y="3790187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70">
                  <a:moveTo>
                    <a:pt x="0" y="128016"/>
                  </a:moveTo>
                  <a:lnTo>
                    <a:pt x="3047" y="128016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128016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668012" y="3794759"/>
              <a:ext cx="10795" cy="111760"/>
            </a:xfrm>
            <a:custGeom>
              <a:avLst/>
              <a:gdLst/>
              <a:ahLst/>
              <a:cxnLst/>
              <a:rect l="l" t="t" r="r" b="b"/>
              <a:pathLst>
                <a:path w="10795" h="111760">
                  <a:moveTo>
                    <a:pt x="10667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10667" y="111251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668012" y="3794759"/>
              <a:ext cx="10795" cy="111760"/>
            </a:xfrm>
            <a:custGeom>
              <a:avLst/>
              <a:gdLst/>
              <a:ahLst/>
              <a:cxnLst/>
              <a:rect l="l" t="t" r="r" b="b"/>
              <a:pathLst>
                <a:path w="10795" h="111760">
                  <a:moveTo>
                    <a:pt x="0" y="111251"/>
                  </a:moveTo>
                  <a:lnTo>
                    <a:pt x="10667" y="111251"/>
                  </a:lnTo>
                  <a:lnTo>
                    <a:pt x="10667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642104" y="3930395"/>
              <a:ext cx="9525" cy="48895"/>
            </a:xfrm>
            <a:custGeom>
              <a:avLst/>
              <a:gdLst/>
              <a:ahLst/>
              <a:cxnLst/>
              <a:rect l="l" t="t" r="r" b="b"/>
              <a:pathLst>
                <a:path w="9525" h="48895">
                  <a:moveTo>
                    <a:pt x="0" y="48767"/>
                  </a:moveTo>
                  <a:lnTo>
                    <a:pt x="9144" y="4876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29912" y="393496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4699" y="0"/>
                  </a:moveTo>
                  <a:lnTo>
                    <a:pt x="1397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397" y="7619"/>
                  </a:lnTo>
                  <a:lnTo>
                    <a:pt x="4699" y="7619"/>
                  </a:lnTo>
                  <a:lnTo>
                    <a:pt x="6096" y="5968"/>
                  </a:lnTo>
                  <a:lnTo>
                    <a:pt x="6096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629912" y="393496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3809"/>
                  </a:moveTo>
                  <a:lnTo>
                    <a:pt x="0" y="1650"/>
                  </a:lnTo>
                  <a:lnTo>
                    <a:pt x="1397" y="0"/>
                  </a:lnTo>
                  <a:lnTo>
                    <a:pt x="3048" y="0"/>
                  </a:lnTo>
                  <a:lnTo>
                    <a:pt x="4699" y="0"/>
                  </a:lnTo>
                  <a:lnTo>
                    <a:pt x="6096" y="1650"/>
                  </a:lnTo>
                  <a:lnTo>
                    <a:pt x="6096" y="3809"/>
                  </a:lnTo>
                  <a:lnTo>
                    <a:pt x="6096" y="5968"/>
                  </a:lnTo>
                  <a:lnTo>
                    <a:pt x="4699" y="7619"/>
                  </a:lnTo>
                  <a:lnTo>
                    <a:pt x="3048" y="7619"/>
                  </a:lnTo>
                  <a:lnTo>
                    <a:pt x="1397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629912" y="3956303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4699" y="0"/>
                  </a:moveTo>
                  <a:lnTo>
                    <a:pt x="1397" y="0"/>
                  </a:lnTo>
                  <a:lnTo>
                    <a:pt x="0" y="1651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7" y="7620"/>
                  </a:lnTo>
                  <a:lnTo>
                    <a:pt x="4699" y="7620"/>
                  </a:lnTo>
                  <a:lnTo>
                    <a:pt x="6096" y="5969"/>
                  </a:lnTo>
                  <a:lnTo>
                    <a:pt x="6096" y="1651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605528" y="3771899"/>
              <a:ext cx="114935" cy="227329"/>
            </a:xfrm>
            <a:custGeom>
              <a:avLst/>
              <a:gdLst/>
              <a:ahLst/>
              <a:cxnLst/>
              <a:rect l="l" t="t" r="r" b="b"/>
              <a:pathLst>
                <a:path w="114935" h="227329">
                  <a:moveTo>
                    <a:pt x="24384" y="188213"/>
                  </a:moveTo>
                  <a:lnTo>
                    <a:pt x="24384" y="186055"/>
                  </a:lnTo>
                  <a:lnTo>
                    <a:pt x="25781" y="184404"/>
                  </a:lnTo>
                  <a:lnTo>
                    <a:pt x="27432" y="184404"/>
                  </a:lnTo>
                  <a:lnTo>
                    <a:pt x="29083" y="184404"/>
                  </a:lnTo>
                  <a:lnTo>
                    <a:pt x="30480" y="186055"/>
                  </a:lnTo>
                  <a:lnTo>
                    <a:pt x="30480" y="188213"/>
                  </a:lnTo>
                  <a:lnTo>
                    <a:pt x="30480" y="190373"/>
                  </a:lnTo>
                  <a:lnTo>
                    <a:pt x="29083" y="192024"/>
                  </a:lnTo>
                  <a:lnTo>
                    <a:pt x="27432" y="192024"/>
                  </a:lnTo>
                  <a:lnTo>
                    <a:pt x="25781" y="192024"/>
                  </a:lnTo>
                  <a:lnTo>
                    <a:pt x="24384" y="190373"/>
                  </a:lnTo>
                  <a:lnTo>
                    <a:pt x="24384" y="188213"/>
                  </a:lnTo>
                  <a:close/>
                </a:path>
                <a:path w="114935" h="227329">
                  <a:moveTo>
                    <a:pt x="111506" y="0"/>
                  </a:moveTo>
                  <a:lnTo>
                    <a:pt x="114426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678680" y="393039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678680" y="3930395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748784" y="3779519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1000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381000" y="213359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748784" y="3779519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59"/>
                  </a:moveTo>
                  <a:lnTo>
                    <a:pt x="381000" y="213359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13359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748784" y="3817619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748784" y="3817619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748784" y="386029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748784" y="386029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748784" y="390601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748784" y="390601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748784" y="394868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748784" y="394868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759185" y="3779519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25488" y="0"/>
                  </a:moveTo>
                  <a:lnTo>
                    <a:pt x="125488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26492" y="0"/>
                  </a:lnTo>
                  <a:lnTo>
                    <a:pt x="12649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233692" y="0"/>
                  </a:moveTo>
                  <a:lnTo>
                    <a:pt x="233692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233692" y="213360"/>
                  </a:lnTo>
                  <a:lnTo>
                    <a:pt x="233692" y="0"/>
                  </a:lnTo>
                  <a:close/>
                </a:path>
                <a:path w="363854" h="213360">
                  <a:moveTo>
                    <a:pt x="288556" y="0"/>
                  </a:moveTo>
                  <a:lnTo>
                    <a:pt x="288556" y="0"/>
                  </a:lnTo>
                  <a:lnTo>
                    <a:pt x="234696" y="0"/>
                  </a:lnTo>
                  <a:lnTo>
                    <a:pt x="234696" y="213360"/>
                  </a:lnTo>
                  <a:lnTo>
                    <a:pt x="288556" y="213360"/>
                  </a:lnTo>
                  <a:lnTo>
                    <a:pt x="288556" y="0"/>
                  </a:lnTo>
                  <a:close/>
                </a:path>
                <a:path w="363854" h="213360">
                  <a:moveTo>
                    <a:pt x="343420" y="0"/>
                  </a:moveTo>
                  <a:lnTo>
                    <a:pt x="343420" y="0"/>
                  </a:lnTo>
                  <a:lnTo>
                    <a:pt x="289560" y="0"/>
                  </a:lnTo>
                  <a:lnTo>
                    <a:pt x="289560" y="213360"/>
                  </a:lnTo>
                  <a:lnTo>
                    <a:pt x="343420" y="213360"/>
                  </a:lnTo>
                  <a:lnTo>
                    <a:pt x="343420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44424" y="0"/>
                  </a:lnTo>
                  <a:lnTo>
                    <a:pt x="344424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748784" y="414375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1000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1000" y="21183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748784" y="4143755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1000" y="211836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748784" y="4180332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377951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7951" y="4571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748784" y="4180332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0" y="4571"/>
                  </a:moveTo>
                  <a:lnTo>
                    <a:pt x="377951" y="4571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748784" y="422300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748784" y="4223003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748784" y="4267199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748784" y="4267199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748784" y="4311395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748784" y="4311395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759185" y="4143755"/>
              <a:ext cx="363855" cy="212090"/>
            </a:xfrm>
            <a:custGeom>
              <a:avLst/>
              <a:gdLst/>
              <a:ahLst/>
              <a:cxnLst/>
              <a:rect l="l" t="t" r="r" b="b"/>
              <a:pathLst>
                <a:path w="363854" h="212089">
                  <a:moveTo>
                    <a:pt x="18808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18808" y="211836"/>
                  </a:lnTo>
                  <a:lnTo>
                    <a:pt x="18808" y="0"/>
                  </a:lnTo>
                  <a:close/>
                </a:path>
                <a:path w="363854" h="212089">
                  <a:moveTo>
                    <a:pt x="125488" y="0"/>
                  </a:moveTo>
                  <a:lnTo>
                    <a:pt x="125488" y="0"/>
                  </a:lnTo>
                  <a:lnTo>
                    <a:pt x="19812" y="0"/>
                  </a:lnTo>
                  <a:lnTo>
                    <a:pt x="19812" y="211836"/>
                  </a:lnTo>
                  <a:lnTo>
                    <a:pt x="125488" y="211836"/>
                  </a:lnTo>
                  <a:lnTo>
                    <a:pt x="125488" y="0"/>
                  </a:lnTo>
                  <a:close/>
                </a:path>
                <a:path w="363854" h="212089">
                  <a:moveTo>
                    <a:pt x="145300" y="0"/>
                  </a:moveTo>
                  <a:lnTo>
                    <a:pt x="126492" y="0"/>
                  </a:lnTo>
                  <a:lnTo>
                    <a:pt x="126492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3854" h="212089">
                  <a:moveTo>
                    <a:pt x="233692" y="0"/>
                  </a:moveTo>
                  <a:lnTo>
                    <a:pt x="233692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233692" y="211836"/>
                  </a:lnTo>
                  <a:lnTo>
                    <a:pt x="233692" y="0"/>
                  </a:lnTo>
                  <a:close/>
                </a:path>
                <a:path w="363854" h="212089">
                  <a:moveTo>
                    <a:pt x="288556" y="0"/>
                  </a:moveTo>
                  <a:lnTo>
                    <a:pt x="288556" y="0"/>
                  </a:lnTo>
                  <a:lnTo>
                    <a:pt x="234696" y="0"/>
                  </a:lnTo>
                  <a:lnTo>
                    <a:pt x="234696" y="211836"/>
                  </a:lnTo>
                  <a:lnTo>
                    <a:pt x="288556" y="211836"/>
                  </a:lnTo>
                  <a:lnTo>
                    <a:pt x="288556" y="0"/>
                  </a:lnTo>
                  <a:close/>
                </a:path>
                <a:path w="363854" h="212089">
                  <a:moveTo>
                    <a:pt x="343420" y="0"/>
                  </a:moveTo>
                  <a:lnTo>
                    <a:pt x="343420" y="0"/>
                  </a:lnTo>
                  <a:lnTo>
                    <a:pt x="289560" y="0"/>
                  </a:lnTo>
                  <a:lnTo>
                    <a:pt x="289560" y="211836"/>
                  </a:lnTo>
                  <a:lnTo>
                    <a:pt x="343420" y="211836"/>
                  </a:lnTo>
                  <a:lnTo>
                    <a:pt x="343420" y="0"/>
                  </a:lnTo>
                  <a:close/>
                </a:path>
                <a:path w="363854" h="212089">
                  <a:moveTo>
                    <a:pt x="363232" y="0"/>
                  </a:moveTo>
                  <a:lnTo>
                    <a:pt x="344424" y="0"/>
                  </a:lnTo>
                  <a:lnTo>
                    <a:pt x="344424" y="211836"/>
                  </a:lnTo>
                  <a:lnTo>
                    <a:pt x="363232" y="211836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748784" y="448970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1000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1000" y="21336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748784" y="4489703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1000" y="21336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748784" y="4527804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377951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7951" y="4571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748784" y="4527804"/>
              <a:ext cx="378460" cy="5080"/>
            </a:xfrm>
            <a:custGeom>
              <a:avLst/>
              <a:gdLst/>
              <a:ahLst/>
              <a:cxnLst/>
              <a:rect l="l" t="t" r="r" b="b"/>
              <a:pathLst>
                <a:path w="378460" h="5079">
                  <a:moveTo>
                    <a:pt x="0" y="4571"/>
                  </a:moveTo>
                  <a:lnTo>
                    <a:pt x="377951" y="4571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748784" y="4568951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748784" y="4568951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748784" y="461467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37795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7951" y="6096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748784" y="4614671"/>
              <a:ext cx="378460" cy="6350"/>
            </a:xfrm>
            <a:custGeom>
              <a:avLst/>
              <a:gdLst/>
              <a:ahLst/>
              <a:cxnLst/>
              <a:rect l="l" t="t" r="r" b="b"/>
              <a:pathLst>
                <a:path w="378460" h="6350">
                  <a:moveTo>
                    <a:pt x="0" y="6096"/>
                  </a:moveTo>
                  <a:lnTo>
                    <a:pt x="377951" y="6096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748784" y="4658867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37795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7951" y="7620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748784" y="4658867"/>
              <a:ext cx="378460" cy="7620"/>
            </a:xfrm>
            <a:custGeom>
              <a:avLst/>
              <a:gdLst/>
              <a:ahLst/>
              <a:cxnLst/>
              <a:rect l="l" t="t" r="r" b="b"/>
              <a:pathLst>
                <a:path w="378460" h="7620">
                  <a:moveTo>
                    <a:pt x="0" y="7620"/>
                  </a:moveTo>
                  <a:lnTo>
                    <a:pt x="377951" y="7620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759185" y="4489703"/>
              <a:ext cx="363855" cy="213360"/>
            </a:xfrm>
            <a:custGeom>
              <a:avLst/>
              <a:gdLst/>
              <a:ahLst/>
              <a:cxnLst/>
              <a:rect l="l" t="t" r="r" b="b"/>
              <a:pathLst>
                <a:path w="363854" h="213360">
                  <a:moveTo>
                    <a:pt x="188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808" y="213360"/>
                  </a:lnTo>
                  <a:lnTo>
                    <a:pt x="18808" y="0"/>
                  </a:lnTo>
                  <a:close/>
                </a:path>
                <a:path w="363854" h="213360">
                  <a:moveTo>
                    <a:pt x="125488" y="0"/>
                  </a:moveTo>
                  <a:lnTo>
                    <a:pt x="125488" y="0"/>
                  </a:lnTo>
                  <a:lnTo>
                    <a:pt x="19812" y="0"/>
                  </a:lnTo>
                  <a:lnTo>
                    <a:pt x="19812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3854" h="213360">
                  <a:moveTo>
                    <a:pt x="145300" y="0"/>
                  </a:moveTo>
                  <a:lnTo>
                    <a:pt x="126492" y="0"/>
                  </a:lnTo>
                  <a:lnTo>
                    <a:pt x="126492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3854" h="213360">
                  <a:moveTo>
                    <a:pt x="233692" y="0"/>
                  </a:moveTo>
                  <a:lnTo>
                    <a:pt x="233692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233692" y="213360"/>
                  </a:lnTo>
                  <a:lnTo>
                    <a:pt x="233692" y="0"/>
                  </a:lnTo>
                  <a:close/>
                </a:path>
                <a:path w="363854" h="213360">
                  <a:moveTo>
                    <a:pt x="288556" y="0"/>
                  </a:moveTo>
                  <a:lnTo>
                    <a:pt x="288556" y="0"/>
                  </a:lnTo>
                  <a:lnTo>
                    <a:pt x="234696" y="0"/>
                  </a:lnTo>
                  <a:lnTo>
                    <a:pt x="234696" y="213360"/>
                  </a:lnTo>
                  <a:lnTo>
                    <a:pt x="288556" y="213360"/>
                  </a:lnTo>
                  <a:lnTo>
                    <a:pt x="288556" y="0"/>
                  </a:lnTo>
                  <a:close/>
                </a:path>
                <a:path w="363854" h="213360">
                  <a:moveTo>
                    <a:pt x="343420" y="0"/>
                  </a:moveTo>
                  <a:lnTo>
                    <a:pt x="343420" y="0"/>
                  </a:lnTo>
                  <a:lnTo>
                    <a:pt x="289560" y="0"/>
                  </a:lnTo>
                  <a:lnTo>
                    <a:pt x="289560" y="213360"/>
                  </a:lnTo>
                  <a:lnTo>
                    <a:pt x="343420" y="213360"/>
                  </a:lnTo>
                  <a:lnTo>
                    <a:pt x="343420" y="0"/>
                  </a:lnTo>
                  <a:close/>
                </a:path>
                <a:path w="363854" h="213360">
                  <a:moveTo>
                    <a:pt x="363232" y="0"/>
                  </a:moveTo>
                  <a:lnTo>
                    <a:pt x="344424" y="0"/>
                  </a:lnTo>
                  <a:lnTo>
                    <a:pt x="344424" y="213360"/>
                  </a:lnTo>
                  <a:lnTo>
                    <a:pt x="363232" y="213360"/>
                  </a:lnTo>
                  <a:lnTo>
                    <a:pt x="3632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0825" y="4032373"/>
              <a:ext cx="152787" cy="87255"/>
            </a:xfrm>
            <a:prstGeom prst="rect">
              <a:avLst/>
            </a:prstGeom>
          </p:spPr>
        </p:pic>
      </p:grpSp>
      <p:grpSp>
        <p:nvGrpSpPr>
          <p:cNvPr id="175" name="object 175"/>
          <p:cNvGrpSpPr/>
          <p:nvPr/>
        </p:nvGrpSpPr>
        <p:grpSpPr>
          <a:xfrm>
            <a:off x="3360158" y="2476238"/>
            <a:ext cx="2215515" cy="1028065"/>
            <a:chOff x="3360158" y="2476238"/>
            <a:chExt cx="2215515" cy="1028065"/>
          </a:xfrm>
        </p:grpSpPr>
        <p:sp>
          <p:nvSpPr>
            <p:cNvPr id="176" name="object 176"/>
            <p:cNvSpPr/>
            <p:nvPr/>
          </p:nvSpPr>
          <p:spPr>
            <a:xfrm>
              <a:off x="3369564" y="2485644"/>
              <a:ext cx="2196465" cy="1009015"/>
            </a:xfrm>
            <a:custGeom>
              <a:avLst/>
              <a:gdLst/>
              <a:ahLst/>
              <a:cxnLst/>
              <a:rect l="l" t="t" r="r" b="b"/>
              <a:pathLst>
                <a:path w="2196465" h="1009014">
                  <a:moveTo>
                    <a:pt x="2024507" y="0"/>
                  </a:moveTo>
                  <a:lnTo>
                    <a:pt x="171703" y="0"/>
                  </a:lnTo>
                  <a:lnTo>
                    <a:pt x="154432" y="2793"/>
                  </a:lnTo>
                  <a:lnTo>
                    <a:pt x="137033" y="4190"/>
                  </a:lnTo>
                  <a:lnTo>
                    <a:pt x="121158" y="8381"/>
                  </a:lnTo>
                  <a:lnTo>
                    <a:pt x="106807" y="11175"/>
                  </a:lnTo>
                  <a:lnTo>
                    <a:pt x="92328" y="16763"/>
                  </a:lnTo>
                  <a:lnTo>
                    <a:pt x="77977" y="21081"/>
                  </a:lnTo>
                  <a:lnTo>
                    <a:pt x="54863" y="32257"/>
                  </a:lnTo>
                  <a:lnTo>
                    <a:pt x="43307" y="40639"/>
                  </a:lnTo>
                  <a:lnTo>
                    <a:pt x="33147" y="47625"/>
                  </a:lnTo>
                  <a:lnTo>
                    <a:pt x="24511" y="56006"/>
                  </a:lnTo>
                  <a:lnTo>
                    <a:pt x="15875" y="61721"/>
                  </a:lnTo>
                  <a:lnTo>
                    <a:pt x="10160" y="70103"/>
                  </a:lnTo>
                  <a:lnTo>
                    <a:pt x="5714" y="78485"/>
                  </a:lnTo>
                  <a:lnTo>
                    <a:pt x="0" y="95250"/>
                  </a:lnTo>
                  <a:lnTo>
                    <a:pt x="0" y="784732"/>
                  </a:lnTo>
                  <a:lnTo>
                    <a:pt x="15875" y="821181"/>
                  </a:lnTo>
                  <a:lnTo>
                    <a:pt x="54863" y="850645"/>
                  </a:lnTo>
                  <a:lnTo>
                    <a:pt x="66421" y="857630"/>
                  </a:lnTo>
                  <a:lnTo>
                    <a:pt x="77977" y="861821"/>
                  </a:lnTo>
                  <a:lnTo>
                    <a:pt x="92328" y="867409"/>
                  </a:lnTo>
                  <a:lnTo>
                    <a:pt x="121158" y="875918"/>
                  </a:lnTo>
                  <a:lnTo>
                    <a:pt x="137033" y="878713"/>
                  </a:lnTo>
                  <a:lnTo>
                    <a:pt x="154432" y="880109"/>
                  </a:lnTo>
                  <a:lnTo>
                    <a:pt x="333375" y="880109"/>
                  </a:lnTo>
                  <a:lnTo>
                    <a:pt x="177419" y="1009014"/>
                  </a:lnTo>
                  <a:lnTo>
                    <a:pt x="551180" y="880109"/>
                  </a:lnTo>
                  <a:lnTo>
                    <a:pt x="2024507" y="880109"/>
                  </a:lnTo>
                  <a:lnTo>
                    <a:pt x="2038858" y="880109"/>
                  </a:lnTo>
                  <a:lnTo>
                    <a:pt x="2086483" y="871727"/>
                  </a:lnTo>
                  <a:lnTo>
                    <a:pt x="2113915" y="861821"/>
                  </a:lnTo>
                  <a:lnTo>
                    <a:pt x="2126869" y="857630"/>
                  </a:lnTo>
                  <a:lnTo>
                    <a:pt x="2160143" y="838072"/>
                  </a:lnTo>
                  <a:lnTo>
                    <a:pt x="2188972" y="804417"/>
                  </a:lnTo>
                  <a:lnTo>
                    <a:pt x="2191893" y="796035"/>
                  </a:lnTo>
                  <a:lnTo>
                    <a:pt x="2196211" y="784732"/>
                  </a:lnTo>
                  <a:lnTo>
                    <a:pt x="2196211" y="95250"/>
                  </a:lnTo>
                  <a:lnTo>
                    <a:pt x="2191893" y="86867"/>
                  </a:lnTo>
                  <a:lnTo>
                    <a:pt x="2188972" y="78485"/>
                  </a:lnTo>
                  <a:lnTo>
                    <a:pt x="2177415" y="61721"/>
                  </a:lnTo>
                  <a:lnTo>
                    <a:pt x="2168779" y="56006"/>
                  </a:lnTo>
                  <a:lnTo>
                    <a:pt x="2160143" y="47625"/>
                  </a:lnTo>
                  <a:lnTo>
                    <a:pt x="2149983" y="40639"/>
                  </a:lnTo>
                  <a:lnTo>
                    <a:pt x="2139950" y="32257"/>
                  </a:lnTo>
                  <a:lnTo>
                    <a:pt x="2113915" y="21081"/>
                  </a:lnTo>
                  <a:lnTo>
                    <a:pt x="2099437" y="16763"/>
                  </a:lnTo>
                  <a:lnTo>
                    <a:pt x="2086483" y="11175"/>
                  </a:lnTo>
                  <a:lnTo>
                    <a:pt x="2070608" y="8381"/>
                  </a:lnTo>
                  <a:lnTo>
                    <a:pt x="2056257" y="4190"/>
                  </a:lnTo>
                  <a:lnTo>
                    <a:pt x="2038858" y="2793"/>
                  </a:lnTo>
                  <a:lnTo>
                    <a:pt x="202450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369564" y="2485644"/>
              <a:ext cx="2196465" cy="1009015"/>
            </a:xfrm>
            <a:custGeom>
              <a:avLst/>
              <a:gdLst/>
              <a:ahLst/>
              <a:cxnLst/>
              <a:rect l="l" t="t" r="r" b="b"/>
              <a:pathLst>
                <a:path w="2196465" h="1009014">
                  <a:moveTo>
                    <a:pt x="2024507" y="880109"/>
                  </a:moveTo>
                  <a:lnTo>
                    <a:pt x="2038858" y="880109"/>
                  </a:lnTo>
                  <a:lnTo>
                    <a:pt x="2056257" y="878713"/>
                  </a:lnTo>
                  <a:lnTo>
                    <a:pt x="2070608" y="875918"/>
                  </a:lnTo>
                  <a:lnTo>
                    <a:pt x="2086483" y="871727"/>
                  </a:lnTo>
                  <a:lnTo>
                    <a:pt x="2099437" y="867409"/>
                  </a:lnTo>
                  <a:lnTo>
                    <a:pt x="2113915" y="861821"/>
                  </a:lnTo>
                  <a:lnTo>
                    <a:pt x="2126869" y="857630"/>
                  </a:lnTo>
                  <a:lnTo>
                    <a:pt x="2160143" y="838072"/>
                  </a:lnTo>
                  <a:lnTo>
                    <a:pt x="2183130" y="812800"/>
                  </a:lnTo>
                  <a:lnTo>
                    <a:pt x="2188972" y="804417"/>
                  </a:lnTo>
                  <a:lnTo>
                    <a:pt x="2191893" y="796035"/>
                  </a:lnTo>
                  <a:lnTo>
                    <a:pt x="2196211" y="784732"/>
                  </a:lnTo>
                  <a:lnTo>
                    <a:pt x="2196211" y="95250"/>
                  </a:lnTo>
                  <a:lnTo>
                    <a:pt x="2191893" y="86867"/>
                  </a:lnTo>
                  <a:lnTo>
                    <a:pt x="2188972" y="78485"/>
                  </a:lnTo>
                  <a:lnTo>
                    <a:pt x="2183130" y="70103"/>
                  </a:lnTo>
                  <a:lnTo>
                    <a:pt x="2177415" y="61721"/>
                  </a:lnTo>
                  <a:lnTo>
                    <a:pt x="2168779" y="56006"/>
                  </a:lnTo>
                  <a:lnTo>
                    <a:pt x="2160143" y="47625"/>
                  </a:lnTo>
                  <a:lnTo>
                    <a:pt x="2149983" y="40639"/>
                  </a:lnTo>
                  <a:lnTo>
                    <a:pt x="2139950" y="32257"/>
                  </a:lnTo>
                  <a:lnTo>
                    <a:pt x="2126869" y="26669"/>
                  </a:lnTo>
                  <a:lnTo>
                    <a:pt x="2113915" y="21081"/>
                  </a:lnTo>
                  <a:lnTo>
                    <a:pt x="2099437" y="16763"/>
                  </a:lnTo>
                  <a:lnTo>
                    <a:pt x="2086483" y="11175"/>
                  </a:lnTo>
                  <a:lnTo>
                    <a:pt x="2070608" y="8381"/>
                  </a:lnTo>
                  <a:lnTo>
                    <a:pt x="2056257" y="4190"/>
                  </a:lnTo>
                  <a:lnTo>
                    <a:pt x="2038858" y="2793"/>
                  </a:lnTo>
                  <a:lnTo>
                    <a:pt x="2024507" y="0"/>
                  </a:lnTo>
                  <a:lnTo>
                    <a:pt x="171703" y="0"/>
                  </a:lnTo>
                  <a:lnTo>
                    <a:pt x="154432" y="2793"/>
                  </a:lnTo>
                  <a:lnTo>
                    <a:pt x="137033" y="4190"/>
                  </a:lnTo>
                  <a:lnTo>
                    <a:pt x="121158" y="8381"/>
                  </a:lnTo>
                  <a:lnTo>
                    <a:pt x="106807" y="11175"/>
                  </a:lnTo>
                  <a:lnTo>
                    <a:pt x="92328" y="16763"/>
                  </a:lnTo>
                  <a:lnTo>
                    <a:pt x="77977" y="21081"/>
                  </a:lnTo>
                  <a:lnTo>
                    <a:pt x="66421" y="26669"/>
                  </a:lnTo>
                  <a:lnTo>
                    <a:pt x="54863" y="32257"/>
                  </a:lnTo>
                  <a:lnTo>
                    <a:pt x="43307" y="40639"/>
                  </a:lnTo>
                  <a:lnTo>
                    <a:pt x="33147" y="47625"/>
                  </a:lnTo>
                  <a:lnTo>
                    <a:pt x="24511" y="56006"/>
                  </a:lnTo>
                  <a:lnTo>
                    <a:pt x="15875" y="61721"/>
                  </a:lnTo>
                  <a:lnTo>
                    <a:pt x="10160" y="70103"/>
                  </a:lnTo>
                  <a:lnTo>
                    <a:pt x="5714" y="78485"/>
                  </a:lnTo>
                  <a:lnTo>
                    <a:pt x="2921" y="86867"/>
                  </a:lnTo>
                  <a:lnTo>
                    <a:pt x="0" y="95250"/>
                  </a:lnTo>
                  <a:lnTo>
                    <a:pt x="0" y="784732"/>
                  </a:lnTo>
                  <a:lnTo>
                    <a:pt x="2921" y="796035"/>
                  </a:lnTo>
                  <a:lnTo>
                    <a:pt x="24511" y="829690"/>
                  </a:lnTo>
                  <a:lnTo>
                    <a:pt x="54863" y="850645"/>
                  </a:lnTo>
                  <a:lnTo>
                    <a:pt x="66421" y="857630"/>
                  </a:lnTo>
                  <a:lnTo>
                    <a:pt x="77977" y="861821"/>
                  </a:lnTo>
                  <a:lnTo>
                    <a:pt x="92328" y="867409"/>
                  </a:lnTo>
                  <a:lnTo>
                    <a:pt x="106807" y="871727"/>
                  </a:lnTo>
                  <a:lnTo>
                    <a:pt x="121158" y="875918"/>
                  </a:lnTo>
                  <a:lnTo>
                    <a:pt x="137033" y="878713"/>
                  </a:lnTo>
                  <a:lnTo>
                    <a:pt x="154432" y="880109"/>
                  </a:lnTo>
                  <a:lnTo>
                    <a:pt x="171703" y="880109"/>
                  </a:lnTo>
                  <a:lnTo>
                    <a:pt x="333375" y="880109"/>
                  </a:lnTo>
                  <a:lnTo>
                    <a:pt x="177419" y="1009014"/>
                  </a:lnTo>
                  <a:lnTo>
                    <a:pt x="551180" y="880109"/>
                  </a:lnTo>
                  <a:lnTo>
                    <a:pt x="2024507" y="880109"/>
                  </a:lnTo>
                </a:path>
              </a:pathLst>
            </a:custGeom>
            <a:ln w="18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8" name="object 178"/>
          <p:cNvSpPr txBox="1"/>
          <p:nvPr/>
        </p:nvSpPr>
        <p:spPr>
          <a:xfrm>
            <a:off x="764540" y="1551178"/>
            <a:ext cx="7409815" cy="175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dakota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responds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annie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  <a:hlinkClick r:id="rId5"/>
              </a:rPr>
              <a:t>www.nominum.com</a:t>
            </a:r>
            <a:r>
              <a:rPr sz="1800" i="1" spc="-10" dirty="0">
                <a:latin typeface="Arial"/>
                <a:cs typeface="Arial"/>
              </a:rPr>
              <a:t>’s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address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15"/>
              </a:spcBef>
            </a:pPr>
            <a:endParaRPr sz="1800">
              <a:latin typeface="Arial"/>
              <a:cs typeface="Arial"/>
            </a:endParaRPr>
          </a:p>
          <a:p>
            <a:pPr marL="2894965" marR="2751455" indent="2540" algn="ctr">
              <a:lnSpc>
                <a:spcPct val="99700"/>
              </a:lnSpc>
            </a:pPr>
            <a:r>
              <a:rPr sz="1600" dirty="0">
                <a:latin typeface="Arial"/>
                <a:cs typeface="Arial"/>
              </a:rPr>
              <a:t>Here’s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IP </a:t>
            </a:r>
            <a:r>
              <a:rPr sz="1600" dirty="0">
                <a:latin typeface="Arial"/>
                <a:cs typeface="Arial"/>
              </a:rPr>
              <a:t>address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for </a:t>
            </a:r>
            <a:r>
              <a:rPr sz="1600" spc="-20" dirty="0">
                <a:latin typeface="Arial"/>
                <a:cs typeface="Arial"/>
                <a:hlinkClick r:id="rId5"/>
              </a:rPr>
              <a:t>www.nominum.com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1818894" y="3662679"/>
            <a:ext cx="584200" cy="785495"/>
          </a:xfrm>
          <a:custGeom>
            <a:avLst/>
            <a:gdLst/>
            <a:ahLst/>
            <a:cxnLst/>
            <a:rect l="l" t="t" r="r" b="b"/>
            <a:pathLst>
              <a:path w="584200" h="785495">
                <a:moveTo>
                  <a:pt x="18033" y="680720"/>
                </a:moveTo>
                <a:lnTo>
                  <a:pt x="0" y="785114"/>
                </a:lnTo>
                <a:lnTo>
                  <a:pt x="94361" y="736981"/>
                </a:lnTo>
                <a:lnTo>
                  <a:pt x="86090" y="730885"/>
                </a:lnTo>
                <a:lnTo>
                  <a:pt x="59562" y="730885"/>
                </a:lnTo>
                <a:lnTo>
                  <a:pt x="34162" y="712216"/>
                </a:lnTo>
                <a:lnTo>
                  <a:pt x="43523" y="699508"/>
                </a:lnTo>
                <a:lnTo>
                  <a:pt x="18033" y="680720"/>
                </a:lnTo>
                <a:close/>
              </a:path>
              <a:path w="584200" h="785495">
                <a:moveTo>
                  <a:pt x="43523" y="699508"/>
                </a:moveTo>
                <a:lnTo>
                  <a:pt x="34162" y="712216"/>
                </a:lnTo>
                <a:lnTo>
                  <a:pt x="59562" y="730885"/>
                </a:lnTo>
                <a:lnTo>
                  <a:pt x="68899" y="718212"/>
                </a:lnTo>
                <a:lnTo>
                  <a:pt x="43523" y="699508"/>
                </a:lnTo>
                <a:close/>
              </a:path>
              <a:path w="584200" h="785495">
                <a:moveTo>
                  <a:pt x="68899" y="718212"/>
                </a:moveTo>
                <a:lnTo>
                  <a:pt x="59562" y="730885"/>
                </a:lnTo>
                <a:lnTo>
                  <a:pt x="86090" y="730885"/>
                </a:lnTo>
                <a:lnTo>
                  <a:pt x="68899" y="718212"/>
                </a:lnTo>
                <a:close/>
              </a:path>
              <a:path w="584200" h="785495">
                <a:moveTo>
                  <a:pt x="558800" y="0"/>
                </a:moveTo>
                <a:lnTo>
                  <a:pt x="43523" y="699508"/>
                </a:lnTo>
                <a:lnTo>
                  <a:pt x="68899" y="718212"/>
                </a:lnTo>
                <a:lnTo>
                  <a:pt x="584200" y="18796"/>
                </a:lnTo>
                <a:lnTo>
                  <a:pt x="558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445262" y="4798314"/>
            <a:ext cx="8255000" cy="139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ns1.sanjose.nominum.net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1100">
              <a:latin typeface="Arial"/>
              <a:cs typeface="Arial"/>
            </a:endParaRPr>
          </a:p>
          <a:p>
            <a:pPr marR="1157605" algn="r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f.gtld-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100">
              <a:latin typeface="Arial"/>
              <a:cs typeface="Arial"/>
            </a:endParaRPr>
          </a:p>
          <a:p>
            <a:pPr marL="371475">
              <a:lnSpc>
                <a:spcPts val="1140"/>
              </a:lnSpc>
            </a:pPr>
            <a:r>
              <a:rPr sz="1100" spc="-10" dirty="0">
                <a:latin typeface="Arial"/>
                <a:cs typeface="Arial"/>
              </a:rPr>
              <a:t>annie.west.sprockets.com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  <a:tabLst>
                <a:tab pos="1688464" algn="l"/>
                <a:tab pos="8241665" algn="l"/>
              </a:tabLst>
            </a:pP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	ping</a:t>
            </a:r>
            <a:r>
              <a:rPr sz="2200" u="heavy" spc="-55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u="heavy" spc="-10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5"/>
              </a:rPr>
              <a:t>www.nominum.com.</a:t>
            </a:r>
            <a:r>
              <a:rPr sz="2200" u="heavy" dirty="0"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5"/>
              </a:rPr>
              <a:t>	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5981569" y="2453509"/>
            <a:ext cx="641985" cy="1085850"/>
            <a:chOff x="5981569" y="2453509"/>
            <a:chExt cx="641985" cy="1085850"/>
          </a:xfrm>
        </p:grpSpPr>
        <p:sp>
          <p:nvSpPr>
            <p:cNvPr id="182" name="object 182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986271" y="2458212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59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609600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609600" y="487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999987" y="3485388"/>
              <a:ext cx="609600" cy="48895"/>
            </a:xfrm>
            <a:custGeom>
              <a:avLst/>
              <a:gdLst/>
              <a:ahLst/>
              <a:cxnLst/>
              <a:rect l="l" t="t" r="r" b="b"/>
              <a:pathLst>
                <a:path w="609600" h="48895">
                  <a:moveTo>
                    <a:pt x="0" y="48767"/>
                  </a:moveTo>
                  <a:lnTo>
                    <a:pt x="609600" y="48767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019799" y="2458212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989319" y="2459736"/>
              <a:ext cx="625475" cy="1022985"/>
            </a:xfrm>
            <a:custGeom>
              <a:avLst/>
              <a:gdLst/>
              <a:ahLst/>
              <a:cxnLst/>
              <a:rect l="l" t="t" r="r" b="b"/>
              <a:pathLst>
                <a:path w="625475" h="1022985">
                  <a:moveTo>
                    <a:pt x="35051" y="1022730"/>
                  </a:moveTo>
                  <a:lnTo>
                    <a:pt x="35051" y="6096"/>
                  </a:lnTo>
                  <a:lnTo>
                    <a:pt x="591438" y="6096"/>
                  </a:lnTo>
                </a:path>
                <a:path w="625475" h="1022985">
                  <a:moveTo>
                    <a:pt x="0" y="1019683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5475" h="1022985">
                  <a:moveTo>
                    <a:pt x="597407" y="0"/>
                  </a:moveTo>
                  <a:lnTo>
                    <a:pt x="624966" y="0"/>
                  </a:lnTo>
                  <a:lnTo>
                    <a:pt x="624966" y="1019683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586727" y="2458212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039611" y="2529840"/>
              <a:ext cx="111760" cy="224154"/>
            </a:xfrm>
            <a:custGeom>
              <a:avLst/>
              <a:gdLst/>
              <a:ahLst/>
              <a:cxnLst/>
              <a:rect l="l" t="t" r="r" b="b"/>
              <a:pathLst>
                <a:path w="111760" h="224155">
                  <a:moveTo>
                    <a:pt x="111251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111251" y="224027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85344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85344" y="201167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053327" y="2542032"/>
              <a:ext cx="85725" cy="201295"/>
            </a:xfrm>
            <a:custGeom>
              <a:avLst/>
              <a:gdLst/>
              <a:ahLst/>
              <a:cxnLst/>
              <a:rect l="l" t="t" r="r" b="b"/>
              <a:pathLst>
                <a:path w="85725" h="201294">
                  <a:moveTo>
                    <a:pt x="0" y="201167"/>
                  </a:moveTo>
                  <a:lnTo>
                    <a:pt x="85344" y="201167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8077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0772" y="5791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056375" y="2680716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3505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5051" y="128015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056375" y="2548128"/>
              <a:ext cx="35560" cy="128270"/>
            </a:xfrm>
            <a:custGeom>
              <a:avLst/>
              <a:gdLst/>
              <a:ahLst/>
              <a:cxnLst/>
              <a:rect l="l" t="t" r="r" b="b"/>
              <a:pathLst>
                <a:path w="35560" h="128269">
                  <a:moveTo>
                    <a:pt x="0" y="128015"/>
                  </a:moveTo>
                  <a:lnTo>
                    <a:pt x="35051" y="128015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438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4384" y="114300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108191" y="2551176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0" y="114300"/>
                  </a:moveTo>
                  <a:lnTo>
                    <a:pt x="24384" y="1143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2133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21336" y="8382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062471" y="2583180"/>
              <a:ext cx="21590" cy="83820"/>
            </a:xfrm>
            <a:custGeom>
              <a:avLst/>
              <a:gdLst/>
              <a:ahLst/>
              <a:cxnLst/>
              <a:rect l="l" t="t" r="r" b="b"/>
              <a:pathLst>
                <a:path w="21589" h="83819">
                  <a:moveTo>
                    <a:pt x="0" y="83820"/>
                  </a:moveTo>
                  <a:lnTo>
                    <a:pt x="21336" y="8382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063995" y="2583179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457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4571" y="12801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091427" y="2548128"/>
              <a:ext cx="5080" cy="128270"/>
            </a:xfrm>
            <a:custGeom>
              <a:avLst/>
              <a:gdLst/>
              <a:ahLst/>
              <a:cxnLst/>
              <a:rect l="l" t="t" r="r" b="b"/>
              <a:pathLst>
                <a:path w="5079" h="128269">
                  <a:moveTo>
                    <a:pt x="0" y="128015"/>
                  </a:moveTo>
                  <a:lnTo>
                    <a:pt x="4571" y="128015"/>
                  </a:lnTo>
                  <a:lnTo>
                    <a:pt x="457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762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103619" y="2551176"/>
              <a:ext cx="7620" cy="114300"/>
            </a:xfrm>
            <a:custGeom>
              <a:avLst/>
              <a:gdLst/>
              <a:ahLst/>
              <a:cxnLst/>
              <a:rect l="l" t="t" r="r" b="b"/>
              <a:pathLst>
                <a:path w="7620" h="114300">
                  <a:moveTo>
                    <a:pt x="0" y="114300"/>
                  </a:moveTo>
                  <a:lnTo>
                    <a:pt x="7620" y="11430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077711" y="2686812"/>
              <a:ext cx="7620" cy="48895"/>
            </a:xfrm>
            <a:custGeom>
              <a:avLst/>
              <a:gdLst/>
              <a:ahLst/>
              <a:cxnLst/>
              <a:rect l="l" t="t" r="r" b="b"/>
              <a:pathLst>
                <a:path w="7620" h="48894">
                  <a:moveTo>
                    <a:pt x="0" y="48767"/>
                  </a:moveTo>
                  <a:lnTo>
                    <a:pt x="7620" y="48767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876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062471" y="269290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3809"/>
                  </a:moveTo>
                  <a:lnTo>
                    <a:pt x="0" y="1650"/>
                  </a:lnTo>
                  <a:lnTo>
                    <a:pt x="1650" y="0"/>
                  </a:lnTo>
                  <a:lnTo>
                    <a:pt x="3810" y="0"/>
                  </a:lnTo>
                  <a:lnTo>
                    <a:pt x="5968" y="0"/>
                  </a:lnTo>
                  <a:lnTo>
                    <a:pt x="7619" y="1650"/>
                  </a:lnTo>
                  <a:lnTo>
                    <a:pt x="7619" y="3809"/>
                  </a:lnTo>
                  <a:lnTo>
                    <a:pt x="7619" y="5968"/>
                  </a:lnTo>
                  <a:lnTo>
                    <a:pt x="5968" y="7619"/>
                  </a:lnTo>
                  <a:lnTo>
                    <a:pt x="3810" y="7619"/>
                  </a:lnTo>
                  <a:lnTo>
                    <a:pt x="1650" y="7619"/>
                  </a:lnTo>
                  <a:lnTo>
                    <a:pt x="0" y="5968"/>
                  </a:lnTo>
                  <a:lnTo>
                    <a:pt x="0" y="3809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062471" y="2714244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5968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5968"/>
                  </a:lnTo>
                  <a:lnTo>
                    <a:pt x="1650" y="7619"/>
                  </a:lnTo>
                  <a:lnTo>
                    <a:pt x="5968" y="7619"/>
                  </a:lnTo>
                  <a:lnTo>
                    <a:pt x="7619" y="5968"/>
                  </a:lnTo>
                  <a:lnTo>
                    <a:pt x="7619" y="1650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039611" y="2528316"/>
              <a:ext cx="114935" cy="229235"/>
            </a:xfrm>
            <a:custGeom>
              <a:avLst/>
              <a:gdLst/>
              <a:ahLst/>
              <a:cxnLst/>
              <a:rect l="l" t="t" r="r" b="b"/>
              <a:pathLst>
                <a:path w="114935" h="229235">
                  <a:moveTo>
                    <a:pt x="22860" y="189737"/>
                  </a:moveTo>
                  <a:lnTo>
                    <a:pt x="22860" y="187579"/>
                  </a:lnTo>
                  <a:lnTo>
                    <a:pt x="24511" y="185928"/>
                  </a:lnTo>
                  <a:lnTo>
                    <a:pt x="26670" y="185928"/>
                  </a:lnTo>
                  <a:lnTo>
                    <a:pt x="28828" y="185928"/>
                  </a:lnTo>
                  <a:lnTo>
                    <a:pt x="30479" y="187579"/>
                  </a:lnTo>
                  <a:lnTo>
                    <a:pt x="30479" y="189737"/>
                  </a:lnTo>
                  <a:lnTo>
                    <a:pt x="30479" y="191897"/>
                  </a:lnTo>
                  <a:lnTo>
                    <a:pt x="28828" y="193548"/>
                  </a:lnTo>
                  <a:lnTo>
                    <a:pt x="26670" y="193548"/>
                  </a:lnTo>
                  <a:lnTo>
                    <a:pt x="24511" y="193548"/>
                  </a:lnTo>
                  <a:lnTo>
                    <a:pt x="22860" y="191897"/>
                  </a:lnTo>
                  <a:lnTo>
                    <a:pt x="22860" y="189737"/>
                  </a:lnTo>
                  <a:close/>
                </a:path>
                <a:path w="114935" h="229235">
                  <a:moveTo>
                    <a:pt x="112902" y="0"/>
                  </a:moveTo>
                  <a:lnTo>
                    <a:pt x="114426" y="228726"/>
                  </a:lnTo>
                  <a:lnTo>
                    <a:pt x="0" y="228726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82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112763" y="268833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4" y="182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380999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0999" y="214884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182867" y="2537460"/>
              <a:ext cx="381000" cy="215265"/>
            </a:xfrm>
            <a:custGeom>
              <a:avLst/>
              <a:gdLst/>
              <a:ahLst/>
              <a:cxnLst/>
              <a:rect l="l" t="t" r="r" b="b"/>
              <a:pathLst>
                <a:path w="381000" h="215264">
                  <a:moveTo>
                    <a:pt x="0" y="214884"/>
                  </a:moveTo>
                  <a:lnTo>
                    <a:pt x="380999" y="214884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184391" y="257556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184391" y="261823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37642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6428" y="4572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184391" y="2665476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80">
                  <a:moveTo>
                    <a:pt x="0" y="4572"/>
                  </a:moveTo>
                  <a:lnTo>
                    <a:pt x="376428" y="4572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184391" y="2706623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19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193269" y="253898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380999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380999" y="211836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182867" y="2901696"/>
              <a:ext cx="381000" cy="212090"/>
            </a:xfrm>
            <a:custGeom>
              <a:avLst/>
              <a:gdLst/>
              <a:ahLst/>
              <a:cxnLst/>
              <a:rect l="l" t="t" r="r" b="b"/>
              <a:pathLst>
                <a:path w="381000" h="212089">
                  <a:moveTo>
                    <a:pt x="0" y="211836"/>
                  </a:moveTo>
                  <a:lnTo>
                    <a:pt x="380999" y="211836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184391" y="2938272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184391" y="298094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184391" y="3026664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184391" y="3069336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193269" y="2901695"/>
              <a:ext cx="361950" cy="212090"/>
            </a:xfrm>
            <a:custGeom>
              <a:avLst/>
              <a:gdLst/>
              <a:ahLst/>
              <a:cxnLst/>
              <a:rect l="l" t="t" r="r" b="b"/>
              <a:pathLst>
                <a:path w="361950" h="212089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1836"/>
                  </a:lnTo>
                  <a:lnTo>
                    <a:pt x="145300" y="211836"/>
                  </a:lnTo>
                  <a:lnTo>
                    <a:pt x="145300" y="0"/>
                  </a:lnTo>
                  <a:close/>
                </a:path>
                <a:path w="361950" h="212089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1836"/>
                  </a:lnTo>
                  <a:lnTo>
                    <a:pt x="198640" y="211836"/>
                  </a:lnTo>
                  <a:lnTo>
                    <a:pt x="198640" y="0"/>
                  </a:lnTo>
                  <a:close/>
                </a:path>
                <a:path w="361950" h="212089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1836"/>
                  </a:lnTo>
                  <a:lnTo>
                    <a:pt x="251980" y="211836"/>
                  </a:lnTo>
                  <a:lnTo>
                    <a:pt x="251980" y="0"/>
                  </a:lnTo>
                  <a:close/>
                </a:path>
                <a:path w="361950" h="212089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1836"/>
                  </a:lnTo>
                  <a:lnTo>
                    <a:pt x="361708" y="211836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38099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0999" y="213360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182867" y="3247644"/>
              <a:ext cx="381000" cy="213360"/>
            </a:xfrm>
            <a:custGeom>
              <a:avLst/>
              <a:gdLst/>
              <a:ahLst/>
              <a:cxnLst/>
              <a:rect l="l" t="t" r="r" b="b"/>
              <a:pathLst>
                <a:path w="381000" h="213360">
                  <a:moveTo>
                    <a:pt x="0" y="213360"/>
                  </a:moveTo>
                  <a:lnTo>
                    <a:pt x="380999" y="213360"/>
                  </a:lnTo>
                  <a:lnTo>
                    <a:pt x="380999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376428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76428" y="4571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184391" y="328574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571"/>
                  </a:moveTo>
                  <a:lnTo>
                    <a:pt x="376428" y="4571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3764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6428" y="6096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184391" y="3328415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376428" y="609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184391" y="3372611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37642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6428" y="762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184391" y="3416807"/>
              <a:ext cx="376555" cy="7620"/>
            </a:xfrm>
            <a:custGeom>
              <a:avLst/>
              <a:gdLst/>
              <a:ahLst/>
              <a:cxnLst/>
              <a:rect l="l" t="t" r="r" b="b"/>
              <a:pathLst>
                <a:path w="376554" h="7620">
                  <a:moveTo>
                    <a:pt x="0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193269" y="3247643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145300" y="0"/>
                  </a:moveTo>
                  <a:lnTo>
                    <a:pt x="14530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145300" y="213360"/>
                  </a:lnTo>
                  <a:lnTo>
                    <a:pt x="145300" y="0"/>
                  </a:lnTo>
                  <a:close/>
                </a:path>
                <a:path w="361950" h="213360">
                  <a:moveTo>
                    <a:pt x="198640" y="0"/>
                  </a:moveTo>
                  <a:lnTo>
                    <a:pt x="198640" y="0"/>
                  </a:lnTo>
                  <a:lnTo>
                    <a:pt x="146304" y="0"/>
                  </a:lnTo>
                  <a:lnTo>
                    <a:pt x="146304" y="213360"/>
                  </a:lnTo>
                  <a:lnTo>
                    <a:pt x="198640" y="213360"/>
                  </a:lnTo>
                  <a:lnTo>
                    <a:pt x="198640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9644" y="0"/>
                  </a:lnTo>
                  <a:lnTo>
                    <a:pt x="199644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4508" y="0"/>
                  </a:lnTo>
                  <a:lnTo>
                    <a:pt x="254508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039611" y="2795016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039611" y="2795016"/>
              <a:ext cx="99695" cy="27940"/>
            </a:xfrm>
            <a:custGeom>
              <a:avLst/>
              <a:gdLst/>
              <a:ahLst/>
              <a:cxnLst/>
              <a:rect l="l" t="t" r="r" b="b"/>
              <a:pathLst>
                <a:path w="99695" h="27939">
                  <a:moveTo>
                    <a:pt x="0" y="27559"/>
                  </a:moveTo>
                  <a:lnTo>
                    <a:pt x="99187" y="27559"/>
                  </a:lnTo>
                  <a:lnTo>
                    <a:pt x="9918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14173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1732" y="3200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039611" y="2839212"/>
              <a:ext cx="142240" cy="32384"/>
            </a:xfrm>
            <a:custGeom>
              <a:avLst/>
              <a:gdLst/>
              <a:ahLst/>
              <a:cxnLst/>
              <a:rect l="l" t="t" r="r" b="b"/>
              <a:pathLst>
                <a:path w="142239" h="32385">
                  <a:moveTo>
                    <a:pt x="0" y="32003"/>
                  </a:moveTo>
                  <a:lnTo>
                    <a:pt x="141732" y="32003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039611" y="2839212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10" h="35560">
                  <a:moveTo>
                    <a:pt x="0" y="35178"/>
                  </a:moveTo>
                  <a:lnTo>
                    <a:pt x="143383" y="35178"/>
                  </a:lnTo>
                  <a:lnTo>
                    <a:pt x="143383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2" name="object 252"/>
          <p:cNvSpPr txBox="1"/>
          <p:nvPr/>
        </p:nvSpPr>
        <p:spPr>
          <a:xfrm>
            <a:off x="5700776" y="3578733"/>
            <a:ext cx="1160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m.root-</a:t>
            </a:r>
            <a:r>
              <a:rPr sz="1100" spc="-10" dirty="0">
                <a:latin typeface="Arial"/>
                <a:cs typeface="Arial"/>
              </a:rPr>
              <a:t>servers.net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53" name="object 253"/>
          <p:cNvGrpSpPr/>
          <p:nvPr/>
        </p:nvGrpSpPr>
        <p:grpSpPr>
          <a:xfrm>
            <a:off x="2558665" y="2534281"/>
            <a:ext cx="641985" cy="1083945"/>
            <a:chOff x="2558665" y="2534281"/>
            <a:chExt cx="641985" cy="1083945"/>
          </a:xfrm>
        </p:grpSpPr>
        <p:sp>
          <p:nvSpPr>
            <p:cNvPr id="254" name="object 254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632459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632459" y="1027176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563368" y="2538984"/>
              <a:ext cx="632460" cy="1027430"/>
            </a:xfrm>
            <a:custGeom>
              <a:avLst/>
              <a:gdLst/>
              <a:ahLst/>
              <a:cxnLst/>
              <a:rect l="l" t="t" r="r" b="b"/>
              <a:pathLst>
                <a:path w="632460" h="1027429">
                  <a:moveTo>
                    <a:pt x="0" y="1027176"/>
                  </a:moveTo>
                  <a:lnTo>
                    <a:pt x="632459" y="1027176"/>
                  </a:lnTo>
                  <a:lnTo>
                    <a:pt x="632459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9404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61112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11124" y="47243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577084" y="3566160"/>
              <a:ext cx="611505" cy="47625"/>
            </a:xfrm>
            <a:custGeom>
              <a:avLst/>
              <a:gdLst/>
              <a:ahLst/>
              <a:cxnLst/>
              <a:rect l="l" t="t" r="r" b="b"/>
              <a:pathLst>
                <a:path w="611505" h="47625">
                  <a:moveTo>
                    <a:pt x="0" y="47243"/>
                  </a:moveTo>
                  <a:lnTo>
                    <a:pt x="611124" y="47243"/>
                  </a:lnTo>
                  <a:lnTo>
                    <a:pt x="611124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595372" y="2538984"/>
              <a:ext cx="0" cy="1027430"/>
            </a:xfrm>
            <a:custGeom>
              <a:avLst/>
              <a:gdLst/>
              <a:ahLst/>
              <a:cxnLst/>
              <a:rect l="l" t="t" r="r" b="b"/>
              <a:pathLst>
                <a:path h="1027429">
                  <a:moveTo>
                    <a:pt x="0" y="0"/>
                  </a:moveTo>
                  <a:lnTo>
                    <a:pt x="0" y="1027176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564892" y="2540508"/>
              <a:ext cx="628015" cy="1022985"/>
            </a:xfrm>
            <a:custGeom>
              <a:avLst/>
              <a:gdLst/>
              <a:ahLst/>
              <a:cxnLst/>
              <a:rect l="l" t="t" r="r" b="b"/>
              <a:pathLst>
                <a:path w="628014" h="1022985">
                  <a:moveTo>
                    <a:pt x="35051" y="1022730"/>
                  </a:moveTo>
                  <a:lnTo>
                    <a:pt x="35051" y="6095"/>
                  </a:lnTo>
                  <a:lnTo>
                    <a:pt x="592963" y="6095"/>
                  </a:lnTo>
                </a:path>
                <a:path w="628014" h="1022985">
                  <a:moveTo>
                    <a:pt x="0" y="1019682"/>
                  </a:moveTo>
                  <a:lnTo>
                    <a:pt x="0" y="0"/>
                  </a:lnTo>
                  <a:lnTo>
                    <a:pt x="24510" y="0"/>
                  </a:lnTo>
                </a:path>
                <a:path w="628014" h="1022985">
                  <a:moveTo>
                    <a:pt x="600456" y="0"/>
                  </a:moveTo>
                  <a:lnTo>
                    <a:pt x="628014" y="0"/>
                  </a:lnTo>
                  <a:lnTo>
                    <a:pt x="628014" y="1019682"/>
                  </a:lnTo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165348" y="2538984"/>
              <a:ext cx="0" cy="1031875"/>
            </a:xfrm>
            <a:custGeom>
              <a:avLst/>
              <a:gdLst/>
              <a:ahLst/>
              <a:cxnLst/>
              <a:rect l="l" t="t" r="r" b="b"/>
              <a:pathLst>
                <a:path h="1031875">
                  <a:moveTo>
                    <a:pt x="0" y="0"/>
                  </a:moveTo>
                  <a:lnTo>
                    <a:pt x="0" y="1031748"/>
                  </a:lnTo>
                </a:path>
              </a:pathLst>
            </a:custGeom>
            <a:ln w="9404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616708" y="2610612"/>
              <a:ext cx="109855" cy="226060"/>
            </a:xfrm>
            <a:custGeom>
              <a:avLst/>
              <a:gdLst/>
              <a:ahLst/>
              <a:cxnLst/>
              <a:rect l="l" t="t" r="r" b="b"/>
              <a:pathLst>
                <a:path w="109855" h="226060">
                  <a:moveTo>
                    <a:pt x="10972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9728" y="225551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8686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86868" y="19964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628900" y="2624328"/>
              <a:ext cx="86995" cy="200025"/>
            </a:xfrm>
            <a:custGeom>
              <a:avLst/>
              <a:gdLst/>
              <a:ahLst/>
              <a:cxnLst/>
              <a:rect l="l" t="t" r="r" b="b"/>
              <a:pathLst>
                <a:path w="86994" h="200025">
                  <a:moveTo>
                    <a:pt x="0" y="199644"/>
                  </a:moveTo>
                  <a:lnTo>
                    <a:pt x="86868" y="199644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631948" y="2761488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80" h="58419">
                  <a:moveTo>
                    <a:pt x="0" y="57912"/>
                  </a:moveTo>
                  <a:lnTo>
                    <a:pt x="80772" y="5791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40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631948" y="2628900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30" h="128269">
                  <a:moveTo>
                    <a:pt x="0" y="128015"/>
                  </a:moveTo>
                  <a:lnTo>
                    <a:pt x="36575" y="128015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2590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25907" y="11277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683764" y="2631948"/>
              <a:ext cx="26034" cy="113030"/>
            </a:xfrm>
            <a:custGeom>
              <a:avLst/>
              <a:gdLst/>
              <a:ahLst/>
              <a:cxnLst/>
              <a:rect l="l" t="t" r="r" b="b"/>
              <a:pathLst>
                <a:path w="26035" h="113030">
                  <a:moveTo>
                    <a:pt x="0" y="112775"/>
                  </a:moveTo>
                  <a:lnTo>
                    <a:pt x="25907" y="112775"/>
                  </a:lnTo>
                  <a:lnTo>
                    <a:pt x="25907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19812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19812" y="8534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641092" y="266395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19" h="85725">
                  <a:moveTo>
                    <a:pt x="0" y="85344"/>
                  </a:moveTo>
                  <a:lnTo>
                    <a:pt x="19812" y="8534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1981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641092" y="266395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19" h="7619">
                  <a:moveTo>
                    <a:pt x="0" y="7620"/>
                  </a:moveTo>
                  <a:lnTo>
                    <a:pt x="19812" y="7620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304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3048" y="12801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668524" y="2628900"/>
              <a:ext cx="3175" cy="128270"/>
            </a:xfrm>
            <a:custGeom>
              <a:avLst/>
              <a:gdLst/>
              <a:ahLst/>
              <a:cxnLst/>
              <a:rect l="l" t="t" r="r" b="b"/>
              <a:pathLst>
                <a:path w="3175" h="128269">
                  <a:moveTo>
                    <a:pt x="0" y="128015"/>
                  </a:moveTo>
                  <a:lnTo>
                    <a:pt x="3048" y="128015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1066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0668" y="11277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679192" y="2631948"/>
              <a:ext cx="10795" cy="113030"/>
            </a:xfrm>
            <a:custGeom>
              <a:avLst/>
              <a:gdLst/>
              <a:ahLst/>
              <a:cxnLst/>
              <a:rect l="l" t="t" r="r" b="b"/>
              <a:pathLst>
                <a:path w="10794" h="113030">
                  <a:moveTo>
                    <a:pt x="0" y="112775"/>
                  </a:moveTo>
                  <a:lnTo>
                    <a:pt x="10668" y="112775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653284" y="2767584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50291"/>
                  </a:moveTo>
                  <a:lnTo>
                    <a:pt x="9143" y="50291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641092" y="277368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0" y="3810"/>
                  </a:moveTo>
                  <a:lnTo>
                    <a:pt x="0" y="1650"/>
                  </a:lnTo>
                  <a:lnTo>
                    <a:pt x="1396" y="0"/>
                  </a:lnTo>
                  <a:lnTo>
                    <a:pt x="3047" y="0"/>
                  </a:lnTo>
                  <a:lnTo>
                    <a:pt x="4699" y="0"/>
                  </a:lnTo>
                  <a:lnTo>
                    <a:pt x="6095" y="1650"/>
                  </a:lnTo>
                  <a:lnTo>
                    <a:pt x="6095" y="3810"/>
                  </a:lnTo>
                  <a:lnTo>
                    <a:pt x="6095" y="5969"/>
                  </a:lnTo>
                  <a:lnTo>
                    <a:pt x="4699" y="7620"/>
                  </a:lnTo>
                  <a:lnTo>
                    <a:pt x="3047" y="7620"/>
                  </a:lnTo>
                  <a:lnTo>
                    <a:pt x="1396" y="7620"/>
                  </a:lnTo>
                  <a:lnTo>
                    <a:pt x="0" y="5969"/>
                  </a:lnTo>
                  <a:lnTo>
                    <a:pt x="0" y="3810"/>
                  </a:lnTo>
                  <a:close/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641092" y="279501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19">
                  <a:moveTo>
                    <a:pt x="4699" y="0"/>
                  </a:moveTo>
                  <a:lnTo>
                    <a:pt x="1396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5969"/>
                  </a:lnTo>
                  <a:lnTo>
                    <a:pt x="1396" y="7620"/>
                  </a:lnTo>
                  <a:lnTo>
                    <a:pt x="4699" y="7620"/>
                  </a:lnTo>
                  <a:lnTo>
                    <a:pt x="6095" y="5969"/>
                  </a:lnTo>
                  <a:lnTo>
                    <a:pt x="6095" y="1650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615184" y="2610612"/>
              <a:ext cx="116205" cy="227329"/>
            </a:xfrm>
            <a:custGeom>
              <a:avLst/>
              <a:gdLst/>
              <a:ahLst/>
              <a:cxnLst/>
              <a:rect l="l" t="t" r="r" b="b"/>
              <a:pathLst>
                <a:path w="116205" h="227330">
                  <a:moveTo>
                    <a:pt x="25908" y="188213"/>
                  </a:moveTo>
                  <a:lnTo>
                    <a:pt x="25908" y="186054"/>
                  </a:lnTo>
                  <a:lnTo>
                    <a:pt x="27305" y="184403"/>
                  </a:lnTo>
                  <a:lnTo>
                    <a:pt x="28956" y="184403"/>
                  </a:lnTo>
                  <a:lnTo>
                    <a:pt x="30607" y="184403"/>
                  </a:lnTo>
                  <a:lnTo>
                    <a:pt x="32004" y="186054"/>
                  </a:lnTo>
                  <a:lnTo>
                    <a:pt x="32004" y="188213"/>
                  </a:lnTo>
                  <a:lnTo>
                    <a:pt x="32004" y="190373"/>
                  </a:lnTo>
                  <a:lnTo>
                    <a:pt x="30607" y="192024"/>
                  </a:lnTo>
                  <a:lnTo>
                    <a:pt x="28956" y="192024"/>
                  </a:lnTo>
                  <a:lnTo>
                    <a:pt x="27305" y="192024"/>
                  </a:lnTo>
                  <a:lnTo>
                    <a:pt x="25908" y="190373"/>
                  </a:lnTo>
                  <a:lnTo>
                    <a:pt x="25908" y="188213"/>
                  </a:lnTo>
                  <a:close/>
                </a:path>
                <a:path w="116205" h="227330">
                  <a:moveTo>
                    <a:pt x="113030" y="0"/>
                  </a:moveTo>
                  <a:lnTo>
                    <a:pt x="115951" y="227202"/>
                  </a:lnTo>
                  <a:lnTo>
                    <a:pt x="0" y="227202"/>
                  </a:lnTo>
                </a:path>
              </a:pathLst>
            </a:custGeom>
            <a:ln w="94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689860" y="276910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7"/>
                  </a:moveTo>
                  <a:lnTo>
                    <a:pt x="9143" y="18287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9404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382524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382524" y="2148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759964" y="2618232"/>
              <a:ext cx="382905" cy="215265"/>
            </a:xfrm>
            <a:custGeom>
              <a:avLst/>
              <a:gdLst/>
              <a:ahLst/>
              <a:cxnLst/>
              <a:rect l="l" t="t" r="r" b="b"/>
              <a:pathLst>
                <a:path w="382905" h="215264">
                  <a:moveTo>
                    <a:pt x="0" y="214884"/>
                  </a:moveTo>
                  <a:lnTo>
                    <a:pt x="382524" y="214884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759964" y="2656332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759964" y="269900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3794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79475" y="4572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759964" y="2746248"/>
              <a:ext cx="379730" cy="5080"/>
            </a:xfrm>
            <a:custGeom>
              <a:avLst/>
              <a:gdLst/>
              <a:ahLst/>
              <a:cxnLst/>
              <a:rect l="l" t="t" r="r" b="b"/>
              <a:pathLst>
                <a:path w="379730" h="5080">
                  <a:moveTo>
                    <a:pt x="0" y="4572"/>
                  </a:moveTo>
                  <a:lnTo>
                    <a:pt x="379475" y="4572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759964" y="2787395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771889" y="261975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759964" y="2982468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759964" y="3019044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759964" y="306171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759964" y="3107436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759964" y="3150107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19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771889" y="2982467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382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382524" y="213360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759964" y="3328416"/>
              <a:ext cx="382905" cy="213360"/>
            </a:xfrm>
            <a:custGeom>
              <a:avLst/>
              <a:gdLst/>
              <a:ahLst/>
              <a:cxnLst/>
              <a:rect l="l" t="t" r="r" b="b"/>
              <a:pathLst>
                <a:path w="382905" h="213360">
                  <a:moveTo>
                    <a:pt x="0" y="213360"/>
                  </a:moveTo>
                  <a:lnTo>
                    <a:pt x="382524" y="213360"/>
                  </a:lnTo>
                  <a:lnTo>
                    <a:pt x="38252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759964" y="3366515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37947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9475" y="6096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759964" y="3409187"/>
              <a:ext cx="379730" cy="6350"/>
            </a:xfrm>
            <a:custGeom>
              <a:avLst/>
              <a:gdLst/>
              <a:ahLst/>
              <a:cxnLst/>
              <a:rect l="l" t="t" r="r" b="b"/>
              <a:pathLst>
                <a:path w="379730" h="6350">
                  <a:moveTo>
                    <a:pt x="0" y="6096"/>
                  </a:moveTo>
                  <a:lnTo>
                    <a:pt x="379475" y="6096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759964" y="3453383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379475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79475" y="7620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759964" y="3497579"/>
              <a:ext cx="379730" cy="7620"/>
            </a:xfrm>
            <a:custGeom>
              <a:avLst/>
              <a:gdLst/>
              <a:ahLst/>
              <a:cxnLst/>
              <a:rect l="l" t="t" r="r" b="b"/>
              <a:pathLst>
                <a:path w="379730" h="7620">
                  <a:moveTo>
                    <a:pt x="0" y="7620"/>
                  </a:moveTo>
                  <a:lnTo>
                    <a:pt x="379475" y="7620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9404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771889" y="3328415"/>
              <a:ext cx="361950" cy="213360"/>
            </a:xfrm>
            <a:custGeom>
              <a:avLst/>
              <a:gdLst/>
              <a:ahLst/>
              <a:cxnLst/>
              <a:rect l="l" t="t" r="r" b="b"/>
              <a:pathLst>
                <a:path w="361950" h="213360">
                  <a:moveTo>
                    <a:pt x="70624" y="0"/>
                  </a:moveTo>
                  <a:lnTo>
                    <a:pt x="70624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70624" y="213360"/>
                  </a:lnTo>
                  <a:lnTo>
                    <a:pt x="70624" y="0"/>
                  </a:lnTo>
                  <a:close/>
                </a:path>
                <a:path w="361950" h="213360">
                  <a:moveTo>
                    <a:pt x="125488" y="0"/>
                  </a:moveTo>
                  <a:lnTo>
                    <a:pt x="125488" y="0"/>
                  </a:lnTo>
                  <a:lnTo>
                    <a:pt x="71628" y="0"/>
                  </a:lnTo>
                  <a:lnTo>
                    <a:pt x="71628" y="213360"/>
                  </a:lnTo>
                  <a:lnTo>
                    <a:pt x="125488" y="213360"/>
                  </a:lnTo>
                  <a:lnTo>
                    <a:pt x="125488" y="0"/>
                  </a:lnTo>
                  <a:close/>
                </a:path>
                <a:path w="361950" h="213360">
                  <a:moveTo>
                    <a:pt x="197116" y="0"/>
                  </a:moveTo>
                  <a:lnTo>
                    <a:pt x="197116" y="0"/>
                  </a:lnTo>
                  <a:lnTo>
                    <a:pt x="126492" y="0"/>
                  </a:lnTo>
                  <a:lnTo>
                    <a:pt x="126492" y="213360"/>
                  </a:lnTo>
                  <a:lnTo>
                    <a:pt x="197116" y="213360"/>
                  </a:lnTo>
                  <a:lnTo>
                    <a:pt x="197116" y="0"/>
                  </a:lnTo>
                  <a:close/>
                </a:path>
                <a:path w="361950" h="213360">
                  <a:moveTo>
                    <a:pt x="251980" y="0"/>
                  </a:moveTo>
                  <a:lnTo>
                    <a:pt x="251980" y="0"/>
                  </a:lnTo>
                  <a:lnTo>
                    <a:pt x="198120" y="0"/>
                  </a:lnTo>
                  <a:lnTo>
                    <a:pt x="198120" y="213360"/>
                  </a:lnTo>
                  <a:lnTo>
                    <a:pt x="251980" y="213360"/>
                  </a:lnTo>
                  <a:lnTo>
                    <a:pt x="251980" y="0"/>
                  </a:lnTo>
                  <a:close/>
                </a:path>
                <a:path w="361950" h="213360">
                  <a:moveTo>
                    <a:pt x="361708" y="0"/>
                  </a:moveTo>
                  <a:lnTo>
                    <a:pt x="361708" y="0"/>
                  </a:lnTo>
                  <a:lnTo>
                    <a:pt x="252984" y="0"/>
                  </a:lnTo>
                  <a:lnTo>
                    <a:pt x="252984" y="213360"/>
                  </a:lnTo>
                  <a:lnTo>
                    <a:pt x="361708" y="213360"/>
                  </a:lnTo>
                  <a:lnTo>
                    <a:pt x="3617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990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99060" y="24384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616708" y="2875788"/>
              <a:ext cx="99060" cy="24765"/>
            </a:xfrm>
            <a:custGeom>
              <a:avLst/>
              <a:gdLst/>
              <a:ahLst/>
              <a:cxnLst/>
              <a:rect l="l" t="t" r="r" b="b"/>
              <a:pathLst>
                <a:path w="99060" h="24764">
                  <a:moveTo>
                    <a:pt x="0" y="24384"/>
                  </a:moveTo>
                  <a:lnTo>
                    <a:pt x="99060" y="24384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615184" y="2875788"/>
              <a:ext cx="100965" cy="27940"/>
            </a:xfrm>
            <a:custGeom>
              <a:avLst/>
              <a:gdLst/>
              <a:ahLst/>
              <a:cxnLst/>
              <a:rect l="l" t="t" r="r" b="b"/>
              <a:pathLst>
                <a:path w="100964" h="27939">
                  <a:moveTo>
                    <a:pt x="0" y="27559"/>
                  </a:moveTo>
                  <a:lnTo>
                    <a:pt x="100711" y="27559"/>
                  </a:lnTo>
                  <a:lnTo>
                    <a:pt x="100711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1402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40207" y="320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616708" y="2919984"/>
              <a:ext cx="140335" cy="32384"/>
            </a:xfrm>
            <a:custGeom>
              <a:avLst/>
              <a:gdLst/>
              <a:ahLst/>
              <a:cxnLst/>
              <a:rect l="l" t="t" r="r" b="b"/>
              <a:pathLst>
                <a:path w="140335" h="32385">
                  <a:moveTo>
                    <a:pt x="0" y="32003"/>
                  </a:moveTo>
                  <a:lnTo>
                    <a:pt x="140207" y="32003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</a:pathLst>
            </a:custGeom>
            <a:ln w="9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615184" y="2919984"/>
              <a:ext cx="145415" cy="35560"/>
            </a:xfrm>
            <a:custGeom>
              <a:avLst/>
              <a:gdLst/>
              <a:ahLst/>
              <a:cxnLst/>
              <a:rect l="l" t="t" r="r" b="b"/>
              <a:pathLst>
                <a:path w="145414" h="35560">
                  <a:moveTo>
                    <a:pt x="0" y="35178"/>
                  </a:moveTo>
                  <a:lnTo>
                    <a:pt x="144907" y="35178"/>
                  </a:lnTo>
                  <a:lnTo>
                    <a:pt x="144907" y="0"/>
                  </a:lnTo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2" name="object 322"/>
          <p:cNvSpPr txBox="1"/>
          <p:nvPr/>
        </p:nvSpPr>
        <p:spPr>
          <a:xfrm>
            <a:off x="2288794" y="3839336"/>
            <a:ext cx="1712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dakota.west.sprockets.com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3" name="object 3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473</a:t>
            </a:fld>
            <a:endParaRPr spc="-25" dirty="0"/>
          </a:p>
        </p:txBody>
      </p:sp>
      <p:sp>
        <p:nvSpPr>
          <p:cNvPr id="324" name="object 324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537438770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51263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</a:t>
            </a:r>
            <a:r>
              <a:rPr spc="-150" dirty="0"/>
              <a:t> </a:t>
            </a:r>
            <a:r>
              <a:rPr spc="-25" dirty="0"/>
              <a:t>Lookup</a:t>
            </a:r>
            <a:r>
              <a:rPr spc="-165" dirty="0"/>
              <a:t> </a:t>
            </a:r>
            <a:r>
              <a:rPr spc="-80" dirty="0"/>
              <a:t>Sequence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867" y="2991410"/>
            <a:ext cx="7992586" cy="27283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1625854"/>
            <a:ext cx="7449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DNS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cached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computer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well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ISP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474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4239076464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32023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Electronic</a:t>
            </a:r>
            <a:r>
              <a:rPr spc="-190" dirty="0"/>
              <a:t> </a:t>
            </a:r>
            <a:r>
              <a:rPr spc="-145" dirty="0"/>
              <a:t>Mail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64175"/>
            <a:ext cx="4608195" cy="138176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Important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E-</a:t>
            </a:r>
            <a:r>
              <a:rPr sz="2000" dirty="0">
                <a:latin typeface="Arial"/>
                <a:cs typeface="Arial"/>
              </a:rPr>
              <a:t>mail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components:</a:t>
            </a:r>
            <a:endParaRPr sz="20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Simple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Mail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Transfer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Protocol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(SMTP).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Main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User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agents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8207" y="2316478"/>
            <a:ext cx="4831080" cy="44195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475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871108229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1435" algn="l"/>
              </a:tabLst>
            </a:pPr>
            <a:r>
              <a:rPr spc="-114" dirty="0"/>
              <a:t>Simple</a:t>
            </a:r>
            <a:r>
              <a:rPr spc="-145" dirty="0"/>
              <a:t> </a:t>
            </a:r>
            <a:r>
              <a:rPr spc="-20" dirty="0"/>
              <a:t>Mail</a:t>
            </a:r>
            <a:r>
              <a:rPr dirty="0"/>
              <a:t>	</a:t>
            </a:r>
            <a:r>
              <a:rPr spc="-35" dirty="0"/>
              <a:t>Transfer</a:t>
            </a:r>
            <a:r>
              <a:rPr spc="-185" dirty="0"/>
              <a:t> </a:t>
            </a:r>
            <a:r>
              <a:rPr dirty="0"/>
              <a:t>Protocol</a:t>
            </a:r>
            <a:r>
              <a:rPr spc="-204" dirty="0"/>
              <a:t> </a:t>
            </a:r>
            <a:r>
              <a:rPr spc="-110" dirty="0"/>
              <a:t>(SMTP)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25854"/>
            <a:ext cx="799401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SMTP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principal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application-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electronic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mail.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It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reliable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transfer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TCP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transfer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mail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from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sender’s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mail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recipient’s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mail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server.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097" y="3526604"/>
            <a:ext cx="7813210" cy="24792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476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073380336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46081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1560" algn="l"/>
              </a:tabLst>
            </a:pPr>
            <a:r>
              <a:rPr spc="-20" dirty="0"/>
              <a:t>Mail</a:t>
            </a:r>
            <a:r>
              <a:rPr dirty="0"/>
              <a:t>	</a:t>
            </a:r>
            <a:r>
              <a:rPr spc="-114" dirty="0"/>
              <a:t>Access</a:t>
            </a:r>
            <a:r>
              <a:rPr spc="-135" dirty="0"/>
              <a:t> </a:t>
            </a:r>
            <a:r>
              <a:rPr spc="-10" dirty="0"/>
              <a:t>Protocols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0620" y="1658099"/>
            <a:ext cx="8300720" cy="4455795"/>
            <a:chOff x="420620" y="1658099"/>
            <a:chExt cx="8300720" cy="44557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0" y="1990311"/>
              <a:ext cx="8300473" cy="21847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484" y="1658099"/>
              <a:ext cx="5846825" cy="7353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20" y="4547557"/>
              <a:ext cx="8300473" cy="15660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484" y="4215371"/>
              <a:ext cx="5846825" cy="7353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83360" y="1798700"/>
            <a:ext cx="6612890" cy="4098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Post</a:t>
            </a:r>
            <a:r>
              <a:rPr sz="2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r>
              <a:rPr sz="2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r>
              <a:rPr sz="2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(POP)</a:t>
            </a:r>
            <a:endParaRPr sz="2200">
              <a:latin typeface="Arial"/>
              <a:cs typeface="Arial"/>
            </a:endParaRPr>
          </a:p>
          <a:p>
            <a:pPr marL="240665" marR="5080" indent="-228600" algn="just">
              <a:lnSpc>
                <a:spcPct val="86100"/>
              </a:lnSpc>
              <a:spcBef>
                <a:spcPts val="2475"/>
              </a:spcBef>
              <a:buChar char="•"/>
              <a:tabLst>
                <a:tab pos="240665" algn="l"/>
              </a:tabLst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Post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Office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Protocol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provides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access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for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user </a:t>
            </a:r>
            <a:r>
              <a:rPr sz="2200" dirty="0">
                <a:latin typeface="Arial"/>
                <a:cs typeface="Arial"/>
              </a:rPr>
              <a:t>client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application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mailbox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maintained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mail </a:t>
            </a:r>
            <a:r>
              <a:rPr sz="2200" spc="-10" dirty="0">
                <a:latin typeface="Arial"/>
                <a:cs typeface="Arial"/>
              </a:rPr>
              <a:t>server.</a:t>
            </a:r>
            <a:endParaRPr sz="2200">
              <a:latin typeface="Arial"/>
              <a:cs typeface="Arial"/>
            </a:endParaRPr>
          </a:p>
          <a:p>
            <a:pPr marL="240665" marR="1009015" indent="-228600" algn="just">
              <a:lnSpc>
                <a:spcPts val="2270"/>
              </a:lnSpc>
              <a:spcBef>
                <a:spcPts val="409"/>
              </a:spcBef>
              <a:buChar char="•"/>
              <a:tabLst>
                <a:tab pos="240665" algn="l"/>
              </a:tabLst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protocol</a:t>
            </a:r>
            <a:r>
              <a:rPr sz="2200" spc="-8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supports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download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delete </a:t>
            </a:r>
            <a:r>
              <a:rPr sz="2200" dirty="0">
                <a:latin typeface="Arial"/>
                <a:cs typeface="Arial"/>
              </a:rPr>
              <a:t>operations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for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messages.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r>
              <a:rPr sz="2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22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(IMAP)</a:t>
            </a:r>
            <a:endParaRPr sz="2200">
              <a:latin typeface="Arial"/>
              <a:cs typeface="Arial"/>
            </a:endParaRPr>
          </a:p>
          <a:p>
            <a:pPr marL="240665" marR="111125" indent="-228600">
              <a:lnSpc>
                <a:spcPct val="86200"/>
              </a:lnSpc>
              <a:spcBef>
                <a:spcPts val="2470"/>
              </a:spcBef>
              <a:buChar char="•"/>
              <a:tabLst>
                <a:tab pos="240665" algn="l"/>
              </a:tabLst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Internet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Message</a:t>
            </a:r>
            <a:r>
              <a:rPr sz="2200" spc="-1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Access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Protocol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an </a:t>
            </a:r>
            <a:r>
              <a:rPr sz="2200" dirty="0">
                <a:latin typeface="Arial"/>
                <a:cs typeface="Arial"/>
              </a:rPr>
              <a:t>application</a:t>
            </a:r>
            <a:r>
              <a:rPr sz="2200" spc="-9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layer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Internet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protocol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allows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e- </a:t>
            </a:r>
            <a:r>
              <a:rPr sz="2200" dirty="0">
                <a:latin typeface="Arial"/>
                <a:cs typeface="Arial"/>
              </a:rPr>
              <a:t>mail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client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access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email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remote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mail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server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1117" y="6453327"/>
            <a:ext cx="1922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5" dirty="0">
                <a:latin typeface="Times New Roman"/>
                <a:cs typeface="Times New Roman"/>
              </a:rPr>
              <a:t> Communication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Networks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39150" y="6448755"/>
            <a:ext cx="168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imes New Roman"/>
                <a:cs typeface="Times New Roman"/>
              </a:rPr>
              <a:t>20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5331850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36518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World</a:t>
            </a:r>
            <a:r>
              <a:rPr spc="-180" dirty="0"/>
              <a:t> </a:t>
            </a:r>
            <a:r>
              <a:rPr spc="-125" dirty="0"/>
              <a:t>Wide</a:t>
            </a:r>
            <a:r>
              <a:rPr spc="-135" dirty="0"/>
              <a:t> </a:t>
            </a:r>
            <a:r>
              <a:rPr spc="-45" dirty="0"/>
              <a:t>Web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/>
              <a:t>Web</a:t>
            </a:r>
            <a:r>
              <a:rPr sz="1800" spc="-25" dirty="0"/>
              <a:t> </a:t>
            </a:r>
            <a:r>
              <a:rPr sz="1800" dirty="0"/>
              <a:t>is</a:t>
            </a:r>
            <a:r>
              <a:rPr sz="1800" spc="-20" dirty="0"/>
              <a:t> </a:t>
            </a:r>
            <a:r>
              <a:rPr sz="1800" dirty="0"/>
              <a:t>framework</a:t>
            </a:r>
            <a:r>
              <a:rPr sz="1800" spc="30" dirty="0"/>
              <a:t> </a:t>
            </a:r>
            <a:r>
              <a:rPr sz="1800" dirty="0"/>
              <a:t>for</a:t>
            </a:r>
            <a:r>
              <a:rPr sz="1800" spc="-25" dirty="0"/>
              <a:t> </a:t>
            </a:r>
            <a:r>
              <a:rPr sz="1800" dirty="0"/>
              <a:t>accessing</a:t>
            </a:r>
            <a:r>
              <a:rPr sz="1800" spc="5" dirty="0"/>
              <a:t> </a:t>
            </a:r>
            <a:r>
              <a:rPr sz="1800" dirty="0"/>
              <a:t>linked</a:t>
            </a:r>
            <a:r>
              <a:rPr sz="1800" spc="-15" dirty="0"/>
              <a:t> </a:t>
            </a:r>
            <a:r>
              <a:rPr sz="1800" spc="-10" dirty="0"/>
              <a:t>documents</a:t>
            </a:r>
            <a:endParaRPr sz="1800"/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Web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servers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provide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documents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(pages)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Web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browsers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view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documents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Pages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linked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hypertext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techniques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</a:pPr>
            <a:r>
              <a:rPr dirty="0"/>
              <a:t>Web</a:t>
            </a:r>
            <a:r>
              <a:rPr spc="-30" dirty="0"/>
              <a:t> </a:t>
            </a:r>
            <a:r>
              <a:rPr dirty="0"/>
              <a:t>idea</a:t>
            </a:r>
            <a:r>
              <a:rPr spc="-30" dirty="0"/>
              <a:t> </a:t>
            </a:r>
            <a:r>
              <a:rPr dirty="0"/>
              <a:t>comes</a:t>
            </a:r>
            <a:r>
              <a:rPr spc="-25" dirty="0"/>
              <a:t> </a:t>
            </a:r>
            <a:r>
              <a:rPr dirty="0"/>
              <a:t>from CERN,</a:t>
            </a:r>
            <a:r>
              <a:rPr spc="-30" dirty="0"/>
              <a:t> </a:t>
            </a:r>
            <a:r>
              <a:rPr dirty="0"/>
              <a:t>Geneva</a:t>
            </a:r>
            <a:r>
              <a:rPr spc="-10" dirty="0"/>
              <a:t> (1989)</a:t>
            </a:r>
          </a:p>
          <a:p>
            <a:pPr marL="354965" indent="-342265">
              <a:lnSpc>
                <a:spcPct val="100000"/>
              </a:lnSpc>
              <a:spcBef>
                <a:spcPts val="384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</a:pPr>
            <a:r>
              <a:rPr dirty="0"/>
              <a:t>WWW</a:t>
            </a:r>
            <a:r>
              <a:rPr spc="-10" dirty="0"/>
              <a:t> </a:t>
            </a:r>
            <a:r>
              <a:rPr dirty="0"/>
              <a:t>consortium</a:t>
            </a:r>
            <a:r>
              <a:rPr spc="-20" dirty="0"/>
              <a:t> </a:t>
            </a:r>
            <a:r>
              <a:rPr dirty="0"/>
              <a:t>was</a:t>
            </a:r>
            <a:r>
              <a:rPr spc="-10" dirty="0"/>
              <a:t> </a:t>
            </a:r>
            <a:r>
              <a:rPr dirty="0"/>
              <a:t>set</a:t>
            </a:r>
            <a:r>
              <a:rPr spc="-10" dirty="0"/>
              <a:t> </a:t>
            </a:r>
            <a:r>
              <a:rPr dirty="0"/>
              <a:t>up</a:t>
            </a:r>
            <a:r>
              <a:rPr spc="-2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CERN</a:t>
            </a:r>
            <a:r>
              <a:rPr spc="-3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MIT</a:t>
            </a:r>
            <a:r>
              <a:rPr spc="-5" dirty="0"/>
              <a:t> </a:t>
            </a:r>
            <a:r>
              <a:rPr dirty="0"/>
              <a:t>(1994)</a:t>
            </a:r>
            <a:r>
              <a:rPr spc="-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organize</a:t>
            </a:r>
            <a:r>
              <a:rPr spc="-2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standardize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3704844"/>
            <a:ext cx="4876800" cy="3009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478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458575733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World</a:t>
            </a:r>
            <a:r>
              <a:rPr spc="-165" dirty="0"/>
              <a:t> </a:t>
            </a:r>
            <a:r>
              <a:rPr spc="-125" dirty="0"/>
              <a:t>Wide</a:t>
            </a:r>
            <a:r>
              <a:rPr spc="-130" dirty="0"/>
              <a:t> </a:t>
            </a:r>
            <a:r>
              <a:rPr spc="-135" dirty="0"/>
              <a:t>Web:</a:t>
            </a:r>
            <a:r>
              <a:rPr spc="-125" dirty="0"/>
              <a:t> </a:t>
            </a:r>
            <a:r>
              <a:rPr spc="-40" dirty="0"/>
              <a:t>Architecture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</a:pPr>
            <a:r>
              <a:rPr dirty="0"/>
              <a:t>Web</a:t>
            </a:r>
            <a:r>
              <a:rPr spc="-35" dirty="0"/>
              <a:t> </a:t>
            </a:r>
            <a:r>
              <a:rPr dirty="0"/>
              <a:t>pages</a:t>
            </a:r>
            <a:r>
              <a:rPr spc="-30" dirty="0"/>
              <a:t> </a:t>
            </a:r>
            <a:r>
              <a:rPr dirty="0"/>
              <a:t>are</a:t>
            </a:r>
            <a:r>
              <a:rPr spc="-15" dirty="0"/>
              <a:t> </a:t>
            </a:r>
            <a:r>
              <a:rPr dirty="0"/>
              <a:t>viewed</a:t>
            </a:r>
            <a:r>
              <a:rPr spc="-35" dirty="0"/>
              <a:t> </a:t>
            </a:r>
            <a:r>
              <a:rPr dirty="0"/>
              <a:t>by</a:t>
            </a:r>
            <a:r>
              <a:rPr spc="-30" dirty="0"/>
              <a:t> </a:t>
            </a:r>
            <a:r>
              <a:rPr spc="-10" dirty="0"/>
              <a:t>client-</a:t>
            </a:r>
            <a:r>
              <a:rPr dirty="0"/>
              <a:t>side</a:t>
            </a:r>
            <a:r>
              <a:rPr spc="-55" dirty="0"/>
              <a:t> </a:t>
            </a:r>
            <a:r>
              <a:rPr dirty="0"/>
              <a:t>programs</a:t>
            </a:r>
            <a:r>
              <a:rPr spc="-10" dirty="0"/>
              <a:t> </a:t>
            </a:r>
            <a:r>
              <a:rPr dirty="0"/>
              <a:t>called</a:t>
            </a:r>
            <a:r>
              <a:rPr spc="-45" dirty="0"/>
              <a:t> </a:t>
            </a:r>
            <a:r>
              <a:rPr dirty="0"/>
              <a:t>“browsers”</a:t>
            </a:r>
            <a:r>
              <a:rPr spc="-10" dirty="0"/>
              <a:t> </a:t>
            </a:r>
            <a:r>
              <a:rPr dirty="0"/>
              <a:t>(Chrome, </a:t>
            </a:r>
            <a:r>
              <a:rPr spc="-10" dirty="0"/>
              <a:t>Firefox)</a:t>
            </a: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354965" algn="l"/>
              </a:tabLst>
            </a:pPr>
            <a:r>
              <a:rPr dirty="0"/>
              <a:t>Browsers</a:t>
            </a:r>
            <a:r>
              <a:rPr spc="-5" dirty="0"/>
              <a:t> </a:t>
            </a:r>
            <a:r>
              <a:rPr dirty="0"/>
              <a:t>key</a:t>
            </a:r>
            <a:r>
              <a:rPr spc="-30" dirty="0"/>
              <a:t> </a:t>
            </a:r>
            <a:r>
              <a:rPr spc="-10" dirty="0"/>
              <a:t>functions:</a:t>
            </a:r>
          </a:p>
          <a:p>
            <a:pPr marL="683260" marR="5080" lvl="1" indent="-327025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"/>
                <a:cs typeface="Arial"/>
              </a:rPr>
              <a:t>Interact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web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servers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Hyper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Transfer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Protocol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(HTTP)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fetch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desired </a:t>
            </a:r>
            <a:r>
              <a:rPr sz="1400" dirty="0">
                <a:latin typeface="Arial"/>
                <a:cs typeface="Arial"/>
              </a:rPr>
              <a:t>content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"/>
                <a:cs typeface="Arial"/>
              </a:rPr>
              <a:t>Display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proper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format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user</a:t>
            </a:r>
            <a:endParaRPr sz="14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"/>
                <a:cs typeface="Arial"/>
              </a:rPr>
              <a:t>Interact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receive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(click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page,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typed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etc)</a:t>
            </a:r>
            <a:endParaRPr sz="14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"/>
                <a:cs typeface="Arial"/>
              </a:rPr>
              <a:t>Interact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helper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applications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computer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handle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content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properly</a:t>
            </a:r>
            <a:endParaRPr sz="14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40"/>
              </a:spcBef>
              <a:buClr>
                <a:srgbClr val="3A812E"/>
              </a:buClr>
              <a:buSzPct val="60714"/>
              <a:buFont typeface="Wingdings"/>
              <a:buChar char=""/>
              <a:tabLst>
                <a:tab pos="683260" algn="l"/>
              </a:tabLst>
            </a:pPr>
            <a:r>
              <a:rPr sz="1400" dirty="0">
                <a:latin typeface="Arial"/>
                <a:cs typeface="Arial"/>
              </a:rPr>
              <a:t>Caching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contents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3724655"/>
            <a:ext cx="4572000" cy="29762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479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471672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703" y="2066544"/>
            <a:ext cx="2173224" cy="2173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Twisted</a:t>
            </a:r>
            <a:r>
              <a:rPr spc="-30" dirty="0"/>
              <a:t> </a:t>
            </a:r>
            <a:r>
              <a:rPr spc="-20" dirty="0"/>
              <a:t>Pair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244" y="1628012"/>
            <a:ext cx="317563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>
                <a:latin typeface="Arial MT"/>
                <a:cs typeface="Arial MT"/>
              </a:rPr>
              <a:t>Twisted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Pair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also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used</a:t>
            </a:r>
            <a:endParaRPr sz="20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cabling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0976" y="3794759"/>
            <a:ext cx="4178808" cy="25389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0" y="381000"/>
            <a:ext cx="4215384" cy="31607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7216" y="4239767"/>
            <a:ext cx="2618232" cy="261823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512479573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387857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WWW</a:t>
            </a:r>
            <a:r>
              <a:rPr spc="-10" dirty="0"/>
              <a:t> </a:t>
            </a:r>
            <a:r>
              <a:rPr spc="-114" dirty="0"/>
              <a:t>Server</a:t>
            </a:r>
            <a:r>
              <a:rPr spc="-105" dirty="0"/>
              <a:t> </a:t>
            </a:r>
            <a:r>
              <a:rPr spc="-100" dirty="0"/>
              <a:t>Side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71086"/>
            <a:ext cx="5126355" cy="189293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Hypertext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transfer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Protocol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20" dirty="0">
                <a:latin typeface="Arial"/>
                <a:cs typeface="Arial"/>
              </a:rPr>
              <a:t> HTTP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HTTP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ASCII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based</a:t>
            </a:r>
            <a:r>
              <a:rPr sz="1600" spc="-10" dirty="0">
                <a:latin typeface="Arial"/>
                <a:cs typeface="Arial"/>
              </a:rPr>
              <a:t> protocol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Two types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requests: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without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protocol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e.g.: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GET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/hypertext/WWW/pages.html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HTTP/1.0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Several</a:t>
            </a:r>
            <a:r>
              <a:rPr sz="1800" spc="-10" dirty="0">
                <a:latin typeface="Arial"/>
                <a:cs typeface="Arial"/>
              </a:rPr>
              <a:t> built-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HTTP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request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methods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291" y="3601211"/>
            <a:ext cx="8097011" cy="25039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57807065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387857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WWW</a:t>
            </a:r>
            <a:r>
              <a:rPr spc="-10" dirty="0"/>
              <a:t> </a:t>
            </a:r>
            <a:r>
              <a:rPr spc="-114" dirty="0"/>
              <a:t>Server</a:t>
            </a:r>
            <a:r>
              <a:rPr spc="-105" dirty="0"/>
              <a:t> </a:t>
            </a:r>
            <a:r>
              <a:rPr spc="-100" dirty="0"/>
              <a:t>Side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71086"/>
            <a:ext cx="8032115" cy="17716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WWW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Pages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Pages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written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HTML: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HyperText Markup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Language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Markup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commands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hidden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HTML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editors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usually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create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edit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HTML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pages</a:t>
            </a:r>
            <a:endParaRPr sz="1600">
              <a:latin typeface="Arial"/>
              <a:cs typeface="Arial"/>
            </a:endParaRPr>
          </a:p>
          <a:p>
            <a:pPr marL="683260" marR="5080" lvl="1" indent="-327025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Multiple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versions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HTML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been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developed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new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features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added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over </a:t>
            </a:r>
            <a:r>
              <a:rPr sz="1600" spc="-10" dirty="0">
                <a:latin typeface="Arial"/>
                <a:cs typeface="Arial"/>
              </a:rPr>
              <a:t>time.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3169925"/>
            <a:ext cx="4492852" cy="36118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481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545725452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51454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Example</a:t>
            </a:r>
            <a:r>
              <a:rPr spc="-150" dirty="0"/>
              <a:t> </a:t>
            </a:r>
            <a:r>
              <a:rPr dirty="0"/>
              <a:t>of</a:t>
            </a:r>
            <a:r>
              <a:rPr spc="-170" dirty="0"/>
              <a:t> </a:t>
            </a:r>
            <a:r>
              <a:rPr dirty="0"/>
              <a:t>HTML</a:t>
            </a:r>
            <a:r>
              <a:rPr spc="-145" dirty="0"/>
              <a:t> </a:t>
            </a:r>
            <a:r>
              <a:rPr spc="-85" dirty="0"/>
              <a:t>page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700" y="1470660"/>
            <a:ext cx="6393180" cy="44272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4143601409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51454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Example</a:t>
            </a:r>
            <a:r>
              <a:rPr spc="-150" dirty="0"/>
              <a:t> </a:t>
            </a:r>
            <a:r>
              <a:rPr dirty="0"/>
              <a:t>of</a:t>
            </a:r>
            <a:r>
              <a:rPr spc="-170" dirty="0"/>
              <a:t> </a:t>
            </a:r>
            <a:r>
              <a:rPr dirty="0"/>
              <a:t>HTML</a:t>
            </a:r>
            <a:r>
              <a:rPr spc="-145" dirty="0"/>
              <a:t> </a:t>
            </a:r>
            <a:r>
              <a:rPr spc="-85" dirty="0"/>
              <a:t>page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0" y="1181100"/>
            <a:ext cx="7284720" cy="4838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00076264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962" y="3907535"/>
            <a:ext cx="8229600" cy="2385060"/>
            <a:chOff x="457962" y="3907535"/>
            <a:chExt cx="8229600" cy="2385060"/>
          </a:xfrm>
        </p:grpSpPr>
        <p:sp>
          <p:nvSpPr>
            <p:cNvPr id="3" name="object 3"/>
            <p:cNvSpPr/>
            <p:nvPr/>
          </p:nvSpPr>
          <p:spPr>
            <a:xfrm>
              <a:off x="457962" y="6172961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1905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3079" y="3907535"/>
              <a:ext cx="5577840" cy="23850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68897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Uniform</a:t>
            </a:r>
            <a:r>
              <a:rPr spc="-210" dirty="0"/>
              <a:t> </a:t>
            </a:r>
            <a:r>
              <a:rPr spc="-75" dirty="0"/>
              <a:t>Resource</a:t>
            </a:r>
            <a:r>
              <a:rPr spc="-190" dirty="0"/>
              <a:t> </a:t>
            </a:r>
            <a:r>
              <a:rPr spc="-45" dirty="0"/>
              <a:t>Locator:</a:t>
            </a:r>
            <a:r>
              <a:rPr spc="-175" dirty="0"/>
              <a:t> </a:t>
            </a:r>
            <a:r>
              <a:rPr spc="-55" dirty="0"/>
              <a:t>URL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484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535940" y="1565843"/>
            <a:ext cx="5078095" cy="220599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35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WWW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ULRs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locate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pages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Example: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  <a:hlinkClick r:id="rId3"/>
              </a:rPr>
              <a:t>http://sina.sharif.ac.ir/index.html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4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URL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contains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parts:</a:t>
            </a:r>
            <a:endParaRPr sz="20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22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protocol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name:</a:t>
            </a:r>
            <a:endParaRPr sz="1800">
              <a:latin typeface="Arial"/>
              <a:cs typeface="Arial"/>
            </a:endParaRPr>
          </a:p>
          <a:p>
            <a:pPr marL="1035050" lvl="2" indent="-351790">
              <a:lnSpc>
                <a:spcPct val="100000"/>
              </a:lnSpc>
              <a:spcBef>
                <a:spcPts val="200"/>
              </a:spcBef>
              <a:buClr>
                <a:srgbClr val="CC9900"/>
              </a:buClr>
              <a:buSzPct val="65625"/>
              <a:buFont typeface="Wingdings"/>
              <a:buChar char=""/>
              <a:tabLst>
                <a:tab pos="1035050" algn="l"/>
              </a:tabLst>
            </a:pPr>
            <a:r>
              <a:rPr sz="1600" dirty="0">
                <a:latin typeface="Arial"/>
                <a:cs typeface="Arial"/>
              </a:rPr>
              <a:t>HTTP,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FTP,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news,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mailto,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file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21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server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sina.sharif.ac.ir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215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page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(file)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Index.html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302766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38703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Browsing</a:t>
            </a:r>
            <a:r>
              <a:rPr spc="-9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50" dirty="0"/>
              <a:t>Web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64175"/>
            <a:ext cx="6904990" cy="20402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Protocol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steps:</a:t>
            </a:r>
            <a:endParaRPr sz="20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9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Browser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determines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URL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Browser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asks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DNS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address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Browser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makes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TCP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connection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80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Browser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sends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‘URL’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434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</a:pPr>
            <a:r>
              <a:rPr sz="1800" dirty="0">
                <a:latin typeface="Arial"/>
                <a:cs typeface="Arial"/>
              </a:rPr>
              <a:t>Server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sends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page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(file)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index.html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3388" y="4035552"/>
            <a:ext cx="3829812" cy="26654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485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64157781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23317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Server</a:t>
            </a:r>
            <a:r>
              <a:rPr spc="-130" dirty="0"/>
              <a:t> </a:t>
            </a:r>
            <a:r>
              <a:rPr spc="-125" dirty="0"/>
              <a:t>Side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71086"/>
            <a:ext cx="6565265" cy="42354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4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Functions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web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server: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Resolve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name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Web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page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requested.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Perform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access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Web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page.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Check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cache.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Fetch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requested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page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 disk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run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program 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build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it.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(e.g.,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MIME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type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send).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Return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client.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Make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entry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log.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Key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challenges: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10" dirty="0">
                <a:latin typeface="Arial"/>
                <a:cs typeface="Arial"/>
              </a:rPr>
              <a:t>Speed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10" dirty="0">
                <a:latin typeface="Arial"/>
                <a:cs typeface="Arial"/>
              </a:rPr>
              <a:t>Scalability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Solutions: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10" dirty="0">
                <a:latin typeface="Arial"/>
                <a:cs typeface="Arial"/>
              </a:rPr>
              <a:t>Cache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Load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Balancing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20" y="4024884"/>
            <a:ext cx="5427349" cy="22446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469099544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67862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Server-</a:t>
            </a:r>
            <a:r>
              <a:rPr spc="-145" dirty="0"/>
              <a:t>Side</a:t>
            </a:r>
            <a:r>
              <a:rPr spc="-120" dirty="0"/>
              <a:t> </a:t>
            </a:r>
            <a:r>
              <a:rPr spc="-60" dirty="0"/>
              <a:t>Dynamic</a:t>
            </a:r>
            <a:r>
              <a:rPr spc="-185" dirty="0"/>
              <a:t> </a:t>
            </a:r>
            <a:r>
              <a:rPr spc="-40" dirty="0"/>
              <a:t>Web</a:t>
            </a:r>
            <a:r>
              <a:rPr spc="-155" dirty="0"/>
              <a:t> </a:t>
            </a:r>
            <a:r>
              <a:rPr spc="-70" dirty="0"/>
              <a:t>Pages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27378"/>
            <a:ext cx="7952105" cy="1543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Many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web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interactions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such as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web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search requires 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program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generate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based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355600" marR="58419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program should run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 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side 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interacts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user</a:t>
            </a:r>
            <a:r>
              <a:rPr sz="1800" spc="-10" dirty="0">
                <a:latin typeface="Arial"/>
                <a:cs typeface="Arial"/>
              </a:rPr>
              <a:t> generated data.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Example: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Search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Engines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such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google.com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301" y="3958928"/>
            <a:ext cx="6691413" cy="19429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051401671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Server-</a:t>
            </a:r>
            <a:r>
              <a:rPr spc="-145" dirty="0"/>
              <a:t>Side</a:t>
            </a:r>
            <a:r>
              <a:rPr spc="-60" dirty="0"/>
              <a:t> </a:t>
            </a:r>
            <a:r>
              <a:rPr spc="-75" dirty="0"/>
              <a:t>Programming</a:t>
            </a:r>
            <a:r>
              <a:rPr spc="-90" dirty="0"/>
              <a:t> Languages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1627378"/>
            <a:ext cx="7966709" cy="238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Programming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languages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oriented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toward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between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web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database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Run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generates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dynamic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web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pages 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request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25" dirty="0">
                <a:latin typeface="Arial"/>
                <a:cs typeface="Arial"/>
              </a:rPr>
              <a:t>PHP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spc="-10" dirty="0">
                <a:latin typeface="Arial"/>
                <a:cs typeface="Arial"/>
              </a:rPr>
              <a:t>Python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Java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Script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2133341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962" y="6172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8351"/>
            <a:ext cx="65944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Client-</a:t>
            </a:r>
            <a:r>
              <a:rPr spc="-145" dirty="0"/>
              <a:t>Side</a:t>
            </a:r>
            <a:r>
              <a:rPr spc="-120" dirty="0"/>
              <a:t> </a:t>
            </a:r>
            <a:r>
              <a:rPr spc="-60" dirty="0"/>
              <a:t>Dynamic</a:t>
            </a:r>
            <a:r>
              <a:rPr spc="-165" dirty="0"/>
              <a:t> </a:t>
            </a:r>
            <a:r>
              <a:rPr spc="-60" dirty="0"/>
              <a:t>web</a:t>
            </a:r>
            <a:r>
              <a:rPr spc="-150" dirty="0"/>
              <a:t> </a:t>
            </a:r>
            <a:r>
              <a:rPr spc="-65" dirty="0"/>
              <a:t>Pages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740" y="1322578"/>
            <a:ext cx="8190230" cy="3185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12750" indent="-34290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Idea: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Download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client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interacts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 </a:t>
            </a:r>
            <a:r>
              <a:rPr sz="1800" spc="-20" dirty="0">
                <a:latin typeface="Arial"/>
                <a:cs typeface="Arial"/>
              </a:rPr>
              <a:t>user </a:t>
            </a:r>
            <a:r>
              <a:rPr sz="1800" spc="-10" dirty="0">
                <a:latin typeface="Arial"/>
                <a:cs typeface="Arial"/>
              </a:rPr>
              <a:t>locally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Java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Script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scripting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language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some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similarities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Java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Java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applets:</a:t>
            </a:r>
            <a:endParaRPr sz="18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Applets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downloaded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run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locally</a:t>
            </a:r>
            <a:endParaRPr sz="1600">
              <a:latin typeface="Arial"/>
              <a:cs typeface="Arial"/>
            </a:endParaRPr>
          </a:p>
          <a:p>
            <a:pPr marL="683260" marR="352425" lvl="1" indent="-327025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Applets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written 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JAVA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bytecode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interpreted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Java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Virtual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Machine (JVM)</a:t>
            </a:r>
            <a:endParaRPr sz="1600">
              <a:latin typeface="Arial"/>
              <a:cs typeface="Arial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Interpreter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guarantee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security</a:t>
            </a:r>
            <a:endParaRPr sz="1600">
              <a:latin typeface="Arial"/>
              <a:cs typeface="Arial"/>
            </a:endParaRPr>
          </a:p>
          <a:p>
            <a:pPr marL="683260" marR="5080" lvl="1" indent="-327025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326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objective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been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allow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JAVA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bytecodes 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run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machines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a </a:t>
            </a:r>
            <a:r>
              <a:rPr sz="1600" spc="-25" dirty="0">
                <a:latin typeface="Arial"/>
                <a:cs typeface="Arial"/>
              </a:rPr>
              <a:t>JVM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4800600"/>
            <a:ext cx="8010144" cy="18806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25" dirty="0"/>
              <a:t>489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941" y="6474691"/>
            <a:ext cx="92900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442223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Twisted</a:t>
            </a:r>
            <a:r>
              <a:rPr spc="-30" dirty="0"/>
              <a:t> </a:t>
            </a:r>
            <a:r>
              <a:rPr spc="-20" dirty="0"/>
              <a:t>Pair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36244" y="1628012"/>
            <a:ext cx="7528559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>
                <a:latin typeface="Arial MT"/>
                <a:cs typeface="Arial MT"/>
              </a:rPr>
              <a:t>Twisted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pair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cables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standardized and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Communication </a:t>
            </a:r>
            <a:r>
              <a:rPr lang="en-US" sz="2000" dirty="0" err="1">
                <a:latin typeface="Arial MT"/>
                <a:cs typeface="Arial MT"/>
              </a:rPr>
              <a:t>Networks</a:t>
            </a:r>
            <a:r>
              <a:rPr sz="2000" spc="-10" dirty="0" err="1">
                <a:latin typeface="Arial MT"/>
                <a:cs typeface="Arial MT"/>
              </a:rPr>
              <a:t>s</a:t>
            </a:r>
            <a:endParaRPr sz="2000" dirty="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8450" y="2244470"/>
          <a:ext cx="8686800" cy="4203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ategory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Max.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Bandwidth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Max.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Distance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Usage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Mbps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0.4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20" dirty="0">
                          <a:latin typeface="Arial MT"/>
                          <a:cs typeface="Arial MT"/>
                        </a:rPr>
                        <a:t>Telephone</a:t>
                      </a:r>
                      <a:r>
                        <a:rPr sz="1200" spc="-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modem</a:t>
                      </a:r>
                      <a:r>
                        <a:rPr sz="12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lines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Mbps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20" dirty="0">
                          <a:latin typeface="Arial MT"/>
                          <a:cs typeface="Arial MT"/>
                        </a:rPr>
                        <a:t>LocalTalk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&amp;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Telephone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Mbps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16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10BaseT</a:t>
                      </a:r>
                      <a:r>
                        <a:rPr sz="12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Ethernet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16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Mbps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20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Token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Ring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Mbps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100BaseT</a:t>
                      </a:r>
                      <a:r>
                        <a:rPr sz="12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Ethernet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5e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Gbps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100BaseT</a:t>
                      </a:r>
                      <a:r>
                        <a:rPr sz="12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Ethernet,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residential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homes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Gbps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250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 (10Gb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at 37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m)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Gigabit</a:t>
                      </a:r>
                      <a:r>
                        <a:rPr sz="12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Ethernet,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commercial</a:t>
                      </a:r>
                      <a:r>
                        <a:rPr sz="1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buildings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6a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Gbps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500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Gigabit</a:t>
                      </a:r>
                      <a:r>
                        <a:rPr sz="12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Ethernet,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commercial</a:t>
                      </a:r>
                      <a:r>
                        <a:rPr sz="1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buildings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Gbps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600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Gbps Core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Infrastructure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7a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Gbps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1000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 (40Gb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at 50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m)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Gbps Core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Infrastructure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Category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25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Gbps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(Cat8.1)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Gbps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(Cat8.2)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2000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MHz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25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Gbps/40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Gbps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Core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Infrastructure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D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28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6614159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Brief</a:t>
            </a:r>
            <a:r>
              <a:rPr spc="-20" dirty="0"/>
              <a:t> </a:t>
            </a:r>
            <a:r>
              <a:rPr spc="-65" dirty="0"/>
              <a:t>History</a:t>
            </a:r>
            <a:r>
              <a:rPr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lang="en-US" spc="-15" dirty="0"/>
              <a:t>Communication </a:t>
            </a:r>
            <a:r>
              <a:rPr lang="en-US" spc="-15" dirty="0" err="1"/>
              <a:t>Networks</a:t>
            </a:r>
            <a:r>
              <a:rPr spc="-40" dirty="0" err="1"/>
              <a:t>s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628013"/>
            <a:ext cx="7760970" cy="207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1961-1964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Idea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forward </a:t>
            </a:r>
            <a:r>
              <a:rPr sz="1800" dirty="0">
                <a:latin typeface="Arial MT"/>
                <a:cs typeface="Arial MT"/>
              </a:rPr>
              <a:t>distributed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communication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packet</a:t>
            </a:r>
            <a:endParaRPr sz="18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networks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L. Kleinrock,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D. </a:t>
            </a:r>
            <a:r>
              <a:rPr sz="1800" spc="10" dirty="0">
                <a:latin typeface="Arial MT"/>
                <a:cs typeface="Arial MT"/>
              </a:rPr>
              <a:t>Watts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P.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Baran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spc="-5" dirty="0">
                <a:latin typeface="Arial MT"/>
                <a:cs typeface="Arial MT"/>
              </a:rPr>
              <a:t>More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suitable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 </a:t>
            </a:r>
            <a:r>
              <a:rPr sz="1600" spc="5" dirty="0">
                <a:latin typeface="Arial MT"/>
                <a:cs typeface="Arial MT"/>
              </a:rPr>
              <a:t>computer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communication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4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spc="-5" dirty="0">
                <a:latin typeface="Arial MT"/>
                <a:cs typeface="Arial MT"/>
              </a:rPr>
              <a:t>More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resilient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failure</a:t>
            </a:r>
            <a:endParaRPr sz="16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4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Creation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ARPANET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1960’s</a:t>
            </a:r>
            <a:endParaRPr sz="18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build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network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 withstands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destruction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10" dirty="0">
                <a:latin typeface="Arial MT"/>
                <a:cs typeface="Arial MT"/>
              </a:rPr>
              <a:t>some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its nodes</a:t>
            </a:r>
            <a:endParaRPr sz="1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  <a:tab pos="683260" algn="l"/>
              </a:tabLst>
            </a:pPr>
            <a:r>
              <a:rPr sz="1600" dirty="0">
                <a:latin typeface="Arial MT"/>
                <a:cs typeface="Arial MT"/>
              </a:rPr>
              <a:t>First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Network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started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operation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in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1969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853" y="3703827"/>
            <a:ext cx="4873752" cy="2438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691953" y="6629400"/>
            <a:ext cx="17600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-5" dirty="0"/>
              <a:t>Communication </a:t>
            </a:r>
            <a:r>
              <a:rPr lang="en-US" spc="-5" dirty="0" err="1"/>
              <a:t>Networks</a:t>
            </a:r>
            <a:r>
              <a:rPr spc="-15" dirty="0" err="1"/>
              <a:t>s</a:t>
            </a:r>
            <a:endParaRPr spc="-15" dirty="0"/>
          </a:p>
        </p:txBody>
      </p:sp>
      <p:sp>
        <p:nvSpPr>
          <p:cNvPr id="6" name="object 6"/>
          <p:cNvSpPr txBox="1"/>
          <p:nvPr/>
        </p:nvSpPr>
        <p:spPr>
          <a:xfrm>
            <a:off x="8490204" y="6471075"/>
            <a:ext cx="14795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z="1200" spc="-40" dirty="0">
                <a:latin typeface="Times New Roman"/>
                <a:cs typeface="Times New Roman"/>
              </a:rPr>
              <a:t>5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0"/>
              </a:spcBef>
            </a:pPr>
            <a:r>
              <a:rPr sz="3800" dirty="0"/>
              <a:t>Coaxial</a:t>
            </a:r>
            <a:r>
              <a:rPr sz="3800" spc="-120" dirty="0"/>
              <a:t> </a:t>
            </a:r>
            <a:r>
              <a:rPr sz="3800" spc="-10" dirty="0"/>
              <a:t>Cable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536244" y="1573489"/>
            <a:ext cx="7552055" cy="17818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1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>
                <a:latin typeface="Arial MT"/>
                <a:cs typeface="Arial MT"/>
              </a:rPr>
              <a:t>Better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shielding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twisted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pair</a:t>
            </a:r>
            <a:endParaRPr sz="1800">
              <a:latin typeface="Arial MT"/>
              <a:cs typeface="Arial MT"/>
            </a:endParaRPr>
          </a:p>
          <a:p>
            <a:pPr marL="356870" indent="-344170">
              <a:lnSpc>
                <a:spcPct val="100000"/>
              </a:lnSpc>
              <a:spcBef>
                <a:spcPts val="219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>
                <a:latin typeface="Arial MT"/>
                <a:cs typeface="Arial MT"/>
              </a:rPr>
              <a:t>Lower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attenuation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cross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talk</a:t>
            </a:r>
            <a:endParaRPr sz="1800">
              <a:latin typeface="Arial MT"/>
              <a:cs typeface="Arial MT"/>
            </a:endParaRPr>
          </a:p>
          <a:p>
            <a:pPr marL="356870" indent="-344170">
              <a:lnSpc>
                <a:spcPct val="100000"/>
              </a:lnSpc>
              <a:spcBef>
                <a:spcPts val="21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carry 1~2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Gbps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km</a:t>
            </a:r>
            <a:endParaRPr sz="1800">
              <a:latin typeface="Arial MT"/>
              <a:cs typeface="Arial MT"/>
            </a:endParaRPr>
          </a:p>
          <a:p>
            <a:pPr marL="356870" indent="-344170">
              <a:lnSpc>
                <a:spcPts val="2055"/>
              </a:lnSpc>
              <a:spcBef>
                <a:spcPts val="219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>
                <a:latin typeface="Arial MT"/>
                <a:cs typeface="Arial MT"/>
              </a:rPr>
              <a:t>Telco’s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backbone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communication.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replaced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fiber</a:t>
            </a:r>
            <a:endParaRPr sz="1800">
              <a:latin typeface="Arial MT"/>
              <a:cs typeface="Arial MT"/>
            </a:endParaRPr>
          </a:p>
          <a:p>
            <a:pPr marL="356870">
              <a:lnSpc>
                <a:spcPts val="2055"/>
              </a:lnSpc>
            </a:pPr>
            <a:r>
              <a:rPr sz="1800" spc="-10" dirty="0">
                <a:latin typeface="Arial MT"/>
                <a:cs typeface="Arial MT"/>
              </a:rPr>
              <a:t>optics.</a:t>
            </a:r>
            <a:endParaRPr sz="1800">
              <a:latin typeface="Arial MT"/>
              <a:cs typeface="Arial MT"/>
            </a:endParaRPr>
          </a:p>
          <a:p>
            <a:pPr marL="356870" indent="-344170">
              <a:lnSpc>
                <a:spcPct val="100000"/>
              </a:lnSpc>
              <a:spcBef>
                <a:spcPts val="21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>
                <a:latin typeface="Arial MT"/>
                <a:cs typeface="Arial MT"/>
              </a:rPr>
              <a:t>Cable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TV companies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 for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TV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delivery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services.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8250" y="1190005"/>
            <a:ext cx="3892550" cy="8521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4968" y="3429090"/>
            <a:ext cx="8787765" cy="3380740"/>
            <a:chOff x="124968" y="3429090"/>
            <a:chExt cx="8787765" cy="33807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8" y="3456430"/>
              <a:ext cx="4395216" cy="33527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0" y="3429090"/>
              <a:ext cx="4492734" cy="296256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905246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Cable</a:t>
            </a:r>
            <a:r>
              <a:rPr spc="-60" dirty="0"/>
              <a:t> </a:t>
            </a:r>
            <a:r>
              <a:rPr dirty="0"/>
              <a:t>TV</a:t>
            </a:r>
            <a:r>
              <a:rPr spc="-70" dirty="0"/>
              <a:t> </a:t>
            </a:r>
            <a:r>
              <a:rPr spc="-10" dirty="0"/>
              <a:t>Networks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560" y="1277111"/>
            <a:ext cx="3992880" cy="32613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0655" y="4754879"/>
            <a:ext cx="4742688" cy="1944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696079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10" y="4035552"/>
            <a:ext cx="5544301" cy="2093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0"/>
              </a:spcBef>
            </a:pPr>
            <a:r>
              <a:rPr sz="3800" dirty="0"/>
              <a:t>Hybrid</a:t>
            </a:r>
            <a:r>
              <a:rPr sz="3800" spc="-85" dirty="0"/>
              <a:t> </a:t>
            </a:r>
            <a:r>
              <a:rPr sz="3800" dirty="0"/>
              <a:t>Fiber</a:t>
            </a:r>
            <a:r>
              <a:rPr sz="3800" spc="-120" dirty="0"/>
              <a:t> </a:t>
            </a:r>
            <a:r>
              <a:rPr sz="3800" dirty="0"/>
              <a:t>Coax</a:t>
            </a:r>
            <a:r>
              <a:rPr sz="3800" spc="-85" dirty="0"/>
              <a:t> </a:t>
            </a:r>
            <a:r>
              <a:rPr sz="3800" spc="-10" dirty="0"/>
              <a:t>Architecture</a:t>
            </a:r>
            <a:endParaRPr sz="3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Combination</a:t>
            </a:r>
            <a:r>
              <a:rPr sz="1800" spc="-65" dirty="0"/>
              <a:t> </a:t>
            </a:r>
            <a:r>
              <a:rPr sz="1800" dirty="0"/>
              <a:t>of</a:t>
            </a:r>
            <a:r>
              <a:rPr sz="1800" spc="-10" dirty="0"/>
              <a:t> </a:t>
            </a:r>
            <a:r>
              <a:rPr sz="1800" dirty="0"/>
              <a:t>fibers</a:t>
            </a:r>
            <a:r>
              <a:rPr sz="1800" spc="-30" dirty="0"/>
              <a:t> </a:t>
            </a:r>
            <a:r>
              <a:rPr sz="1800" dirty="0"/>
              <a:t>and</a:t>
            </a:r>
            <a:r>
              <a:rPr sz="1800" spc="-10" dirty="0"/>
              <a:t> </a:t>
            </a:r>
            <a:r>
              <a:rPr sz="1800" dirty="0"/>
              <a:t>coaxes</a:t>
            </a:r>
            <a:r>
              <a:rPr sz="1800" spc="-5" dirty="0"/>
              <a:t> </a:t>
            </a:r>
            <a:r>
              <a:rPr sz="1800" dirty="0"/>
              <a:t>used</a:t>
            </a:r>
            <a:r>
              <a:rPr sz="1800" spc="-10" dirty="0"/>
              <a:t> </a:t>
            </a:r>
            <a:r>
              <a:rPr sz="1800" dirty="0"/>
              <a:t>to</a:t>
            </a:r>
            <a:r>
              <a:rPr sz="1800" spc="-10" dirty="0"/>
              <a:t> </a:t>
            </a:r>
            <a:r>
              <a:rPr sz="1800" dirty="0"/>
              <a:t>deliver</a:t>
            </a:r>
            <a:r>
              <a:rPr sz="1800" spc="-15" dirty="0"/>
              <a:t> </a:t>
            </a:r>
            <a:r>
              <a:rPr sz="1800" dirty="0"/>
              <a:t>the</a:t>
            </a:r>
            <a:r>
              <a:rPr sz="1800" spc="-10" dirty="0"/>
              <a:t> service</a:t>
            </a:r>
            <a:endParaRPr sz="1800"/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Lasers</a:t>
            </a:r>
            <a:r>
              <a:rPr sz="1800" spc="-35" dirty="0"/>
              <a:t> </a:t>
            </a:r>
            <a:r>
              <a:rPr sz="1800" dirty="0"/>
              <a:t>are</a:t>
            </a:r>
            <a:r>
              <a:rPr sz="1800" spc="-15" dirty="0"/>
              <a:t> </a:t>
            </a:r>
            <a:r>
              <a:rPr sz="1800" dirty="0"/>
              <a:t>intensity</a:t>
            </a:r>
            <a:r>
              <a:rPr sz="1800" spc="-50" dirty="0"/>
              <a:t> </a:t>
            </a:r>
            <a:r>
              <a:rPr sz="1800" dirty="0"/>
              <a:t>modulated</a:t>
            </a:r>
            <a:r>
              <a:rPr sz="1800" spc="-65" dirty="0"/>
              <a:t> </a:t>
            </a:r>
            <a:r>
              <a:rPr sz="1800" dirty="0"/>
              <a:t>using</a:t>
            </a:r>
            <a:r>
              <a:rPr sz="1800" spc="-40" dirty="0"/>
              <a:t> </a:t>
            </a:r>
            <a:r>
              <a:rPr sz="1800" dirty="0"/>
              <a:t>the</a:t>
            </a:r>
            <a:r>
              <a:rPr sz="1800" spc="-15" dirty="0"/>
              <a:t> </a:t>
            </a:r>
            <a:r>
              <a:rPr sz="1800" dirty="0"/>
              <a:t>analogue</a:t>
            </a:r>
            <a:r>
              <a:rPr sz="1800" spc="-60" dirty="0"/>
              <a:t> </a:t>
            </a:r>
            <a:r>
              <a:rPr sz="1800" dirty="0"/>
              <a:t>RF</a:t>
            </a:r>
            <a:r>
              <a:rPr sz="1800" spc="10" dirty="0"/>
              <a:t> </a:t>
            </a:r>
            <a:r>
              <a:rPr sz="1800" spc="-10" dirty="0"/>
              <a:t>signal</a:t>
            </a:r>
            <a:endParaRPr sz="1800"/>
          </a:p>
          <a:p>
            <a:pPr marL="356870" marR="154305" indent="-344805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Data</a:t>
            </a:r>
            <a:r>
              <a:rPr sz="1800" spc="-25" dirty="0"/>
              <a:t> </a:t>
            </a:r>
            <a:r>
              <a:rPr sz="1800" dirty="0"/>
              <a:t>Over</a:t>
            </a:r>
            <a:r>
              <a:rPr sz="1800" spc="20" dirty="0"/>
              <a:t> </a:t>
            </a:r>
            <a:r>
              <a:rPr sz="1800" dirty="0"/>
              <a:t>Cable</a:t>
            </a:r>
            <a:r>
              <a:rPr sz="1800" spc="-50" dirty="0"/>
              <a:t> </a:t>
            </a:r>
            <a:r>
              <a:rPr sz="1800" dirty="0"/>
              <a:t>Service</a:t>
            </a:r>
            <a:r>
              <a:rPr sz="1800" spc="-20" dirty="0"/>
              <a:t> </a:t>
            </a:r>
            <a:r>
              <a:rPr sz="1800" dirty="0"/>
              <a:t>Interface</a:t>
            </a:r>
            <a:r>
              <a:rPr sz="1800" spc="-50" dirty="0"/>
              <a:t> </a:t>
            </a:r>
            <a:r>
              <a:rPr sz="1800" dirty="0"/>
              <a:t>Specification</a:t>
            </a:r>
            <a:r>
              <a:rPr sz="1800" spc="-95" dirty="0"/>
              <a:t> </a:t>
            </a:r>
            <a:r>
              <a:rPr sz="1800" dirty="0"/>
              <a:t>(DOCSIS)</a:t>
            </a:r>
            <a:r>
              <a:rPr sz="1800" spc="20" dirty="0"/>
              <a:t> </a:t>
            </a:r>
            <a:r>
              <a:rPr sz="1800" dirty="0"/>
              <a:t>series</a:t>
            </a:r>
            <a:r>
              <a:rPr sz="1800" spc="-45" dirty="0"/>
              <a:t> </a:t>
            </a:r>
            <a:r>
              <a:rPr sz="1800" spc="-25" dirty="0"/>
              <a:t>of </a:t>
            </a:r>
            <a:r>
              <a:rPr sz="1800" dirty="0"/>
              <a:t>standards</a:t>
            </a:r>
            <a:r>
              <a:rPr sz="1800" spc="-70" dirty="0"/>
              <a:t> </a:t>
            </a:r>
            <a:r>
              <a:rPr sz="1800" dirty="0"/>
              <a:t>were</a:t>
            </a:r>
            <a:r>
              <a:rPr sz="1800" spc="-5" dirty="0"/>
              <a:t> </a:t>
            </a:r>
            <a:r>
              <a:rPr sz="1800" dirty="0"/>
              <a:t>developed</a:t>
            </a:r>
            <a:r>
              <a:rPr sz="1800" spc="-55" dirty="0"/>
              <a:t> </a:t>
            </a:r>
            <a:r>
              <a:rPr sz="1800" dirty="0"/>
              <a:t>to</a:t>
            </a:r>
            <a:r>
              <a:rPr sz="1800" spc="-20" dirty="0"/>
              <a:t> </a:t>
            </a:r>
            <a:r>
              <a:rPr sz="1800" dirty="0"/>
              <a:t>allow</a:t>
            </a:r>
            <a:r>
              <a:rPr sz="1800" spc="-40" dirty="0"/>
              <a:t> </a:t>
            </a:r>
            <a:r>
              <a:rPr sz="1800" dirty="0"/>
              <a:t>data</a:t>
            </a:r>
            <a:r>
              <a:rPr sz="1800" spc="-20" dirty="0"/>
              <a:t> </a:t>
            </a:r>
            <a:r>
              <a:rPr sz="1800" dirty="0"/>
              <a:t>service</a:t>
            </a:r>
            <a:r>
              <a:rPr sz="1800" spc="-55" dirty="0"/>
              <a:t> </a:t>
            </a:r>
            <a:r>
              <a:rPr sz="1800" dirty="0"/>
              <a:t>delivery</a:t>
            </a:r>
            <a:r>
              <a:rPr sz="1800" spc="-40" dirty="0"/>
              <a:t> </a:t>
            </a:r>
            <a:r>
              <a:rPr sz="1800" dirty="0"/>
              <a:t>over</a:t>
            </a:r>
            <a:r>
              <a:rPr sz="1800" spc="-5" dirty="0"/>
              <a:t> </a:t>
            </a:r>
            <a:r>
              <a:rPr sz="1800" dirty="0"/>
              <a:t>the</a:t>
            </a:r>
            <a:r>
              <a:rPr sz="1800" spc="-30" dirty="0"/>
              <a:t> </a:t>
            </a:r>
            <a:r>
              <a:rPr sz="1800" dirty="0"/>
              <a:t>TV</a:t>
            </a:r>
            <a:r>
              <a:rPr sz="1800" spc="15" dirty="0"/>
              <a:t> </a:t>
            </a:r>
            <a:r>
              <a:rPr sz="1800" spc="-10" dirty="0"/>
              <a:t>cable network.</a:t>
            </a:r>
            <a:endParaRPr sz="1800"/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DOCSIS</a:t>
            </a:r>
            <a:r>
              <a:rPr sz="1800" spc="-5" dirty="0"/>
              <a:t> </a:t>
            </a:r>
            <a:r>
              <a:rPr sz="1800" dirty="0"/>
              <a:t>3.0</a:t>
            </a:r>
            <a:r>
              <a:rPr sz="1800" spc="-5" dirty="0"/>
              <a:t> </a:t>
            </a:r>
            <a:r>
              <a:rPr sz="1800" dirty="0"/>
              <a:t>is</a:t>
            </a:r>
            <a:r>
              <a:rPr sz="1800" spc="-10" dirty="0"/>
              <a:t> </a:t>
            </a:r>
            <a:r>
              <a:rPr sz="1800" dirty="0"/>
              <a:t>the</a:t>
            </a:r>
            <a:r>
              <a:rPr sz="1800" spc="-15" dirty="0"/>
              <a:t> </a:t>
            </a:r>
            <a:r>
              <a:rPr sz="1800" dirty="0"/>
              <a:t>latest</a:t>
            </a:r>
            <a:r>
              <a:rPr sz="1800" spc="-40" dirty="0"/>
              <a:t> </a:t>
            </a:r>
            <a:r>
              <a:rPr sz="1800" dirty="0"/>
              <a:t>version</a:t>
            </a:r>
            <a:r>
              <a:rPr sz="1800" spc="-15" dirty="0"/>
              <a:t> </a:t>
            </a:r>
            <a:r>
              <a:rPr sz="1800" dirty="0"/>
              <a:t>of</a:t>
            </a:r>
            <a:r>
              <a:rPr sz="1800" spc="-20" dirty="0"/>
              <a:t> </a:t>
            </a:r>
            <a:r>
              <a:rPr sz="1800" dirty="0"/>
              <a:t>the</a:t>
            </a:r>
            <a:r>
              <a:rPr sz="1800" spc="-15" dirty="0"/>
              <a:t> </a:t>
            </a:r>
            <a:r>
              <a:rPr sz="1800" dirty="0"/>
              <a:t>standard</a:t>
            </a:r>
            <a:r>
              <a:rPr sz="1800" spc="-40" dirty="0"/>
              <a:t> </a:t>
            </a:r>
            <a:r>
              <a:rPr sz="1800" dirty="0"/>
              <a:t>(2007)</a:t>
            </a:r>
            <a:r>
              <a:rPr sz="1800" spc="-40" dirty="0"/>
              <a:t> </a:t>
            </a:r>
            <a:r>
              <a:rPr sz="1800" dirty="0"/>
              <a:t>which</a:t>
            </a:r>
            <a:r>
              <a:rPr sz="1800" spc="5" dirty="0"/>
              <a:t> </a:t>
            </a:r>
            <a:r>
              <a:rPr sz="1800" dirty="0"/>
              <a:t>also</a:t>
            </a:r>
            <a:r>
              <a:rPr sz="1800" spc="-40" dirty="0"/>
              <a:t> </a:t>
            </a:r>
            <a:r>
              <a:rPr sz="1800" spc="-10" dirty="0"/>
              <a:t>supports</a:t>
            </a:r>
            <a:endParaRPr sz="1800"/>
          </a:p>
          <a:p>
            <a:pPr marL="356870">
              <a:lnSpc>
                <a:spcPct val="100000"/>
              </a:lnSpc>
            </a:pPr>
            <a:r>
              <a:rPr sz="1800" spc="-25" dirty="0"/>
              <a:t>QoS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12016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024" y="2679192"/>
            <a:ext cx="6477000" cy="3617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Power</a:t>
            </a:r>
            <a:r>
              <a:rPr spc="-55" dirty="0"/>
              <a:t> </a:t>
            </a:r>
            <a:r>
              <a:rPr spc="-10" dirty="0"/>
              <a:t>Lines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36244" y="1628012"/>
            <a:ext cx="7779384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>
                <a:latin typeface="Arial MT"/>
                <a:cs typeface="Arial MT"/>
              </a:rPr>
              <a:t>Power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Carrier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Communication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Electric </a:t>
            </a:r>
            <a:r>
              <a:rPr sz="2000" dirty="0">
                <a:latin typeface="Arial MT"/>
                <a:cs typeface="Arial MT"/>
              </a:rPr>
              <a:t>companies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transmission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dispatching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over </a:t>
            </a:r>
            <a:r>
              <a:rPr sz="2000" dirty="0">
                <a:latin typeface="Arial MT"/>
                <a:cs typeface="Arial MT"/>
              </a:rPr>
              <a:t>power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lines.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2911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Power</a:t>
            </a:r>
            <a:r>
              <a:rPr spc="-55" dirty="0"/>
              <a:t> </a:t>
            </a:r>
            <a:r>
              <a:rPr spc="-10" dirty="0"/>
              <a:t>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793750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>
                <a:latin typeface="Arial MT"/>
                <a:cs typeface="Arial MT"/>
              </a:rPr>
              <a:t>Power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Lines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broadband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communication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inside</a:t>
            </a:r>
            <a:endParaRPr sz="20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 MT"/>
                <a:cs typeface="Arial MT"/>
              </a:rPr>
              <a:t>home.</a:t>
            </a:r>
            <a:endParaRPr sz="2000">
              <a:latin typeface="Arial MT"/>
              <a:cs typeface="Arial MT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>
                <a:latin typeface="Arial MT"/>
                <a:cs typeface="Arial MT"/>
              </a:rPr>
              <a:t>HomePlug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AV2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standard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supports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1Gbps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2023" y="2743200"/>
            <a:ext cx="5105400" cy="3319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771302"/>
            <a:ext cx="3706367" cy="212064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175011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Light</a:t>
            </a:r>
            <a:r>
              <a:rPr spc="-85" dirty="0"/>
              <a:t> </a:t>
            </a:r>
            <a:r>
              <a:rPr spc="-10" dirty="0"/>
              <a:t>Refraction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267444"/>
            <a:ext cx="7772400" cy="26796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51610" y="5565140"/>
            <a:ext cx="2782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From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less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dense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to </a:t>
            </a:r>
            <a:r>
              <a:rPr sz="2400" dirty="0">
                <a:latin typeface="Tahoma"/>
                <a:cs typeface="Tahoma"/>
              </a:rPr>
              <a:t>more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dense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medium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5229605" y="5641340"/>
            <a:ext cx="27476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From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more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dense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to </a:t>
            </a:r>
            <a:r>
              <a:rPr sz="2400" dirty="0">
                <a:latin typeface="Tahoma"/>
                <a:cs typeface="Tahoma"/>
              </a:rPr>
              <a:t>less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dense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medium</a:t>
            </a:r>
            <a:endParaRPr sz="24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95464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4300728"/>
            <a:ext cx="4581144" cy="21762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Light</a:t>
            </a:r>
            <a:r>
              <a:rPr spc="-85" dirty="0"/>
              <a:t> </a:t>
            </a:r>
            <a:r>
              <a:rPr spc="-10" dirty="0"/>
              <a:t>Reflection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2514600"/>
            <a:ext cx="7772400" cy="15032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682647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Optical</a:t>
            </a:r>
            <a:r>
              <a:rPr spc="-70" dirty="0"/>
              <a:t> </a:t>
            </a:r>
            <a:r>
              <a:rPr dirty="0"/>
              <a:t>Fiber</a:t>
            </a:r>
            <a:r>
              <a:rPr spc="-25" dirty="0"/>
              <a:t> </a:t>
            </a:r>
            <a:r>
              <a:rPr spc="-10"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544" y="1828800"/>
            <a:ext cx="8900160" cy="4267200"/>
            <a:chOff x="161544" y="1828800"/>
            <a:chExt cx="8900160" cy="4267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3200400"/>
              <a:ext cx="4632959" cy="28498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544" y="1828800"/>
              <a:ext cx="4410456" cy="4267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dirty="0"/>
              <a:t>Communication </a:t>
            </a:r>
            <a:r>
              <a:rPr lang="en-US" dirty="0" err="1"/>
              <a:t>Networks</a:t>
            </a:r>
            <a:r>
              <a:rPr spc="-10" dirty="0" err="1"/>
              <a:t>s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375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545895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</a:t>
            </a:r>
            <a:r>
              <a:rPr spc="-45" dirty="0"/>
              <a:t> </a:t>
            </a:r>
            <a:r>
              <a:rPr spc="-10" dirty="0"/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150" y="1676278"/>
            <a:ext cx="5769167" cy="440566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478523" y="1754123"/>
            <a:ext cx="350520" cy="2743200"/>
          </a:xfrm>
          <a:custGeom>
            <a:avLst/>
            <a:gdLst/>
            <a:ahLst/>
            <a:cxnLst/>
            <a:rect l="l" t="t" r="r" b="b"/>
            <a:pathLst>
              <a:path w="350520" h="2743200">
                <a:moveTo>
                  <a:pt x="0" y="0"/>
                </a:moveTo>
                <a:lnTo>
                  <a:pt x="68210" y="2295"/>
                </a:lnTo>
                <a:lnTo>
                  <a:pt x="123920" y="8556"/>
                </a:lnTo>
                <a:lnTo>
                  <a:pt x="161484" y="17841"/>
                </a:lnTo>
                <a:lnTo>
                  <a:pt x="175259" y="29210"/>
                </a:lnTo>
                <a:lnTo>
                  <a:pt x="175259" y="1342389"/>
                </a:lnTo>
                <a:lnTo>
                  <a:pt x="189035" y="1353758"/>
                </a:lnTo>
                <a:lnTo>
                  <a:pt x="226599" y="1363043"/>
                </a:lnTo>
                <a:lnTo>
                  <a:pt x="282309" y="1369304"/>
                </a:lnTo>
                <a:lnTo>
                  <a:pt x="350520" y="1371600"/>
                </a:lnTo>
                <a:lnTo>
                  <a:pt x="282309" y="1373895"/>
                </a:lnTo>
                <a:lnTo>
                  <a:pt x="226599" y="1380156"/>
                </a:lnTo>
                <a:lnTo>
                  <a:pt x="189035" y="1389441"/>
                </a:lnTo>
                <a:lnTo>
                  <a:pt x="175259" y="1400810"/>
                </a:lnTo>
                <a:lnTo>
                  <a:pt x="175259" y="2713990"/>
                </a:lnTo>
                <a:lnTo>
                  <a:pt x="161484" y="2725358"/>
                </a:lnTo>
                <a:lnTo>
                  <a:pt x="123920" y="2734643"/>
                </a:lnTo>
                <a:lnTo>
                  <a:pt x="68210" y="2740904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CC97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0153" y="3152343"/>
            <a:ext cx="11582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Multi-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0153" y="5210632"/>
            <a:ext cx="13169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Single-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01645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5732"/>
            <a:ext cx="678751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</a:t>
            </a:r>
            <a:r>
              <a:rPr spc="-45" dirty="0"/>
              <a:t> </a:t>
            </a:r>
            <a:r>
              <a:rPr spc="-10" dirty="0"/>
              <a:t>Types: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Single</a:t>
            </a:r>
            <a:r>
              <a:rPr spc="-105" dirty="0"/>
              <a:t> </a:t>
            </a:r>
            <a:r>
              <a:rPr dirty="0"/>
              <a:t>Mode</a:t>
            </a:r>
            <a:r>
              <a:rPr spc="-7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Multi</a:t>
            </a:r>
            <a:r>
              <a:rPr spc="-90" dirty="0"/>
              <a:t> </a:t>
            </a:r>
            <a:r>
              <a:rPr spc="-20" dirty="0"/>
              <a:t>Mode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1676400"/>
            <a:ext cx="8327135" cy="49377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307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711" y="2868167"/>
            <a:ext cx="5370576" cy="33040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39477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History</a:t>
            </a:r>
            <a:r>
              <a:rPr spc="-40" dirty="0"/>
              <a:t> </a:t>
            </a:r>
            <a:r>
              <a:rPr spc="-5" dirty="0"/>
              <a:t>of</a:t>
            </a:r>
            <a:r>
              <a:rPr spc="-55" dirty="0"/>
              <a:t> </a:t>
            </a:r>
            <a:r>
              <a:rPr spc="5" dirty="0"/>
              <a:t>Internet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03344" y="6691288"/>
            <a:ext cx="2128393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lang="en-US" sz="1200" spc="60" dirty="0">
                <a:latin typeface="Times New Roman"/>
                <a:cs typeface="Times New Roman"/>
              </a:rPr>
              <a:t>Communication </a:t>
            </a:r>
            <a:r>
              <a:rPr lang="en-US" sz="1200" spc="60" dirty="0" err="1">
                <a:latin typeface="Times New Roman"/>
                <a:cs typeface="Times New Roman"/>
              </a:rPr>
              <a:t>Networks</a:t>
            </a:r>
            <a:r>
              <a:rPr sz="1200" spc="-30" dirty="0" err="1">
                <a:latin typeface="Times New Roman"/>
                <a:cs typeface="Times New Roman"/>
              </a:rPr>
              <a:t>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5604" y="6471075"/>
            <a:ext cx="9715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spc="-40" dirty="0">
                <a:latin typeface="Times New Roman"/>
                <a:cs typeface="Times New Roman"/>
              </a:rPr>
              <a:t>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" y="6289039"/>
            <a:ext cx="3767454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 MT"/>
                <a:cs typeface="Arial MT"/>
              </a:rPr>
              <a:t>https:/</a:t>
            </a:r>
            <a:r>
              <a:rPr sz="1800" spc="-5" dirty="0">
                <a:latin typeface="Arial MT"/>
                <a:cs typeface="Arial MT"/>
                <a:hlinkClick r:id="rId3"/>
              </a:rPr>
              <a:t>/w</a:t>
            </a:r>
            <a:r>
              <a:rPr sz="1800" spc="-5" dirty="0">
                <a:latin typeface="Arial MT"/>
                <a:cs typeface="Arial MT"/>
              </a:rPr>
              <a:t>w</a:t>
            </a:r>
            <a:r>
              <a:rPr sz="1800" spc="-5" dirty="0">
                <a:latin typeface="Arial MT"/>
                <a:cs typeface="Arial MT"/>
                <a:hlinkClick r:id="rId3"/>
              </a:rPr>
              <a:t>w.vox.com/a/internet-maps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628013"/>
            <a:ext cx="80625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800" spc="-5" dirty="0">
                <a:latin typeface="Arial MT"/>
                <a:cs typeface="Arial MT"/>
              </a:rPr>
              <a:t>ARPANET,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precursor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modern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internet,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academic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research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project funded by the Advanced Research Projects Agency, a branch of the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military </a:t>
            </a:r>
            <a:r>
              <a:rPr sz="1800" spc="-5" dirty="0">
                <a:latin typeface="Arial MT"/>
                <a:cs typeface="Arial MT"/>
              </a:rPr>
              <a:t>known </a:t>
            </a:r>
            <a:r>
              <a:rPr sz="1800" dirty="0">
                <a:latin typeface="Arial MT"/>
                <a:cs typeface="Arial MT"/>
              </a:rPr>
              <a:t>for funding ambitious research projects </a:t>
            </a:r>
            <a:r>
              <a:rPr sz="1800" spc="-5" dirty="0">
                <a:latin typeface="Arial MT"/>
                <a:cs typeface="Arial MT"/>
              </a:rPr>
              <a:t>without </a:t>
            </a:r>
            <a:r>
              <a:rPr sz="1800" dirty="0">
                <a:latin typeface="Arial MT"/>
                <a:cs typeface="Arial MT"/>
              </a:rPr>
              <a:t>immediate </a:t>
            </a:r>
            <a:r>
              <a:rPr sz="1800" spc="5" dirty="0">
                <a:latin typeface="Arial MT"/>
                <a:cs typeface="Arial MT"/>
              </a:rPr>
              <a:t> commercial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 military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applications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</a:t>
            </a:r>
            <a:r>
              <a:rPr spc="-75" dirty="0"/>
              <a:t> </a:t>
            </a:r>
            <a:r>
              <a:rPr dirty="0"/>
              <a:t>Optic</a:t>
            </a:r>
            <a:r>
              <a:rPr spc="-70" dirty="0"/>
              <a:t> </a:t>
            </a:r>
            <a:r>
              <a:rPr dirty="0"/>
              <a:t>Connector</a:t>
            </a:r>
            <a:r>
              <a:rPr spc="-50" dirty="0"/>
              <a:t> </a:t>
            </a:r>
            <a:r>
              <a:rPr spc="-10" dirty="0"/>
              <a:t>(LC/LC)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6696" y="1301496"/>
            <a:ext cx="3341370" cy="4785360"/>
            <a:chOff x="996696" y="1301496"/>
            <a:chExt cx="3341370" cy="4785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696" y="1301496"/>
              <a:ext cx="3341182" cy="3076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5030" y="4419600"/>
              <a:ext cx="1470299" cy="166725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7928" y="1295400"/>
            <a:ext cx="3909501" cy="18001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69539" y="3158589"/>
            <a:ext cx="2837179" cy="14017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69657" y="4658593"/>
            <a:ext cx="2857550" cy="14139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8624" y="5321553"/>
            <a:ext cx="1173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LC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Adaptor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7325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327" y="1676400"/>
            <a:ext cx="6943343" cy="47640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2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fiber</a:t>
            </a:r>
            <a:r>
              <a:rPr spc="-45" dirty="0"/>
              <a:t> </a:t>
            </a:r>
            <a:r>
              <a:rPr spc="-10" dirty="0"/>
              <a:t>connectors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3567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3639311"/>
            <a:ext cx="5791200" cy="30662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Attenuation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624965"/>
            <a:ext cx="3406140" cy="1490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Typical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Attenuation</a:t>
            </a:r>
            <a:r>
              <a:rPr kumimoji="0" sz="24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Multimode</a:t>
            </a:r>
            <a:r>
              <a:rPr kumimoji="0" sz="24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fiber: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dB/km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@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850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dB/km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@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1300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8464" y="1624965"/>
            <a:ext cx="3406140" cy="1490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Typical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Attenuation</a:t>
            </a:r>
            <a:r>
              <a:rPr kumimoji="0" sz="24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Single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mode</a:t>
            </a:r>
            <a:r>
              <a:rPr kumimoji="0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fiber: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0.4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dB/km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@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1310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1" indent="-32639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3A812E"/>
              </a:buClr>
              <a:buSzPct val="60000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0.25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dB/km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@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1550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57367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</a:t>
            </a:r>
            <a:r>
              <a:rPr spc="-75" dirty="0"/>
              <a:t> </a:t>
            </a:r>
            <a:r>
              <a:rPr dirty="0"/>
              <a:t>Optic</a:t>
            </a:r>
            <a:r>
              <a:rPr spc="-75" dirty="0"/>
              <a:t> </a:t>
            </a:r>
            <a:r>
              <a:rPr dirty="0"/>
              <a:t>Cable:</a:t>
            </a:r>
            <a:r>
              <a:rPr spc="-40" dirty="0"/>
              <a:t> </a:t>
            </a:r>
            <a:r>
              <a:rPr spc="-10" dirty="0"/>
              <a:t>Advantages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</a:pPr>
            <a:r>
              <a:rPr dirty="0"/>
              <a:t>Fiber</a:t>
            </a:r>
            <a:r>
              <a:rPr spc="-50" dirty="0"/>
              <a:t> </a:t>
            </a:r>
            <a:r>
              <a:rPr dirty="0"/>
              <a:t>can</a:t>
            </a:r>
            <a:r>
              <a:rPr spc="-65" dirty="0"/>
              <a:t> </a:t>
            </a:r>
            <a:r>
              <a:rPr dirty="0"/>
              <a:t>handle</a:t>
            </a:r>
            <a:r>
              <a:rPr spc="-85" dirty="0"/>
              <a:t> </a:t>
            </a:r>
            <a:r>
              <a:rPr dirty="0"/>
              <a:t>much</a:t>
            </a:r>
            <a:r>
              <a:rPr spc="-60" dirty="0"/>
              <a:t> </a:t>
            </a:r>
            <a:r>
              <a:rPr dirty="0"/>
              <a:t>higher</a:t>
            </a:r>
            <a:r>
              <a:rPr spc="-50" dirty="0"/>
              <a:t> </a:t>
            </a:r>
            <a:r>
              <a:rPr dirty="0"/>
              <a:t>data</a:t>
            </a:r>
            <a:r>
              <a:rPr spc="-80" dirty="0"/>
              <a:t> </a:t>
            </a:r>
            <a:r>
              <a:rPr dirty="0"/>
              <a:t>rates</a:t>
            </a:r>
            <a:r>
              <a:rPr spc="-65" dirty="0"/>
              <a:t> </a:t>
            </a:r>
            <a:r>
              <a:rPr dirty="0"/>
              <a:t>than</a:t>
            </a:r>
            <a:r>
              <a:rPr spc="-65" dirty="0"/>
              <a:t> </a:t>
            </a:r>
            <a:r>
              <a:rPr spc="-10" dirty="0"/>
              <a:t>copper</a:t>
            </a:r>
          </a:p>
          <a:p>
            <a:pPr marL="682625" lvl="1" indent="-325755">
              <a:lnSpc>
                <a:spcPct val="100000"/>
              </a:lnSpc>
              <a:spcBef>
                <a:spcPts val="50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</a:pPr>
            <a:r>
              <a:rPr sz="2000" spc="-10" dirty="0">
                <a:latin typeface="Arial MT"/>
                <a:cs typeface="Arial MT"/>
              </a:rPr>
              <a:t>C-</a:t>
            </a:r>
            <a:r>
              <a:rPr sz="2000" dirty="0">
                <a:latin typeface="Arial MT"/>
                <a:cs typeface="Arial MT"/>
              </a:rPr>
              <a:t>Band: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1530-</a:t>
            </a:r>
            <a:r>
              <a:rPr sz="2000" dirty="0">
                <a:latin typeface="Arial MT"/>
                <a:cs typeface="Arial MT"/>
              </a:rPr>
              <a:t>1565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nm</a:t>
            </a:r>
            <a:endParaRPr sz="2000">
              <a:latin typeface="Arial MT"/>
              <a:cs typeface="Arial MT"/>
            </a:endParaRPr>
          </a:p>
          <a:p>
            <a:pPr marL="682625" lvl="1" indent="-325755">
              <a:lnSpc>
                <a:spcPct val="100000"/>
              </a:lnSpc>
              <a:spcBef>
                <a:spcPts val="480"/>
              </a:spcBef>
              <a:buClr>
                <a:srgbClr val="3A812E"/>
              </a:buClr>
              <a:buSzPct val="60000"/>
              <a:buFont typeface="Wingdings"/>
              <a:buChar char=""/>
              <a:tabLst>
                <a:tab pos="682625" algn="l"/>
              </a:tabLst>
            </a:pPr>
            <a:r>
              <a:rPr sz="2000" dirty="0">
                <a:latin typeface="Arial MT"/>
                <a:cs typeface="Arial MT"/>
              </a:rPr>
              <a:t>Frequency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Range: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191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THz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196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THz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=&gt;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5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THz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bandwidth</a:t>
            </a:r>
            <a:endParaRPr sz="2000">
              <a:latin typeface="Arial MT"/>
              <a:cs typeface="Arial MT"/>
            </a:endParaRPr>
          </a:p>
          <a:p>
            <a:pPr marL="356870" marR="5080" indent="-344805">
              <a:lnSpc>
                <a:spcPct val="100000"/>
              </a:lnSpc>
              <a:spcBef>
                <a:spcPts val="56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</a:pPr>
            <a:r>
              <a:rPr dirty="0"/>
              <a:t>Fiber</a:t>
            </a:r>
            <a:r>
              <a:rPr spc="-50" dirty="0"/>
              <a:t> </a:t>
            </a:r>
            <a:r>
              <a:rPr dirty="0"/>
              <a:t>has</a:t>
            </a:r>
            <a:r>
              <a:rPr spc="-70" dirty="0"/>
              <a:t> </a:t>
            </a:r>
            <a:r>
              <a:rPr dirty="0"/>
              <a:t>low</a:t>
            </a:r>
            <a:r>
              <a:rPr spc="-50" dirty="0"/>
              <a:t> </a:t>
            </a:r>
            <a:r>
              <a:rPr dirty="0"/>
              <a:t>loss</a:t>
            </a:r>
            <a:r>
              <a:rPr spc="-4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signal</a:t>
            </a:r>
            <a:r>
              <a:rPr spc="-50" dirty="0"/>
              <a:t> </a:t>
            </a:r>
            <a:r>
              <a:rPr dirty="0"/>
              <a:t>power</a:t>
            </a:r>
            <a:r>
              <a:rPr spc="-35" dirty="0"/>
              <a:t> </a:t>
            </a:r>
            <a:r>
              <a:rPr dirty="0"/>
              <a:t>(attenuation),</a:t>
            </a:r>
            <a:r>
              <a:rPr spc="-114" dirty="0"/>
              <a:t> </a:t>
            </a:r>
            <a:r>
              <a:rPr dirty="0"/>
              <a:t>so</a:t>
            </a:r>
            <a:r>
              <a:rPr spc="-60" dirty="0"/>
              <a:t> </a:t>
            </a:r>
            <a:r>
              <a:rPr spc="-10" dirty="0"/>
              <a:t>fewer </a:t>
            </a:r>
            <a:r>
              <a:rPr dirty="0"/>
              <a:t>repeaters</a:t>
            </a:r>
            <a:r>
              <a:rPr spc="-65" dirty="0"/>
              <a:t> </a:t>
            </a:r>
            <a:r>
              <a:rPr dirty="0"/>
              <a:t>are</a:t>
            </a:r>
            <a:r>
              <a:rPr spc="-55" dirty="0"/>
              <a:t> </a:t>
            </a:r>
            <a:r>
              <a:rPr dirty="0"/>
              <a:t>needed</a:t>
            </a:r>
            <a:r>
              <a:rPr spc="-80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dirty="0"/>
              <a:t>fiber</a:t>
            </a:r>
            <a:r>
              <a:rPr spc="-70" dirty="0"/>
              <a:t> </a:t>
            </a:r>
            <a:r>
              <a:rPr dirty="0"/>
              <a:t>optic</a:t>
            </a:r>
            <a:r>
              <a:rPr spc="-65" dirty="0"/>
              <a:t> </a:t>
            </a:r>
            <a:r>
              <a:rPr dirty="0"/>
              <a:t>links</a:t>
            </a:r>
            <a:r>
              <a:rPr spc="-40" dirty="0"/>
              <a:t> </a:t>
            </a:r>
            <a:r>
              <a:rPr dirty="0"/>
              <a:t>compared</a:t>
            </a:r>
            <a:r>
              <a:rPr spc="-80" dirty="0"/>
              <a:t> </a:t>
            </a:r>
            <a:r>
              <a:rPr spc="-25" dirty="0"/>
              <a:t>to </a:t>
            </a:r>
            <a:r>
              <a:rPr dirty="0"/>
              <a:t>copper</a:t>
            </a:r>
            <a:r>
              <a:rPr spc="-90" dirty="0"/>
              <a:t> </a:t>
            </a:r>
            <a:r>
              <a:rPr dirty="0"/>
              <a:t>based</a:t>
            </a:r>
            <a:r>
              <a:rPr spc="-95" dirty="0"/>
              <a:t> </a:t>
            </a:r>
            <a:r>
              <a:rPr spc="-20" dirty="0"/>
              <a:t>links</a:t>
            </a: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</a:pPr>
            <a:r>
              <a:rPr dirty="0"/>
              <a:t>Fibers</a:t>
            </a:r>
            <a:r>
              <a:rPr spc="-45" dirty="0"/>
              <a:t> </a:t>
            </a:r>
            <a:r>
              <a:rPr dirty="0"/>
              <a:t>are</a:t>
            </a:r>
            <a:r>
              <a:rPr spc="-55" dirty="0"/>
              <a:t> </a:t>
            </a:r>
            <a:r>
              <a:rPr dirty="0"/>
              <a:t>difficult</a:t>
            </a:r>
            <a:r>
              <a:rPr spc="-11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tap</a:t>
            </a:r>
            <a:r>
              <a:rPr spc="-60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therefore</a:t>
            </a:r>
            <a:r>
              <a:rPr spc="-105" dirty="0"/>
              <a:t> </a:t>
            </a:r>
            <a:r>
              <a:rPr dirty="0"/>
              <a:t>excellent</a:t>
            </a:r>
            <a:r>
              <a:rPr spc="-35" dirty="0"/>
              <a:t> </a:t>
            </a:r>
            <a:r>
              <a:rPr spc="-25" dirty="0"/>
              <a:t>for</a:t>
            </a:r>
          </a:p>
          <a:p>
            <a:pPr marL="356870">
              <a:lnSpc>
                <a:spcPct val="100000"/>
              </a:lnSpc>
            </a:pPr>
            <a:r>
              <a:rPr spc="-1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575297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</a:t>
            </a:r>
            <a:r>
              <a:rPr spc="-35" dirty="0"/>
              <a:t> </a:t>
            </a:r>
            <a:r>
              <a:rPr dirty="0"/>
              <a:t>Optic</a:t>
            </a:r>
            <a:r>
              <a:rPr spc="-30" dirty="0"/>
              <a:t> </a:t>
            </a:r>
            <a:r>
              <a:rPr spc="-10" dirty="0"/>
              <a:t>Advantages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7940675" cy="3721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not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affected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power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surges,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electromagnetic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interference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power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failure,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corrosive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chemicals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air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5080" lvl="1" indent="-326390" defTabSz="914400" eaLnBrk="1" fontAlgn="auto" latinLnBrk="0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Photons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light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affect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other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 they have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electrical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charge,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not affected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stray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photons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outside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the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case 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copper,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electrons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move through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 cable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these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are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affected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other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electromagnetic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fields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outside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cable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442595" lvl="0" indent="-344805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thin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lightweight, allowing</a:t>
            </a:r>
            <a:r>
              <a:rPr kumimoji="0" sz="20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cables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fit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given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1000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twisted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pair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cables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km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long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=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800kg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3260" marR="220979" lvl="1" indent="-32639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326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optical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cables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1km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=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100kg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(allows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transfer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much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more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95371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3468623"/>
            <a:ext cx="4971288" cy="29443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Light</a:t>
            </a:r>
            <a:r>
              <a:rPr spc="-85" dirty="0"/>
              <a:t> </a:t>
            </a:r>
            <a:r>
              <a:rPr spc="-10" dirty="0"/>
              <a:t>source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244" y="1628012"/>
            <a:ext cx="3787775" cy="413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Sending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device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called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“light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source”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Light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Light-emitting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diode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(LED)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Cheap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but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unfocused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Short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distance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Laser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diode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(LD)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More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expensive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LEDs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but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focused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Preserve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(long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distance)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2" indent="-35052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103378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Most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10337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4614" y="1427388"/>
            <a:ext cx="1520979" cy="15779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5063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Light</a:t>
            </a:r>
            <a:r>
              <a:rPr spc="-85" dirty="0"/>
              <a:t> </a:t>
            </a:r>
            <a:r>
              <a:rPr spc="-10" dirty="0"/>
              <a:t>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1612"/>
            <a:ext cx="7701280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Lasers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produce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light</a:t>
            </a:r>
            <a:r>
              <a:rPr kumimoji="0" sz="2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more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confined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region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spectrum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9359" y="2648208"/>
            <a:ext cx="3379985" cy="32045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7577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Light</a:t>
            </a:r>
            <a:r>
              <a:rPr spc="-85" dirty="0"/>
              <a:t> </a:t>
            </a:r>
            <a:r>
              <a:rPr spc="-10" dirty="0"/>
              <a:t>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1612"/>
            <a:ext cx="7580630" cy="1308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Lasers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2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generate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pulses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shorter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duration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time.</a:t>
            </a:r>
            <a:r>
              <a:rPr kumimoji="0" sz="2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Therefore,</a:t>
            </a:r>
            <a:r>
              <a:rPr kumimoji="0" sz="2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higher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modulation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rates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achieved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lasers.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8600" y="3944111"/>
            <a:ext cx="5105400" cy="21701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695" y="4027423"/>
            <a:ext cx="3592105" cy="19161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47580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Light</a:t>
            </a:r>
            <a:r>
              <a:rPr spc="-85" dirty="0"/>
              <a:t> </a:t>
            </a:r>
            <a:r>
              <a:rPr spc="-10" dirty="0"/>
              <a:t>Receiver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4965"/>
            <a:ext cx="7501890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162685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Receiving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device</a:t>
            </a:r>
            <a:r>
              <a:rPr kumimoji="0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called</a:t>
            </a:r>
            <a:r>
              <a:rPr kumimoji="0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“photosensitive</a:t>
            </a:r>
            <a:r>
              <a:rPr kumimoji="0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cell” (photodiode)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Photodiode</a:t>
            </a:r>
            <a:r>
              <a:rPr kumimoji="0" sz="2400" b="0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converts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optical</a:t>
            </a:r>
            <a:r>
              <a:rPr kumimoji="0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electrical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352800"/>
            <a:ext cx="3886200" cy="27218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5400" y="3352800"/>
            <a:ext cx="3723049" cy="270501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0521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2684"/>
            <a:ext cx="653224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Light</a:t>
            </a:r>
            <a:r>
              <a:rPr sz="4800" spc="-95" dirty="0"/>
              <a:t> </a:t>
            </a:r>
            <a:r>
              <a:rPr sz="4800" dirty="0"/>
              <a:t>wave</a:t>
            </a:r>
            <a:r>
              <a:rPr sz="4800" spc="-80" dirty="0"/>
              <a:t> </a:t>
            </a:r>
            <a:r>
              <a:rPr sz="4800" spc="-10" dirty="0"/>
              <a:t>transmission </a:t>
            </a:r>
            <a:r>
              <a:rPr sz="4800" dirty="0"/>
              <a:t>system</a:t>
            </a:r>
            <a:r>
              <a:rPr sz="4800" spc="-65" dirty="0"/>
              <a:t> </a:t>
            </a:r>
            <a:r>
              <a:rPr sz="4800" dirty="0"/>
              <a:t>-</a:t>
            </a:r>
            <a:r>
              <a:rPr sz="4800" spc="-90" dirty="0"/>
              <a:t> </a:t>
            </a:r>
            <a:r>
              <a:rPr sz="4800" spc="-10" dirty="0"/>
              <a:t>overview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926335"/>
            <a:ext cx="6400800" cy="38770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220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7424" y="2286000"/>
            <a:ext cx="6187439" cy="38435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554736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1970:</a:t>
            </a:r>
            <a:r>
              <a:rPr spc="-25" dirty="0"/>
              <a:t> </a:t>
            </a:r>
            <a:r>
              <a:rPr spc="-20" dirty="0"/>
              <a:t>ARPANET</a:t>
            </a:r>
            <a:r>
              <a:rPr spc="-25" dirty="0"/>
              <a:t> </a:t>
            </a:r>
            <a:r>
              <a:rPr spc="-70" dirty="0"/>
              <a:t>expands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539553" y="6629400"/>
            <a:ext cx="20648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7</a:t>
            </a:fld>
            <a:endParaRPr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536244" y="1628013"/>
            <a:ext cx="5888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1970,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ARPANET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grown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13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195" dirty="0"/>
              <a:t> </a:t>
            </a:r>
            <a:r>
              <a:rPr spc="-10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219200"/>
            <a:ext cx="7751445" cy="14592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Main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Drivers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without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physical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attachment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such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 wires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fibers.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Mobility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users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Ease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deployment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976" y="2819400"/>
            <a:ext cx="5605272" cy="3276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5846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Electromagnetic</a:t>
            </a:r>
            <a:r>
              <a:rPr spc="-135" dirty="0"/>
              <a:t> </a:t>
            </a:r>
            <a:r>
              <a:rPr spc="-10" dirty="0"/>
              <a:t>Spectrum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922" y="1795911"/>
            <a:ext cx="7670680" cy="41565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4299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195" dirty="0"/>
              <a:t> </a:t>
            </a:r>
            <a:r>
              <a:rPr spc="-10" dirty="0"/>
              <a:t>Communication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324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Radio</a:t>
            </a:r>
            <a:r>
              <a:rPr sz="1800" spc="-15" dirty="0"/>
              <a:t> </a:t>
            </a:r>
            <a:r>
              <a:rPr sz="1800" dirty="0"/>
              <a:t>range</a:t>
            </a:r>
            <a:r>
              <a:rPr sz="1800" spc="-35" dirty="0"/>
              <a:t> </a:t>
            </a:r>
            <a:r>
              <a:rPr sz="1800" dirty="0"/>
              <a:t>of</a:t>
            </a:r>
            <a:r>
              <a:rPr sz="1800" spc="10" dirty="0"/>
              <a:t> </a:t>
            </a:r>
            <a:r>
              <a:rPr sz="1800" dirty="0"/>
              <a:t>frequencies</a:t>
            </a:r>
            <a:r>
              <a:rPr sz="1800" spc="-80" dirty="0"/>
              <a:t> </a:t>
            </a:r>
            <a:r>
              <a:rPr sz="1800" dirty="0"/>
              <a:t>(10KHz</a:t>
            </a:r>
            <a:r>
              <a:rPr sz="1800" spc="-20" dirty="0"/>
              <a:t> </a:t>
            </a:r>
            <a:r>
              <a:rPr sz="1800" dirty="0"/>
              <a:t>to</a:t>
            </a:r>
            <a:r>
              <a:rPr sz="1800" spc="-10" dirty="0"/>
              <a:t> </a:t>
            </a:r>
            <a:r>
              <a:rPr sz="1800" dirty="0"/>
              <a:t>10MHz)</a:t>
            </a:r>
            <a:r>
              <a:rPr sz="1800" spc="30" dirty="0"/>
              <a:t> </a:t>
            </a:r>
            <a:r>
              <a:rPr sz="1800" dirty="0"/>
              <a:t>usually</a:t>
            </a:r>
            <a:r>
              <a:rPr sz="1800" spc="-30" dirty="0"/>
              <a:t> </a:t>
            </a:r>
            <a:r>
              <a:rPr sz="1800" dirty="0"/>
              <a:t>used</a:t>
            </a:r>
            <a:r>
              <a:rPr sz="1800" spc="-35" dirty="0"/>
              <a:t> </a:t>
            </a:r>
            <a:r>
              <a:rPr sz="1800" dirty="0"/>
              <a:t>for</a:t>
            </a:r>
            <a:r>
              <a:rPr sz="1800" spc="-20" dirty="0"/>
              <a:t> </a:t>
            </a:r>
            <a:r>
              <a:rPr sz="1800" spc="-10" dirty="0"/>
              <a:t>broadcast</a:t>
            </a:r>
            <a:endParaRPr sz="1800"/>
          </a:p>
          <a:p>
            <a:pPr marL="356870">
              <a:lnSpc>
                <a:spcPct val="100000"/>
              </a:lnSpc>
            </a:pPr>
            <a:r>
              <a:rPr sz="1800" spc="-10" dirty="0"/>
              <a:t>communication</a:t>
            </a:r>
            <a:endParaRPr sz="1800"/>
          </a:p>
          <a:p>
            <a:pPr marL="682625" lvl="1" indent="-325755">
              <a:lnSpc>
                <a:spcPct val="100000"/>
              </a:lnSpc>
              <a:spcBef>
                <a:spcPts val="39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</a:pPr>
            <a:r>
              <a:rPr sz="1600" dirty="0">
                <a:latin typeface="Arial MT"/>
                <a:cs typeface="Arial MT"/>
              </a:rPr>
              <a:t>Long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range,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low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attenuation,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reflection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10" dirty="0">
                <a:latin typeface="Arial MT"/>
                <a:cs typeface="Arial MT"/>
              </a:rPr>
              <a:t> ionosphere</a:t>
            </a:r>
            <a:endParaRPr sz="1600">
              <a:latin typeface="Arial MT"/>
              <a:cs typeface="Arial MT"/>
            </a:endParaRPr>
          </a:p>
          <a:p>
            <a:pPr marL="356870" indent="-344170">
              <a:lnSpc>
                <a:spcPct val="100000"/>
              </a:lnSpc>
              <a:spcBef>
                <a:spcPts val="420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Microwave</a:t>
            </a:r>
            <a:r>
              <a:rPr sz="1800" spc="5" dirty="0"/>
              <a:t> </a:t>
            </a:r>
            <a:r>
              <a:rPr sz="1800" dirty="0"/>
              <a:t>range</a:t>
            </a:r>
            <a:r>
              <a:rPr sz="1800" spc="-25" dirty="0"/>
              <a:t> </a:t>
            </a:r>
            <a:r>
              <a:rPr sz="1800" dirty="0"/>
              <a:t>of</a:t>
            </a:r>
            <a:r>
              <a:rPr sz="1800" spc="-25" dirty="0"/>
              <a:t> </a:t>
            </a:r>
            <a:r>
              <a:rPr sz="1800" dirty="0"/>
              <a:t>frequencies</a:t>
            </a:r>
            <a:r>
              <a:rPr sz="1800" spc="-85" dirty="0"/>
              <a:t> </a:t>
            </a:r>
            <a:r>
              <a:rPr sz="1800" dirty="0"/>
              <a:t>(10MHz</a:t>
            </a:r>
            <a:r>
              <a:rPr sz="1800" spc="20" dirty="0"/>
              <a:t> </a:t>
            </a:r>
            <a:r>
              <a:rPr sz="1800" dirty="0"/>
              <a:t>to</a:t>
            </a:r>
            <a:r>
              <a:rPr sz="1800" spc="-15" dirty="0"/>
              <a:t> </a:t>
            </a:r>
            <a:r>
              <a:rPr sz="1800" dirty="0"/>
              <a:t>10GHz)</a:t>
            </a:r>
            <a:r>
              <a:rPr sz="1800" spc="-5" dirty="0"/>
              <a:t> </a:t>
            </a:r>
            <a:r>
              <a:rPr sz="1800" dirty="0"/>
              <a:t>usually</a:t>
            </a:r>
            <a:r>
              <a:rPr sz="1800" spc="-65" dirty="0"/>
              <a:t> </a:t>
            </a:r>
            <a:r>
              <a:rPr sz="1800" dirty="0"/>
              <a:t>used</a:t>
            </a:r>
            <a:r>
              <a:rPr sz="1800" spc="-25" dirty="0"/>
              <a:t> </a:t>
            </a:r>
            <a:r>
              <a:rPr sz="1800" dirty="0"/>
              <a:t>for</a:t>
            </a:r>
            <a:r>
              <a:rPr sz="1800" spc="-30" dirty="0"/>
              <a:t> </a:t>
            </a:r>
            <a:r>
              <a:rPr sz="1800" dirty="0"/>
              <a:t>point</a:t>
            </a:r>
            <a:r>
              <a:rPr sz="1800" spc="-45" dirty="0"/>
              <a:t> </a:t>
            </a:r>
            <a:r>
              <a:rPr sz="1800" spc="-25" dirty="0"/>
              <a:t>to</a:t>
            </a:r>
            <a:endParaRPr sz="1800"/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800" dirty="0"/>
              <a:t>point</a:t>
            </a:r>
            <a:r>
              <a:rPr sz="1800" spc="-35" dirty="0"/>
              <a:t> </a:t>
            </a:r>
            <a:r>
              <a:rPr sz="1800" dirty="0"/>
              <a:t>long distance</a:t>
            </a:r>
            <a:r>
              <a:rPr sz="1800" spc="-55" dirty="0"/>
              <a:t> </a:t>
            </a:r>
            <a:r>
              <a:rPr sz="1800" dirty="0"/>
              <a:t>transmission</a:t>
            </a:r>
            <a:r>
              <a:rPr sz="1800" spc="-55" dirty="0"/>
              <a:t> </a:t>
            </a:r>
            <a:r>
              <a:rPr sz="1800" dirty="0"/>
              <a:t>and</a:t>
            </a:r>
            <a:r>
              <a:rPr sz="1800" spc="-25" dirty="0"/>
              <a:t> </a:t>
            </a:r>
            <a:r>
              <a:rPr sz="1800" dirty="0"/>
              <a:t>local</a:t>
            </a:r>
            <a:r>
              <a:rPr sz="1800" spc="-30" dirty="0"/>
              <a:t> </a:t>
            </a:r>
            <a:r>
              <a:rPr sz="1800" dirty="0"/>
              <a:t>two-way</a:t>
            </a:r>
            <a:r>
              <a:rPr sz="1800" spc="55" dirty="0"/>
              <a:t> </a:t>
            </a:r>
            <a:r>
              <a:rPr sz="1800" spc="-10" dirty="0"/>
              <a:t>communications</a:t>
            </a:r>
            <a:endParaRPr sz="1800"/>
          </a:p>
          <a:p>
            <a:pPr marL="682625" lvl="1" indent="-325755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</a:pPr>
            <a:r>
              <a:rPr sz="1600" dirty="0">
                <a:latin typeface="Arial MT"/>
                <a:cs typeface="Arial MT"/>
              </a:rPr>
              <a:t>Medium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range,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affected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rain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weather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conditions.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Subject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multipath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600" spc="-10" dirty="0"/>
              <a:t>fading.</a:t>
            </a:r>
            <a:endParaRPr sz="1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3986784"/>
            <a:ext cx="5632704" cy="2718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709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Spectrum</a:t>
            </a:r>
            <a:r>
              <a:rPr spc="-20" dirty="0"/>
              <a:t> </a:t>
            </a:r>
            <a:r>
              <a:rPr spc="-10" dirty="0"/>
              <a:t>Allocation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81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262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Spectrum</a:t>
            </a:r>
            <a:r>
              <a:rPr spc="-20" dirty="0"/>
              <a:t> </a:t>
            </a:r>
            <a:r>
              <a:rPr spc="-10" dirty="0"/>
              <a:t>Allocation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439628"/>
            <a:ext cx="8229600" cy="289048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3234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Spectrum</a:t>
            </a:r>
            <a:r>
              <a:rPr spc="-30" dirty="0"/>
              <a:t> </a:t>
            </a:r>
            <a:r>
              <a:rPr spc="-10" dirty="0"/>
              <a:t>Regulations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7932420" cy="1610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Most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radio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regulated.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spectrum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commercial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purposes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usually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subject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regulatory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fee.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There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license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available in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most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countries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(ISM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bands)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440935"/>
            <a:ext cx="4916424" cy="22646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3623" y="4230622"/>
            <a:ext cx="3694176" cy="25786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9888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55" y="2090927"/>
            <a:ext cx="7181088" cy="4379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Free</a:t>
            </a:r>
            <a:r>
              <a:rPr spc="-40" dirty="0"/>
              <a:t> </a:t>
            </a:r>
            <a:r>
              <a:rPr dirty="0"/>
              <a:t>Space</a:t>
            </a:r>
            <a:r>
              <a:rPr spc="-35" dirty="0"/>
              <a:t> </a:t>
            </a:r>
            <a:r>
              <a:rPr dirty="0"/>
              <a:t>Optical</a:t>
            </a:r>
            <a:r>
              <a:rPr spc="-65" dirty="0"/>
              <a:t> </a:t>
            </a:r>
            <a:r>
              <a:rPr spc="-10" dirty="0"/>
              <a:t>Communication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628013"/>
            <a:ext cx="70904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Idea: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Light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information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carrier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space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61886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FSO:</a:t>
            </a:r>
            <a:r>
              <a:rPr spc="-70" dirty="0"/>
              <a:t> </a:t>
            </a:r>
            <a:r>
              <a:rPr dirty="0"/>
              <a:t>Outdoor</a:t>
            </a:r>
            <a:r>
              <a:rPr spc="-15" dirty="0"/>
              <a:t> </a:t>
            </a:r>
            <a:r>
              <a:rPr spc="-10" dirty="0"/>
              <a:t>Applications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104" y="1203960"/>
            <a:ext cx="8235696" cy="52547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5021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FSO:</a:t>
            </a:r>
            <a:r>
              <a:rPr spc="-70" dirty="0"/>
              <a:t> </a:t>
            </a:r>
            <a:r>
              <a:rPr dirty="0"/>
              <a:t>Outdoor</a:t>
            </a:r>
            <a:r>
              <a:rPr spc="-15" dirty="0"/>
              <a:t> </a:t>
            </a:r>
            <a:r>
              <a:rPr spc="-10" dirty="0"/>
              <a:t>Applications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983" y="1621810"/>
            <a:ext cx="6934238" cy="42306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4314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FSO:</a:t>
            </a:r>
            <a:r>
              <a:rPr spc="-75" dirty="0"/>
              <a:t> </a:t>
            </a:r>
            <a:r>
              <a:rPr dirty="0"/>
              <a:t>Indoor</a:t>
            </a:r>
            <a:r>
              <a:rPr spc="-25" dirty="0"/>
              <a:t> </a:t>
            </a:r>
            <a:r>
              <a:rPr spc="-10" dirty="0"/>
              <a:t>Applications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719" y="1752477"/>
            <a:ext cx="7767673" cy="4250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619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68300"/>
            <a:ext cx="75139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1973:</a:t>
            </a:r>
            <a:r>
              <a:rPr spc="-5" dirty="0"/>
              <a:t> </a:t>
            </a:r>
            <a:r>
              <a:rPr spc="-20" dirty="0"/>
              <a:t>ARPANET</a:t>
            </a:r>
            <a:r>
              <a:rPr spc="-5" dirty="0"/>
              <a:t> </a:t>
            </a:r>
            <a:r>
              <a:rPr spc="-105" dirty="0"/>
              <a:t>goes</a:t>
            </a:r>
            <a:r>
              <a:rPr spc="-15" dirty="0"/>
              <a:t> </a:t>
            </a:r>
            <a:r>
              <a:rPr spc="-65" dirty="0"/>
              <a:t>international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7922259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600" spc="5" dirty="0">
                <a:latin typeface="Arial MT"/>
                <a:cs typeface="Arial MT"/>
              </a:rPr>
              <a:t>In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1973,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ARPANET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became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international,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with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satellite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link connecting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Norway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London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5" dirty="0">
                <a:latin typeface="Arial MT"/>
                <a:cs typeface="Arial MT"/>
              </a:rPr>
              <a:t>other nodes </a:t>
            </a:r>
            <a:r>
              <a:rPr sz="1600" dirty="0">
                <a:latin typeface="Arial MT"/>
                <a:cs typeface="Arial MT"/>
              </a:rPr>
              <a:t>in the </a:t>
            </a:r>
            <a:r>
              <a:rPr sz="1600" spc="-5" dirty="0">
                <a:latin typeface="Arial MT"/>
                <a:cs typeface="Arial MT"/>
              </a:rPr>
              <a:t>United </a:t>
            </a:r>
            <a:r>
              <a:rPr sz="1600" dirty="0">
                <a:latin typeface="Arial MT"/>
                <a:cs typeface="Arial MT"/>
              </a:rPr>
              <a:t>States. </a:t>
            </a:r>
            <a:r>
              <a:rPr sz="1600" spc="-10" dirty="0">
                <a:latin typeface="Arial MT"/>
                <a:cs typeface="Arial MT"/>
              </a:rPr>
              <a:t>Hawaii </a:t>
            </a:r>
            <a:r>
              <a:rPr sz="1600" dirty="0">
                <a:latin typeface="Arial MT"/>
                <a:cs typeface="Arial MT"/>
              </a:rPr>
              <a:t>also joined the </a:t>
            </a:r>
            <a:r>
              <a:rPr sz="1600" spc="-10" dirty="0">
                <a:latin typeface="Arial MT"/>
                <a:cs typeface="Arial MT"/>
              </a:rPr>
              <a:t>network </a:t>
            </a:r>
            <a:r>
              <a:rPr sz="1600" spc="-5" dirty="0">
                <a:latin typeface="Arial MT"/>
                <a:cs typeface="Arial MT"/>
              </a:rPr>
              <a:t> by </a:t>
            </a:r>
            <a:r>
              <a:rPr sz="1600" dirty="0">
                <a:latin typeface="Arial MT"/>
                <a:cs typeface="Arial MT"/>
              </a:rPr>
              <a:t>satellite.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At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point,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network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around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40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nodes.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819400"/>
            <a:ext cx="8580120" cy="3118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577653" y="6629400"/>
            <a:ext cx="19886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8</a:t>
            </a:fld>
            <a:endParaRPr spc="-4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288" y="2286000"/>
            <a:ext cx="8345423" cy="41178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FSO:</a:t>
            </a:r>
            <a:r>
              <a:rPr spc="-75" dirty="0"/>
              <a:t> </a:t>
            </a:r>
            <a:r>
              <a:rPr dirty="0"/>
              <a:t>Indoor</a:t>
            </a:r>
            <a:r>
              <a:rPr spc="-25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628013"/>
            <a:ext cx="391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Visible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Light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(VLC)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63520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Satellite</a:t>
            </a:r>
            <a:r>
              <a:rPr spc="-50" dirty="0"/>
              <a:t> </a:t>
            </a:r>
            <a:r>
              <a:rPr spc="-10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7312659" cy="1304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Satellites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wireless</a:t>
            </a:r>
            <a:r>
              <a:rPr kumimoji="0" sz="20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node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sky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0" marR="6096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receive,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amplify,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process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transmit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44170" marR="5080" lvl="0" indent="-344170" algn="r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441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They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mainly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three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orbit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ranges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therefore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have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rotation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period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around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earth.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8123" y="2743200"/>
            <a:ext cx="8557895" cy="3810000"/>
            <a:chOff x="358123" y="2743200"/>
            <a:chExt cx="855789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23" y="3169919"/>
              <a:ext cx="4882942" cy="2674619"/>
            </a:xfrm>
            <a:prstGeom prst="rect">
              <a:avLst/>
            </a:prstGeom>
          </p:spPr>
        </p:pic>
        <p:pic>
          <p:nvPicPr>
            <p:cNvPr id="6" name="object 6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5399" y="2743200"/>
              <a:ext cx="3810000" cy="38100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439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Satellite</a:t>
            </a:r>
            <a:r>
              <a:rPr spc="-50" dirty="0"/>
              <a:t> </a:t>
            </a:r>
            <a:r>
              <a:rPr spc="-10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3"/>
            <a:ext cx="7327265" cy="183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Satellites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generally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have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transponders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with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given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bandwidth/capacity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transport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They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usually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“spot-beams”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focus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their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given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region.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Most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Geostationary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orbit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operational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ranges: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292" y="3992388"/>
            <a:ext cx="6954094" cy="1604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2689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Satellite</a:t>
            </a:r>
            <a:r>
              <a:rPr spc="-65" dirty="0"/>
              <a:t> </a:t>
            </a:r>
            <a:r>
              <a:rPr dirty="0"/>
              <a:t>Communication</a:t>
            </a:r>
            <a:r>
              <a:rPr spc="-35" dirty="0"/>
              <a:t> </a:t>
            </a:r>
            <a:r>
              <a:rPr dirty="0"/>
              <a:t>-</a:t>
            </a:r>
            <a:r>
              <a:rPr spc="-60" dirty="0"/>
              <a:t> </a:t>
            </a:r>
            <a:r>
              <a:rPr spc="-20" dirty="0"/>
              <a:t>VSAT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25"/>
              </a:spcBef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</a:pPr>
            <a:r>
              <a:rPr sz="1800" dirty="0"/>
              <a:t>Very</a:t>
            </a:r>
            <a:r>
              <a:rPr sz="1800" spc="-25" dirty="0"/>
              <a:t> </a:t>
            </a:r>
            <a:r>
              <a:rPr sz="1800" dirty="0"/>
              <a:t>Small</a:t>
            </a:r>
            <a:r>
              <a:rPr sz="1800" spc="-50" dirty="0"/>
              <a:t> </a:t>
            </a:r>
            <a:r>
              <a:rPr sz="1800" dirty="0"/>
              <a:t>Aperture</a:t>
            </a:r>
            <a:r>
              <a:rPr sz="1800" spc="-20" dirty="0"/>
              <a:t> </a:t>
            </a:r>
            <a:r>
              <a:rPr sz="1800" dirty="0"/>
              <a:t>Terminals</a:t>
            </a:r>
            <a:r>
              <a:rPr sz="1800" spc="-45" dirty="0"/>
              <a:t> </a:t>
            </a:r>
            <a:r>
              <a:rPr sz="1800" spc="-10" dirty="0"/>
              <a:t>(VSAT)</a:t>
            </a:r>
            <a:endParaRPr sz="1800"/>
          </a:p>
          <a:p>
            <a:pPr marL="682625" lvl="1" indent="-325755">
              <a:lnSpc>
                <a:spcPct val="100000"/>
              </a:lnSpc>
              <a:spcBef>
                <a:spcPts val="390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</a:pPr>
            <a:r>
              <a:rPr sz="1600" dirty="0">
                <a:latin typeface="Arial MT"/>
                <a:cs typeface="Arial MT"/>
              </a:rPr>
              <a:t>Small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terminals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communicate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each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other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through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Geostationary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satellite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  <a:spcBef>
                <a:spcPts val="5"/>
              </a:spcBef>
            </a:pPr>
            <a:r>
              <a:rPr sz="1600" dirty="0"/>
              <a:t>and</a:t>
            </a:r>
            <a:r>
              <a:rPr sz="1600" spc="-15" dirty="0"/>
              <a:t> </a:t>
            </a:r>
            <a:r>
              <a:rPr sz="1600" dirty="0"/>
              <a:t>a</a:t>
            </a:r>
            <a:r>
              <a:rPr sz="1600" spc="-25" dirty="0"/>
              <a:t> </a:t>
            </a:r>
            <a:r>
              <a:rPr sz="1600" spc="-20" dirty="0"/>
              <a:t>HUB.</a:t>
            </a:r>
            <a:endParaRPr sz="1600"/>
          </a:p>
          <a:p>
            <a:pPr marL="682625" lvl="1" indent="-325755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</a:pPr>
            <a:r>
              <a:rPr sz="1600" dirty="0">
                <a:latin typeface="Arial MT"/>
                <a:cs typeface="Arial MT"/>
              </a:rPr>
              <a:t>VSAT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 used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provide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voice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 data connectivity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 remote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locations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with</a:t>
            </a:r>
            <a:endParaRPr sz="16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</a:pPr>
            <a:r>
              <a:rPr sz="1600" dirty="0"/>
              <a:t>no</a:t>
            </a:r>
            <a:r>
              <a:rPr sz="1600" spc="30" dirty="0"/>
              <a:t> </a:t>
            </a:r>
            <a:r>
              <a:rPr sz="1600" spc="-10" dirty="0"/>
              <a:t>land-</a:t>
            </a:r>
            <a:r>
              <a:rPr sz="1600" dirty="0"/>
              <a:t>based </a:t>
            </a:r>
            <a:r>
              <a:rPr sz="1600" spc="-10" dirty="0"/>
              <a:t>telecommunication</a:t>
            </a:r>
            <a:r>
              <a:rPr sz="1600" spc="-45" dirty="0"/>
              <a:t> </a:t>
            </a:r>
            <a:r>
              <a:rPr sz="1600" spc="-10" dirty="0"/>
              <a:t>infrastructure</a:t>
            </a:r>
            <a:endParaRPr sz="1600"/>
          </a:p>
          <a:p>
            <a:pPr marL="682625" lvl="1" indent="-325755">
              <a:lnSpc>
                <a:spcPct val="100000"/>
              </a:lnSpc>
              <a:spcBef>
                <a:spcPts val="385"/>
              </a:spcBef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</a:pPr>
            <a:r>
              <a:rPr sz="1600" dirty="0">
                <a:latin typeface="Arial MT"/>
                <a:cs typeface="Arial MT"/>
              </a:rPr>
              <a:t>Data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rate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 links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ranges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4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kb/s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 100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Mb/s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3276600"/>
            <a:ext cx="4191000" cy="28163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32803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Satellite</a:t>
            </a:r>
            <a:r>
              <a:rPr spc="-65" dirty="0"/>
              <a:t> </a:t>
            </a:r>
            <a:r>
              <a:rPr dirty="0"/>
              <a:t>Communication</a:t>
            </a:r>
            <a:r>
              <a:rPr spc="-35" dirty="0"/>
              <a:t> </a:t>
            </a:r>
            <a:r>
              <a:rPr dirty="0"/>
              <a:t>-</a:t>
            </a:r>
            <a:r>
              <a:rPr spc="-60" dirty="0"/>
              <a:t> </a:t>
            </a:r>
            <a:r>
              <a:rPr spc="-20" dirty="0"/>
              <a:t>VSAT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4023" y="2648813"/>
            <a:ext cx="3810000" cy="25084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023" y="2542032"/>
            <a:ext cx="3667125" cy="25153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9320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Medium</a:t>
            </a:r>
            <a:r>
              <a:rPr spc="-40" dirty="0"/>
              <a:t> </a:t>
            </a:r>
            <a:r>
              <a:rPr dirty="0"/>
              <a:t>Earth</a:t>
            </a:r>
            <a:r>
              <a:rPr spc="-45" dirty="0"/>
              <a:t> </a:t>
            </a:r>
            <a:r>
              <a:rPr dirty="0"/>
              <a:t>Orbit</a:t>
            </a:r>
            <a:r>
              <a:rPr spc="-30" dirty="0"/>
              <a:t> </a:t>
            </a:r>
            <a:r>
              <a:rPr dirty="0"/>
              <a:t>Satellites</a:t>
            </a:r>
            <a:r>
              <a:rPr spc="-65" dirty="0"/>
              <a:t> </a:t>
            </a:r>
            <a:r>
              <a:rPr spc="-10" dirty="0"/>
              <a:t>(MEO)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573526"/>
            <a:ext cx="615251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Rotate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6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hours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less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around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earth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Global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Positioning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31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about 20,000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2590800"/>
            <a:ext cx="5099304" cy="35448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4509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018030"/>
            <a:ext cx="6019800" cy="58399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40" dirty="0"/>
              <a:t> </a:t>
            </a:r>
            <a:r>
              <a:rPr dirty="0"/>
              <a:t>GPS</a:t>
            </a:r>
            <a:r>
              <a:rPr spc="-55" dirty="0"/>
              <a:t> </a:t>
            </a:r>
            <a:r>
              <a:rPr spc="-10" dirty="0"/>
              <a:t>works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22459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5"/>
              </a:spcBef>
            </a:pPr>
            <a:r>
              <a:rPr sz="4400" dirty="0"/>
              <a:t>Low</a:t>
            </a:r>
            <a:r>
              <a:rPr sz="4400" spc="-105" dirty="0"/>
              <a:t> </a:t>
            </a:r>
            <a:r>
              <a:rPr sz="4400" dirty="0"/>
              <a:t>Earth</a:t>
            </a:r>
            <a:r>
              <a:rPr sz="4400" spc="-125" dirty="0"/>
              <a:t> </a:t>
            </a:r>
            <a:r>
              <a:rPr sz="4400" dirty="0"/>
              <a:t>Orbit</a:t>
            </a:r>
            <a:r>
              <a:rPr sz="4400" spc="-100" dirty="0"/>
              <a:t> </a:t>
            </a:r>
            <a:r>
              <a:rPr sz="4400" dirty="0"/>
              <a:t>Satellites</a:t>
            </a:r>
            <a:r>
              <a:rPr sz="4400" spc="-130" dirty="0"/>
              <a:t> </a:t>
            </a:r>
            <a:r>
              <a:rPr sz="4400" spc="-10" dirty="0"/>
              <a:t>(LEO)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2054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/>
              <a:t>Satellites</a:t>
            </a:r>
            <a:r>
              <a:rPr sz="2000" spc="-10" dirty="0"/>
              <a:t> </a:t>
            </a:r>
            <a:r>
              <a:rPr sz="2000" dirty="0"/>
              <a:t>orbiting</a:t>
            </a:r>
            <a:r>
              <a:rPr sz="2000" spc="-15" dirty="0"/>
              <a:t> </a:t>
            </a:r>
            <a:r>
              <a:rPr sz="2000" dirty="0"/>
              <a:t>earth</a:t>
            </a:r>
            <a:r>
              <a:rPr sz="2000" spc="-75" dirty="0"/>
              <a:t> </a:t>
            </a:r>
            <a:r>
              <a:rPr sz="2000" dirty="0"/>
              <a:t>below</a:t>
            </a:r>
            <a:r>
              <a:rPr sz="2000" spc="-10" dirty="0"/>
              <a:t> </a:t>
            </a:r>
            <a:r>
              <a:rPr sz="2000" dirty="0"/>
              <a:t>2000</a:t>
            </a:r>
            <a:r>
              <a:rPr sz="2000" spc="-25" dirty="0"/>
              <a:t> </a:t>
            </a:r>
            <a:r>
              <a:rPr sz="2000" dirty="0"/>
              <a:t>km</a:t>
            </a:r>
            <a:r>
              <a:rPr sz="2000" spc="-95" dirty="0"/>
              <a:t> </a:t>
            </a:r>
            <a:r>
              <a:rPr sz="2000" dirty="0"/>
              <a:t>with</a:t>
            </a:r>
            <a:r>
              <a:rPr sz="2000" spc="-35" dirty="0"/>
              <a:t> </a:t>
            </a:r>
            <a:r>
              <a:rPr sz="2000" dirty="0"/>
              <a:t>a</a:t>
            </a:r>
            <a:r>
              <a:rPr sz="2000" spc="-65" dirty="0"/>
              <a:t> </a:t>
            </a:r>
            <a:r>
              <a:rPr sz="2000" dirty="0"/>
              <a:t>rotation</a:t>
            </a:r>
            <a:r>
              <a:rPr sz="2000" spc="-40" dirty="0"/>
              <a:t> </a:t>
            </a:r>
            <a:r>
              <a:rPr sz="2000" dirty="0"/>
              <a:t>time</a:t>
            </a:r>
            <a:r>
              <a:rPr sz="2000" spc="-90" dirty="0"/>
              <a:t> </a:t>
            </a:r>
            <a:r>
              <a:rPr sz="2000" dirty="0"/>
              <a:t>of</a:t>
            </a:r>
            <a:r>
              <a:rPr sz="2000" spc="-55" dirty="0"/>
              <a:t> </a:t>
            </a:r>
            <a:r>
              <a:rPr sz="2000" spc="-25" dirty="0"/>
              <a:t>128</a:t>
            </a:r>
            <a:endParaRPr sz="2000"/>
          </a:p>
          <a:p>
            <a:pPr marL="356870">
              <a:lnSpc>
                <a:spcPct val="100000"/>
              </a:lnSpc>
            </a:pPr>
            <a:r>
              <a:rPr sz="2000" dirty="0"/>
              <a:t>minutes</a:t>
            </a:r>
            <a:r>
              <a:rPr sz="2000" spc="-45" dirty="0"/>
              <a:t> </a:t>
            </a:r>
            <a:r>
              <a:rPr sz="2000" dirty="0"/>
              <a:t>or</a:t>
            </a:r>
            <a:r>
              <a:rPr sz="2000" spc="-70" dirty="0"/>
              <a:t> </a:t>
            </a:r>
            <a:r>
              <a:rPr sz="2000" spc="-20" dirty="0"/>
              <a:t>less</a:t>
            </a:r>
            <a:endParaRPr sz="2000"/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/>
              <a:t>Many</a:t>
            </a:r>
            <a:r>
              <a:rPr sz="2000" spc="-35" dirty="0"/>
              <a:t> </a:t>
            </a:r>
            <a:r>
              <a:rPr sz="2000" dirty="0"/>
              <a:t>satellites</a:t>
            </a:r>
            <a:r>
              <a:rPr sz="2000" spc="-20" dirty="0"/>
              <a:t> </a:t>
            </a:r>
            <a:r>
              <a:rPr sz="2000" dirty="0"/>
              <a:t>are</a:t>
            </a:r>
            <a:r>
              <a:rPr sz="2000" spc="-60" dirty="0"/>
              <a:t> </a:t>
            </a:r>
            <a:r>
              <a:rPr sz="2000" dirty="0"/>
              <a:t>needed</a:t>
            </a:r>
            <a:r>
              <a:rPr sz="2000" spc="-30" dirty="0"/>
              <a:t> </a:t>
            </a:r>
            <a:r>
              <a:rPr sz="2000" dirty="0"/>
              <a:t>to</a:t>
            </a:r>
            <a:r>
              <a:rPr sz="2000" spc="-70" dirty="0"/>
              <a:t> </a:t>
            </a:r>
            <a:r>
              <a:rPr sz="2000" dirty="0"/>
              <a:t>cover</a:t>
            </a:r>
            <a:r>
              <a:rPr sz="2000" spc="-40" dirty="0"/>
              <a:t> </a:t>
            </a:r>
            <a:r>
              <a:rPr sz="2000" dirty="0"/>
              <a:t>the</a:t>
            </a:r>
            <a:r>
              <a:rPr sz="2000" spc="-55" dirty="0"/>
              <a:t> </a:t>
            </a:r>
            <a:r>
              <a:rPr sz="2000" dirty="0"/>
              <a:t>earth</a:t>
            </a:r>
            <a:r>
              <a:rPr sz="2000" spc="-70" dirty="0"/>
              <a:t> </a:t>
            </a:r>
            <a:r>
              <a:rPr sz="2000" dirty="0"/>
              <a:t>for</a:t>
            </a:r>
            <a:r>
              <a:rPr sz="2000" spc="-80" dirty="0"/>
              <a:t> </a:t>
            </a:r>
            <a:r>
              <a:rPr sz="2000" spc="-10" dirty="0"/>
              <a:t>providing</a:t>
            </a:r>
            <a:endParaRPr sz="2000"/>
          </a:p>
          <a:p>
            <a:pPr marL="356870">
              <a:lnSpc>
                <a:spcPct val="100000"/>
              </a:lnSpc>
            </a:pPr>
            <a:r>
              <a:rPr sz="2000" spc="-10" dirty="0"/>
              <a:t>communication</a:t>
            </a:r>
            <a:r>
              <a:rPr sz="2000" spc="-114" dirty="0"/>
              <a:t> </a:t>
            </a:r>
            <a:r>
              <a:rPr sz="2000" dirty="0"/>
              <a:t>services</a:t>
            </a:r>
            <a:r>
              <a:rPr sz="2000" spc="-50" dirty="0"/>
              <a:t> </a:t>
            </a:r>
            <a:r>
              <a:rPr sz="2000" dirty="0"/>
              <a:t>(Mobile</a:t>
            </a:r>
            <a:r>
              <a:rPr sz="2000" spc="-35" dirty="0"/>
              <a:t> </a:t>
            </a:r>
            <a:r>
              <a:rPr sz="2000" dirty="0"/>
              <a:t>phone,</a:t>
            </a:r>
            <a:r>
              <a:rPr sz="2000" spc="-45" dirty="0"/>
              <a:t> </a:t>
            </a:r>
            <a:r>
              <a:rPr sz="2000" dirty="0"/>
              <a:t>Internet</a:t>
            </a:r>
            <a:r>
              <a:rPr sz="2000" spc="-50" dirty="0"/>
              <a:t> </a:t>
            </a:r>
            <a:r>
              <a:rPr sz="2000" spc="-10" dirty="0"/>
              <a:t>access)</a:t>
            </a:r>
            <a:endParaRPr sz="2000"/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/>
              <a:t>Starlink,</a:t>
            </a:r>
            <a:r>
              <a:rPr sz="2000" spc="-55" dirty="0"/>
              <a:t> </a:t>
            </a:r>
            <a:r>
              <a:rPr sz="2000" dirty="0"/>
              <a:t>Telesat,</a:t>
            </a:r>
            <a:r>
              <a:rPr sz="2000" spc="-70" dirty="0"/>
              <a:t> </a:t>
            </a:r>
            <a:r>
              <a:rPr sz="2000" dirty="0"/>
              <a:t>and</a:t>
            </a:r>
            <a:r>
              <a:rPr sz="2000" spc="-50" dirty="0"/>
              <a:t> </a:t>
            </a:r>
            <a:r>
              <a:rPr sz="2000" dirty="0"/>
              <a:t>Oneweb/Airtel</a:t>
            </a:r>
            <a:r>
              <a:rPr sz="2000" spc="15" dirty="0"/>
              <a:t> </a:t>
            </a:r>
            <a:r>
              <a:rPr sz="2000" dirty="0"/>
              <a:t>are</a:t>
            </a:r>
            <a:r>
              <a:rPr sz="2000" spc="-70" dirty="0"/>
              <a:t> </a:t>
            </a:r>
            <a:r>
              <a:rPr sz="2000" dirty="0"/>
              <a:t>some</a:t>
            </a:r>
            <a:r>
              <a:rPr sz="2000" spc="-120" dirty="0"/>
              <a:t> </a:t>
            </a:r>
            <a:r>
              <a:rPr sz="2000" dirty="0"/>
              <a:t>of</a:t>
            </a:r>
            <a:r>
              <a:rPr sz="2000" spc="-55" dirty="0"/>
              <a:t> </a:t>
            </a:r>
            <a:r>
              <a:rPr sz="2000" dirty="0"/>
              <a:t>the</a:t>
            </a:r>
            <a:r>
              <a:rPr sz="2000" spc="-70" dirty="0"/>
              <a:t> </a:t>
            </a:r>
            <a:r>
              <a:rPr sz="2000" dirty="0"/>
              <a:t>companies</a:t>
            </a:r>
            <a:r>
              <a:rPr sz="2000" spc="-65" dirty="0"/>
              <a:t> </a:t>
            </a:r>
            <a:r>
              <a:rPr sz="2000" spc="-20" dirty="0"/>
              <a:t>that</a:t>
            </a:r>
            <a:endParaRPr sz="2000"/>
          </a:p>
          <a:p>
            <a:pPr marL="356870">
              <a:lnSpc>
                <a:spcPct val="100000"/>
              </a:lnSpc>
            </a:pPr>
            <a:r>
              <a:rPr sz="2000" dirty="0"/>
              <a:t>have</a:t>
            </a:r>
            <a:r>
              <a:rPr sz="2000" spc="-45" dirty="0"/>
              <a:t> </a:t>
            </a:r>
            <a:r>
              <a:rPr sz="2000" dirty="0"/>
              <a:t>satellite</a:t>
            </a:r>
            <a:r>
              <a:rPr sz="2000" spc="-45" dirty="0"/>
              <a:t> </a:t>
            </a:r>
            <a:r>
              <a:rPr sz="2000" dirty="0"/>
              <a:t>systems</a:t>
            </a:r>
            <a:r>
              <a:rPr sz="2000" spc="-50" dirty="0"/>
              <a:t> </a:t>
            </a:r>
            <a:r>
              <a:rPr sz="2000" dirty="0"/>
              <a:t>to</a:t>
            </a:r>
            <a:r>
              <a:rPr sz="2000" spc="-85" dirty="0"/>
              <a:t> </a:t>
            </a:r>
            <a:r>
              <a:rPr sz="2000" dirty="0"/>
              <a:t>provide</a:t>
            </a:r>
            <a:r>
              <a:rPr sz="2000" spc="-45" dirty="0"/>
              <a:t> </a:t>
            </a:r>
            <a:r>
              <a:rPr sz="2000" dirty="0"/>
              <a:t>global</a:t>
            </a:r>
            <a:r>
              <a:rPr sz="2000" spc="-30" dirty="0"/>
              <a:t> </a:t>
            </a:r>
            <a:r>
              <a:rPr sz="2000" dirty="0"/>
              <a:t>voice</a:t>
            </a:r>
            <a:r>
              <a:rPr sz="2000" spc="-40" dirty="0"/>
              <a:t> </a:t>
            </a:r>
            <a:r>
              <a:rPr sz="2000" dirty="0"/>
              <a:t>and</a:t>
            </a:r>
            <a:r>
              <a:rPr sz="2000" spc="-65" dirty="0"/>
              <a:t> </a:t>
            </a:r>
            <a:r>
              <a:rPr sz="2000" dirty="0"/>
              <a:t>data</a:t>
            </a:r>
            <a:r>
              <a:rPr sz="2000" spc="-80" dirty="0"/>
              <a:t> </a:t>
            </a:r>
            <a:r>
              <a:rPr sz="2000" spc="-10" dirty="0"/>
              <a:t>services.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945513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Satellite</a:t>
            </a:r>
            <a:r>
              <a:rPr spc="-50" dirty="0"/>
              <a:t> </a:t>
            </a:r>
            <a:r>
              <a:rPr spc="-10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8012"/>
            <a:ext cx="7876540" cy="19151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4170" marR="751205" lvl="0" indent="-344170" algn="ctr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441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some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LEO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systems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such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Iridium,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satellites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are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0" marR="69342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relaying</a:t>
            </a:r>
            <a:r>
              <a:rPr kumimoji="0" sz="20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destination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some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other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systems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such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Globalstar,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relay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their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ground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switching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done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terrestrial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network.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advantage is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much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complexity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ground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satellites are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simpler.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6191" y="3806952"/>
            <a:ext cx="6071616" cy="29016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8172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LEO</a:t>
            </a:r>
            <a:r>
              <a:rPr spc="-25" dirty="0"/>
              <a:t> </a:t>
            </a:r>
            <a:r>
              <a:rPr spc="-10" dirty="0"/>
              <a:t>Satellites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1612"/>
            <a:ext cx="77838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CC9900"/>
              </a:buClr>
              <a:buSzPct val="64285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Starlink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currently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has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more than</a:t>
            </a:r>
            <a:r>
              <a:rPr kumimoji="0" sz="2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3500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satellites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121406"/>
            <a:ext cx="5672328" cy="4721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479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905000"/>
            <a:ext cx="7055196" cy="4114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68605"/>
            <a:ext cx="79660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55" dirty="0"/>
              <a:t>1982:</a:t>
            </a:r>
            <a:r>
              <a:rPr sz="4000" spc="10" dirty="0"/>
              <a:t> </a:t>
            </a:r>
            <a:r>
              <a:rPr sz="4000" spc="-5" dirty="0"/>
              <a:t>the</a:t>
            </a:r>
            <a:r>
              <a:rPr sz="4000" spc="-30" dirty="0"/>
              <a:t> </a:t>
            </a:r>
            <a:r>
              <a:rPr sz="4000" spc="-15" dirty="0"/>
              <a:t>ARPANET</a:t>
            </a:r>
            <a:r>
              <a:rPr sz="4000" spc="-35" dirty="0"/>
              <a:t> </a:t>
            </a:r>
            <a:r>
              <a:rPr sz="4000" spc="-65" dirty="0"/>
              <a:t>community</a:t>
            </a:r>
            <a:r>
              <a:rPr sz="4000" spc="-60" dirty="0"/>
              <a:t> </a:t>
            </a:r>
            <a:r>
              <a:rPr sz="4000" spc="-100" dirty="0"/>
              <a:t>grows</a:t>
            </a:r>
            <a:endParaRPr sz="40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808462" y="6629400"/>
            <a:ext cx="206489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lang="en-US" spc="60" dirty="0"/>
              <a:t>Communication </a:t>
            </a:r>
            <a:r>
              <a:rPr lang="en-US" spc="60" dirty="0" err="1"/>
              <a:t>Networks</a:t>
            </a:r>
            <a:r>
              <a:rPr spc="-30" dirty="0" err="1"/>
              <a:t>s</a:t>
            </a:r>
            <a:endParaRPr spc="-3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40" dirty="0"/>
              <a:t>9</a:t>
            </a:fld>
            <a:endParaRPr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536244" y="1628012"/>
            <a:ext cx="43046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Clr>
                <a:srgbClr val="CC9900"/>
              </a:buClr>
              <a:buSzPct val="62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600" spc="5" dirty="0">
                <a:latin typeface="Arial MT"/>
                <a:cs typeface="Arial MT"/>
              </a:rPr>
              <a:t>By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1982,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network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had about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100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nodes.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Satellites</a:t>
            </a:r>
            <a:r>
              <a:rPr spc="-15" dirty="0"/>
              <a:t> </a:t>
            </a:r>
            <a:r>
              <a:rPr dirty="0"/>
              <a:t>Versus</a:t>
            </a:r>
            <a:r>
              <a:rPr spc="-15" dirty="0"/>
              <a:t> </a:t>
            </a:r>
            <a:r>
              <a:rPr spc="-10" dirty="0"/>
              <a:t>Fiber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2054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/>
              <a:t>Optical</a:t>
            </a:r>
            <a:r>
              <a:rPr sz="2000" spc="-75" dirty="0"/>
              <a:t> </a:t>
            </a:r>
            <a:r>
              <a:rPr sz="2000" dirty="0"/>
              <a:t>communication</a:t>
            </a:r>
            <a:r>
              <a:rPr sz="2000" spc="-85" dirty="0"/>
              <a:t> </a:t>
            </a:r>
            <a:r>
              <a:rPr sz="2000" dirty="0"/>
              <a:t>is</a:t>
            </a:r>
            <a:r>
              <a:rPr sz="2000" spc="-65" dirty="0"/>
              <a:t> </a:t>
            </a:r>
            <a:r>
              <a:rPr sz="2000" dirty="0"/>
              <a:t>the</a:t>
            </a:r>
            <a:r>
              <a:rPr sz="2000" spc="-65" dirty="0"/>
              <a:t> </a:t>
            </a:r>
            <a:r>
              <a:rPr sz="2000" dirty="0"/>
              <a:t>dominant</a:t>
            </a:r>
            <a:r>
              <a:rPr sz="2000" spc="-80" dirty="0"/>
              <a:t> </a:t>
            </a:r>
            <a:r>
              <a:rPr sz="2000" dirty="0"/>
              <a:t>technology</a:t>
            </a:r>
            <a:r>
              <a:rPr sz="2000" spc="-30" dirty="0"/>
              <a:t> </a:t>
            </a:r>
            <a:r>
              <a:rPr sz="2000" dirty="0"/>
              <a:t>for</a:t>
            </a:r>
            <a:r>
              <a:rPr sz="2000" spc="-90" dirty="0"/>
              <a:t> </a:t>
            </a:r>
            <a:r>
              <a:rPr sz="2000" spc="-10" dirty="0"/>
              <a:t>transmission</a:t>
            </a:r>
            <a:endParaRPr sz="2000"/>
          </a:p>
          <a:p>
            <a:pPr marL="356870">
              <a:lnSpc>
                <a:spcPct val="100000"/>
              </a:lnSpc>
            </a:pPr>
            <a:r>
              <a:rPr sz="2000" dirty="0"/>
              <a:t>of</a:t>
            </a:r>
            <a:r>
              <a:rPr sz="2000" spc="-60" dirty="0"/>
              <a:t> </a:t>
            </a:r>
            <a:r>
              <a:rPr sz="2000" dirty="0"/>
              <a:t>voice</a:t>
            </a:r>
            <a:r>
              <a:rPr sz="2000" spc="-15" dirty="0"/>
              <a:t> </a:t>
            </a:r>
            <a:r>
              <a:rPr sz="2000" dirty="0"/>
              <a:t>and</a:t>
            </a:r>
            <a:r>
              <a:rPr sz="2000" spc="-35" dirty="0"/>
              <a:t> </a:t>
            </a:r>
            <a:r>
              <a:rPr sz="2000" spc="-20" dirty="0"/>
              <a:t>data.</a:t>
            </a:r>
            <a:endParaRPr sz="2000"/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/>
              <a:t>From</a:t>
            </a:r>
            <a:r>
              <a:rPr sz="2000" spc="-70" dirty="0"/>
              <a:t> </a:t>
            </a:r>
            <a:r>
              <a:rPr sz="2000" dirty="0"/>
              <a:t>office</a:t>
            </a:r>
            <a:r>
              <a:rPr sz="2000" spc="-80" dirty="0"/>
              <a:t> </a:t>
            </a:r>
            <a:r>
              <a:rPr sz="2000" dirty="0"/>
              <a:t>LANs</a:t>
            </a:r>
            <a:r>
              <a:rPr sz="2000" spc="-25" dirty="0"/>
              <a:t> </a:t>
            </a:r>
            <a:r>
              <a:rPr sz="2000" dirty="0"/>
              <a:t>to</a:t>
            </a:r>
            <a:r>
              <a:rPr sz="2000" spc="-65" dirty="0"/>
              <a:t> </a:t>
            </a:r>
            <a:r>
              <a:rPr sz="2000" spc="-10" dirty="0"/>
              <a:t>intercontinental</a:t>
            </a:r>
            <a:r>
              <a:rPr sz="2000" spc="15" dirty="0"/>
              <a:t> </a:t>
            </a:r>
            <a:r>
              <a:rPr sz="2000" dirty="0"/>
              <a:t>communication</a:t>
            </a:r>
            <a:r>
              <a:rPr sz="2000" spc="-65" dirty="0"/>
              <a:t> </a:t>
            </a:r>
            <a:r>
              <a:rPr sz="2000" spc="-10" dirty="0"/>
              <a:t>networks,</a:t>
            </a:r>
            <a:endParaRPr sz="2000"/>
          </a:p>
          <a:p>
            <a:pPr marL="356870">
              <a:lnSpc>
                <a:spcPct val="100000"/>
              </a:lnSpc>
            </a:pPr>
            <a:r>
              <a:rPr sz="2000" dirty="0"/>
              <a:t>optical</a:t>
            </a:r>
            <a:r>
              <a:rPr sz="2000" spc="-25" dirty="0"/>
              <a:t> </a:t>
            </a:r>
            <a:r>
              <a:rPr sz="2000" spc="-10" dirty="0"/>
              <a:t>communication</a:t>
            </a:r>
            <a:r>
              <a:rPr sz="2000" spc="-80" dirty="0"/>
              <a:t> </a:t>
            </a:r>
            <a:r>
              <a:rPr sz="2000" dirty="0"/>
              <a:t>systems</a:t>
            </a:r>
            <a:r>
              <a:rPr sz="2000" spc="-25" dirty="0"/>
              <a:t> </a:t>
            </a:r>
            <a:r>
              <a:rPr sz="2000" dirty="0"/>
              <a:t>are</a:t>
            </a:r>
            <a:r>
              <a:rPr sz="2000" spc="-50" dirty="0"/>
              <a:t> </a:t>
            </a:r>
            <a:r>
              <a:rPr sz="2000" dirty="0"/>
              <a:t>used</a:t>
            </a:r>
            <a:r>
              <a:rPr sz="2000" spc="-60" dirty="0"/>
              <a:t> </a:t>
            </a:r>
            <a:r>
              <a:rPr sz="2000" dirty="0"/>
              <a:t>as</a:t>
            </a:r>
            <a:r>
              <a:rPr sz="2000" spc="-40" dirty="0"/>
              <a:t> </a:t>
            </a:r>
            <a:r>
              <a:rPr sz="2000" dirty="0"/>
              <a:t>a</a:t>
            </a:r>
            <a:r>
              <a:rPr sz="2000" spc="-35" dirty="0"/>
              <a:t> </a:t>
            </a:r>
            <a:r>
              <a:rPr sz="2000" dirty="0"/>
              <a:t>cost</a:t>
            </a:r>
            <a:r>
              <a:rPr sz="2000" spc="-70" dirty="0"/>
              <a:t> </a:t>
            </a:r>
            <a:r>
              <a:rPr sz="2000" dirty="0"/>
              <a:t>effective</a:t>
            </a:r>
            <a:r>
              <a:rPr sz="2000" spc="-50" dirty="0"/>
              <a:t> </a:t>
            </a:r>
            <a:r>
              <a:rPr sz="2000" spc="-10" dirty="0"/>
              <a:t>solution.</a:t>
            </a:r>
            <a:endParaRPr sz="2000"/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</a:pPr>
            <a:r>
              <a:rPr sz="2000" dirty="0"/>
              <a:t>Satellite</a:t>
            </a:r>
            <a:r>
              <a:rPr sz="2000" spc="25" dirty="0"/>
              <a:t> </a:t>
            </a:r>
            <a:r>
              <a:rPr sz="2000" spc="-10" dirty="0"/>
              <a:t>communication</a:t>
            </a:r>
            <a:r>
              <a:rPr sz="2000" spc="-60" dirty="0"/>
              <a:t> </a:t>
            </a:r>
            <a:r>
              <a:rPr sz="2000" dirty="0"/>
              <a:t>serves</a:t>
            </a:r>
            <a:r>
              <a:rPr sz="2000" spc="-50" dirty="0"/>
              <a:t> </a:t>
            </a:r>
            <a:r>
              <a:rPr sz="2000" dirty="0"/>
              <a:t>some</a:t>
            </a:r>
            <a:r>
              <a:rPr sz="2000" spc="-80" dirty="0"/>
              <a:t> </a:t>
            </a:r>
            <a:r>
              <a:rPr sz="2000" dirty="0"/>
              <a:t>key</a:t>
            </a:r>
            <a:r>
              <a:rPr sz="2000" spc="-70" dirty="0"/>
              <a:t> </a:t>
            </a:r>
            <a:r>
              <a:rPr sz="2000" spc="-10" dirty="0"/>
              <a:t>demands</a:t>
            </a:r>
            <a:endParaRPr sz="2000"/>
          </a:p>
          <a:p>
            <a:pPr marL="682625" lvl="1" indent="-325755">
              <a:lnSpc>
                <a:spcPct val="100000"/>
              </a:lnSpc>
              <a:spcBef>
                <a:spcPts val="44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</a:pPr>
            <a:r>
              <a:rPr sz="1800" dirty="0">
                <a:latin typeface="Arial MT"/>
                <a:cs typeface="Arial MT"/>
              </a:rPr>
              <a:t>Networks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require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rapid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deployment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(disaster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recovery,</a:t>
            </a:r>
            <a:r>
              <a:rPr sz="1800" spc="-10" dirty="0">
                <a:latin typeface="Arial MT"/>
                <a:cs typeface="Arial MT"/>
              </a:rPr>
              <a:t> military</a:t>
            </a:r>
            <a:endParaRPr sz="18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  <a:spcBef>
                <a:spcPts val="5"/>
              </a:spcBef>
            </a:pPr>
            <a:r>
              <a:rPr sz="1800" spc="-10" dirty="0"/>
              <a:t>applications)</a:t>
            </a:r>
            <a:endParaRPr sz="1800"/>
          </a:p>
          <a:p>
            <a:pPr marL="682625" lvl="1" indent="-325755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</a:pPr>
            <a:r>
              <a:rPr sz="1800" dirty="0">
                <a:latin typeface="Arial MT"/>
                <a:cs typeface="Arial MT"/>
              </a:rPr>
              <a:t>Communication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places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terrestrial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well</a:t>
            </a:r>
            <a:endParaRPr sz="1800">
              <a:latin typeface="Arial MT"/>
              <a:cs typeface="Arial MT"/>
            </a:endParaRPr>
          </a:p>
          <a:p>
            <a:pPr marL="683260">
              <a:lnSpc>
                <a:spcPct val="100000"/>
              </a:lnSpc>
              <a:spcBef>
                <a:spcPts val="5"/>
              </a:spcBef>
            </a:pPr>
            <a:r>
              <a:rPr sz="1800" dirty="0"/>
              <a:t>developed</a:t>
            </a:r>
            <a:r>
              <a:rPr sz="1800" spc="-30" dirty="0"/>
              <a:t> </a:t>
            </a:r>
            <a:r>
              <a:rPr sz="1800" dirty="0"/>
              <a:t>(jungles,</a:t>
            </a:r>
            <a:r>
              <a:rPr sz="1800" spc="-55" dirty="0"/>
              <a:t> </a:t>
            </a:r>
            <a:r>
              <a:rPr sz="1800" dirty="0"/>
              <a:t>countries</a:t>
            </a:r>
            <a:r>
              <a:rPr sz="1800" spc="-50" dirty="0"/>
              <a:t> </a:t>
            </a:r>
            <a:r>
              <a:rPr sz="1800" dirty="0"/>
              <a:t>with</a:t>
            </a:r>
            <a:r>
              <a:rPr sz="1800" spc="20" dirty="0"/>
              <a:t> </a:t>
            </a:r>
            <a:r>
              <a:rPr sz="1800" dirty="0"/>
              <a:t>many</a:t>
            </a:r>
            <a:r>
              <a:rPr sz="1800" spc="-20" dirty="0"/>
              <a:t> </a:t>
            </a:r>
            <a:r>
              <a:rPr sz="1800" dirty="0"/>
              <a:t>islands,</a:t>
            </a:r>
            <a:r>
              <a:rPr sz="1800" spc="-55" dirty="0"/>
              <a:t> </a:t>
            </a:r>
            <a:r>
              <a:rPr sz="1800" dirty="0"/>
              <a:t>oil stations</a:t>
            </a:r>
            <a:r>
              <a:rPr sz="1800" spc="-50" dirty="0"/>
              <a:t> </a:t>
            </a:r>
            <a:r>
              <a:rPr sz="1800" dirty="0"/>
              <a:t>in</a:t>
            </a:r>
            <a:r>
              <a:rPr sz="1800" spc="-5" dirty="0"/>
              <a:t> </a:t>
            </a:r>
            <a:r>
              <a:rPr sz="1800" dirty="0"/>
              <a:t>the</a:t>
            </a:r>
            <a:r>
              <a:rPr sz="1800" spc="-5" dirty="0"/>
              <a:t> </a:t>
            </a:r>
            <a:r>
              <a:rPr sz="1800" spc="-20" dirty="0"/>
              <a:t>sea)</a:t>
            </a:r>
            <a:endParaRPr sz="1800"/>
          </a:p>
          <a:p>
            <a:pPr marL="682625" lvl="1" indent="-325755">
              <a:lnSpc>
                <a:spcPct val="100000"/>
              </a:lnSpc>
              <a:spcBef>
                <a:spcPts val="430"/>
              </a:spcBef>
              <a:buClr>
                <a:srgbClr val="3A812E"/>
              </a:buClr>
              <a:buSzPct val="58333"/>
              <a:buFont typeface="Wingdings"/>
              <a:buChar char=""/>
              <a:tabLst>
                <a:tab pos="682625" algn="l"/>
              </a:tabLst>
            </a:pPr>
            <a:r>
              <a:rPr sz="1800" dirty="0">
                <a:latin typeface="Arial MT"/>
                <a:cs typeface="Arial MT"/>
              </a:rPr>
              <a:t>Broadcasting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(TV,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Radio)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403082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Baseband</a:t>
            </a:r>
            <a:r>
              <a:rPr spc="-90" dirty="0"/>
              <a:t> </a:t>
            </a:r>
            <a:r>
              <a:rPr spc="-10" dirty="0"/>
              <a:t>Transmission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0955" y="1844861"/>
            <a:ext cx="6153512" cy="41352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5902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447800"/>
            <a:ext cx="5029200" cy="48585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Passband</a:t>
            </a:r>
            <a:r>
              <a:rPr spc="-135" dirty="0"/>
              <a:t> </a:t>
            </a:r>
            <a:r>
              <a:rPr spc="-10" dirty="0"/>
              <a:t>Transmission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68804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Multiplexing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364360"/>
            <a:ext cx="8236584" cy="474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93345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telecommunications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computer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networks,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(sometimes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contracted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muxing)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 a method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 which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analog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digital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streams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combined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over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shared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medium.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aim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share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expensive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resource.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3608070" lvl="0" indent="-34480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originated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telegraphy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1870s,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now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widely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applied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communications..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multiplexed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transmitted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over a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channel,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which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may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physical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medium.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divides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capacity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high-level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several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low-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level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logical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channels,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message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signal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stream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transferred.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reverse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process,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known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demultiplexing,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extract 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original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channels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receiver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side.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device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performs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called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multiplexer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(MUX),</a:t>
            </a:r>
            <a:r>
              <a:rPr kumimoji="0" sz="18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device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that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performs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reverse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process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called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demultiplexer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(DEMUX).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0" y="1606296"/>
            <a:ext cx="3657600" cy="2584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08345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8661" y="1256191"/>
            <a:ext cx="4528062" cy="31276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Frequency</a:t>
            </a:r>
            <a:r>
              <a:rPr spc="-130" dirty="0"/>
              <a:t> </a:t>
            </a:r>
            <a:r>
              <a:rPr dirty="0"/>
              <a:t>Division</a:t>
            </a:r>
            <a:r>
              <a:rPr spc="-160" dirty="0"/>
              <a:t> </a:t>
            </a:r>
            <a:r>
              <a:rPr spc="-10" dirty="0"/>
              <a:t>Multiplexing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244" y="1628013"/>
            <a:ext cx="3874770" cy="4032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29539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Information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from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multiplexed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domain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assigning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carriers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Usually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there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guard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between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158115" lvl="0" indent="-344805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Orthogonal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Division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(OFDM)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allows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more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efficient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way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499109" lvl="0" indent="-34480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OFDM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wireless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networks,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cable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twisted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pair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4495798"/>
            <a:ext cx="4477511" cy="227075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0767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Wavelength</a:t>
            </a:r>
            <a:r>
              <a:rPr spc="-145" dirty="0"/>
              <a:t> </a:t>
            </a:r>
            <a:r>
              <a:rPr dirty="0"/>
              <a:t>Division</a:t>
            </a:r>
            <a:r>
              <a:rPr spc="-170" dirty="0"/>
              <a:t> </a:t>
            </a:r>
            <a:r>
              <a:rPr spc="-10" dirty="0"/>
              <a:t>Multiplexing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624965"/>
            <a:ext cx="7684770" cy="192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Several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independent</a:t>
            </a:r>
            <a:r>
              <a:rPr kumimoji="0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streams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carried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2400" b="0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wavelength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multiplexed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optical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domain</a:t>
            </a:r>
            <a:r>
              <a:rPr kumimoji="0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transmitted</a:t>
            </a:r>
            <a:r>
              <a:rPr kumimoji="0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over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single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fiber.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50165" lvl="0" indent="-344805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CC9900"/>
              </a:buClr>
              <a:buSzPct val="64583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This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technology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has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drastically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increased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capacity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lowered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cost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transmission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3733798"/>
            <a:ext cx="5830824" cy="30266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83591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880" y="4419600"/>
            <a:ext cx="6035040" cy="20634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Time</a:t>
            </a:r>
            <a:r>
              <a:rPr spc="-95" dirty="0"/>
              <a:t> </a:t>
            </a:r>
            <a:r>
              <a:rPr dirty="0"/>
              <a:t>Division</a:t>
            </a:r>
            <a:r>
              <a:rPr spc="-105" dirty="0"/>
              <a:t> </a:t>
            </a:r>
            <a:r>
              <a:rPr spc="-10" dirty="0"/>
              <a:t>Multiplexing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244" y="1628012"/>
            <a:ext cx="757999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sources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can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transmitted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dividing</a:t>
            </a:r>
            <a:r>
              <a:rPr kumimoji="0" sz="20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slots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using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slot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stream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data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CC9900"/>
              </a:buClr>
              <a:buSzPct val="65000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TDM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widely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used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optical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wireless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networks.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870" y="3038555"/>
            <a:ext cx="5877643" cy="107693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31239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  <a:r>
              <a:rPr spc="-145" dirty="0"/>
              <a:t> </a:t>
            </a:r>
            <a:r>
              <a:rPr dirty="0"/>
              <a:t>Division</a:t>
            </a:r>
            <a:r>
              <a:rPr spc="-140" dirty="0"/>
              <a:t> </a:t>
            </a:r>
            <a:r>
              <a:rPr spc="-10" dirty="0"/>
              <a:t>Multiplexing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628013"/>
            <a:ext cx="7929880" cy="333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lvl="0" indent="-3448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techniques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which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allows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new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access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mechanism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proving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very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effective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communication.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(Used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</a:t>
            </a:r>
            <a:r>
              <a:rPr kumimoji="0" sz="18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2G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3G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mobile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systems)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division: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TDM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speaker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gets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turn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division: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FDM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concurrent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speakers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separated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far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enough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Code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Division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Multiplexing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(CDM)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every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speaker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speaks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language</a:t>
            </a:r>
            <a:r>
              <a:rPr kumimoji="0" sz="16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at</a:t>
            </a:r>
            <a:r>
              <a:rPr kumimoji="0" sz="1600" b="1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600" b="1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600" b="1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600" b="1" i="1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Key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idea: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station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entire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frequency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band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but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different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code.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368980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Principles</a:t>
            </a:r>
            <a:r>
              <a:rPr spc="-9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20" dirty="0"/>
              <a:t>CDMA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7948" y="2237232"/>
            <a:ext cx="5400675" cy="32583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4500" y="5881827"/>
            <a:ext cx="825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3740" algn="l"/>
                <a:tab pos="8241665" algn="l"/>
              </a:tabLst>
              <a:defRPr/>
            </a:pP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r>
              <a:rPr kumimoji="0" sz="1800" b="0" i="0" u="sng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https://networkencyclopedia.com/code-division-multiple-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access-</a:t>
            </a:r>
            <a:r>
              <a:rPr kumimoji="0" sz="1800" b="0" i="0" u="sng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cdma/</a:t>
            </a: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	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19314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Code</a:t>
            </a:r>
            <a:r>
              <a:rPr spc="-145" dirty="0"/>
              <a:t> </a:t>
            </a:r>
            <a:r>
              <a:rPr dirty="0"/>
              <a:t>Division</a:t>
            </a:r>
            <a:r>
              <a:rPr spc="-140" dirty="0"/>
              <a:t> </a:t>
            </a:r>
            <a:r>
              <a:rPr spc="-10" dirty="0"/>
              <a:t>Multiplexing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4107307" y="6476215"/>
            <a:ext cx="93091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Communication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Networks</a:t>
            </a:r>
            <a:r>
              <a:rPr kumimoji="0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endParaRPr kumimoji="0" sz="12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defTabSz="91440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107950" marR="0" lvl="0" indent="0" defTabSz="914400" eaLnBrk="1" fontAlgn="auto" latinLnBrk="0" hangingPunct="1">
                <a:lnSpc>
                  <a:spcPts val="13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sz="1200" b="0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573526"/>
            <a:ext cx="7851140" cy="18732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bit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time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interval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divided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into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m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slots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called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chips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Each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transmitter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uses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unique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chip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sequence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and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its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inverse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0.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 as: 1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682625" marR="0" lvl="1" indent="-325755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rgbClr val="3A812E"/>
              </a:buClr>
              <a:buSzPct val="59375"/>
              <a:buFont typeface="Wingdings"/>
              <a:buChar char=""/>
              <a:tabLst>
                <a:tab pos="68262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Send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0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as: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1 1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356870" marR="0" lvl="0" indent="-344170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CC9900"/>
              </a:buClr>
              <a:buSzPct val="63888"/>
              <a:buFont typeface="Wingdings"/>
              <a:buChar char=""/>
              <a:tabLst>
                <a:tab pos="35687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Chips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are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chosen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to have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these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properties: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1648" y="4762018"/>
            <a:ext cx="23622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5894" y="3983464"/>
            <a:ext cx="23622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8211" y="4574103"/>
            <a:ext cx="6921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2479" y="3795551"/>
            <a:ext cx="20129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</a:t>
            </a:r>
            <a:r>
              <a:rPr kumimoji="0" sz="1200" b="0" i="1" u="none" strike="noStrike" kern="0" cap="none" spc="3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2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0117" y="4604211"/>
            <a:ext cx="2190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8105" y="4237349"/>
            <a:ext cx="2061210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13384" marR="0" lvl="0" indent="0" algn="ctr" defTabSz="914400" eaLnBrk="1" fontAlgn="auto" latinLnBrk="0" hangingPunct="1">
              <a:lnSpc>
                <a:spcPts val="81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100" marR="0" lvl="0" indent="0" defTabSz="91440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2100" b="0" i="1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</a:t>
            </a:r>
            <a:r>
              <a:rPr kumimoji="0" sz="2100" b="0" i="0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2100" b="0" i="1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21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3150" b="0" i="0" u="sng" strike="noStrike" kern="0" cap="none" spc="-262" normalizeH="0" baseline="34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kumimoji="0" sz="3150" b="0" i="0" u="sng" strike="noStrike" kern="0" cap="none" spc="0" normalizeH="0" baseline="34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kumimoji="0" sz="3150" b="0" i="0" u="none" strike="noStrike" kern="0" cap="none" spc="270" normalizeH="0" baseline="34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4725" b="0" i="0" u="none" strike="noStrike" kern="0" cap="none" spc="0" normalizeH="0" baseline="-881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r>
              <a:rPr kumimoji="0" sz="4725" b="0" i="0" u="none" strike="noStrike" kern="0" cap="none" spc="-727" normalizeH="0" baseline="-881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1800" b="0" i="0" u="none" strike="noStrike" kern="0" cap="none" spc="112" normalizeH="0" baseline="439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  <a:r>
              <a:rPr kumimoji="0" sz="1800" b="0" i="0" u="none" strike="noStrike" kern="0" cap="none" spc="585" normalizeH="0" baseline="4398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2100" b="0" i="0" u="none" strike="noStrike" kern="0" cap="none" spc="-2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4363" y="3825657"/>
            <a:ext cx="2190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8105" y="3458797"/>
            <a:ext cx="2172970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09880" marR="0" lvl="0" indent="0" algn="ctr" defTabSz="914400" eaLnBrk="1" fontAlgn="auto" latinLnBrk="0" hangingPunct="1">
              <a:lnSpc>
                <a:spcPts val="81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8100" marR="0" lvl="0" indent="0" defTabSz="91440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95780" algn="l"/>
              </a:tabLst>
              <a:defRPr/>
            </a:pPr>
            <a:r>
              <a:rPr kumimoji="0" sz="21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2100" b="0" i="1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</a:t>
            </a:r>
            <a:r>
              <a:rPr kumimoji="0" sz="2100" b="0" i="1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2100" b="0" i="1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21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3150" b="0" i="0" u="sng" strike="noStrike" kern="0" cap="none" spc="-262" normalizeH="0" baseline="34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kumimoji="0" sz="3150" b="0" i="0" u="sng" strike="noStrike" kern="0" cap="none" spc="0" normalizeH="0" baseline="34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kumimoji="0" sz="3150" b="0" i="0" u="none" strike="noStrike" kern="0" cap="none" spc="254" normalizeH="0" baseline="343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4725" b="0" i="0" u="none" strike="noStrike" kern="0" cap="none" spc="0" normalizeH="0" baseline="-881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</a:t>
            </a:r>
            <a:r>
              <a:rPr kumimoji="0" sz="4725" b="0" i="0" u="none" strike="noStrike" kern="0" cap="none" spc="-727" normalizeH="0" baseline="-881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s</a:t>
            </a:r>
            <a:r>
              <a:rPr kumimoji="0" sz="2100" b="0" i="1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t</a:t>
            </a:r>
            <a:r>
              <a:rPr kumimoji="0" sz="21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	</a:t>
            </a:r>
            <a:r>
              <a:rPr kumimoji="0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/>
                <a:cs typeface="Symbol"/>
              </a:rPr>
              <a:t></a:t>
            </a:r>
            <a:r>
              <a:rPr kumimoji="0" sz="21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21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0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8883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28954</Words>
  <Application>Microsoft Office PowerPoint</Application>
  <PresentationFormat>On-screen Show (4:3)</PresentationFormat>
  <Paragraphs>5203</Paragraphs>
  <Slides>489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489</vt:i4>
      </vt:variant>
    </vt:vector>
  </HeadingPairs>
  <TitlesOfParts>
    <vt:vector size="506" baseType="lpstr">
      <vt:lpstr>Arial</vt:lpstr>
      <vt:lpstr>Arial MT</vt:lpstr>
      <vt:lpstr>Calibri</vt:lpstr>
      <vt:lpstr>Cambria Math</vt:lpstr>
      <vt:lpstr>Courier New</vt:lpstr>
      <vt:lpstr>DejaVu Sans Condensed</vt:lpstr>
      <vt:lpstr>DejaVu Serif Condensed</vt:lpstr>
      <vt:lpstr>Microsoft Sans Serif</vt:lpstr>
      <vt:lpstr>Symbol</vt:lpstr>
      <vt:lpstr>Symbola</vt:lpstr>
      <vt:lpstr>Tahoma</vt:lpstr>
      <vt:lpstr>Times New Roman</vt:lpstr>
      <vt:lpstr>Wingdings</vt:lpstr>
      <vt:lpstr>Office Theme</vt:lpstr>
      <vt:lpstr>1_Office Theme</vt:lpstr>
      <vt:lpstr>2_Office Theme</vt:lpstr>
      <vt:lpstr>3_Office Theme</vt:lpstr>
      <vt:lpstr>Communication Networks  Introduction</vt:lpstr>
      <vt:lpstr>Introduction</vt:lpstr>
      <vt:lpstr>Text References</vt:lpstr>
      <vt:lpstr>Course Outline</vt:lpstr>
      <vt:lpstr>Brief History of Communication Networkss</vt:lpstr>
      <vt:lpstr>History of Internet</vt:lpstr>
      <vt:lpstr>1970: ARPANET expands</vt:lpstr>
      <vt:lpstr>1973: ARPANET goes international</vt:lpstr>
      <vt:lpstr>1982: the ARPANET community grows</vt:lpstr>
      <vt:lpstr>1984: ARPANET becomes the internet</vt:lpstr>
      <vt:lpstr>1984: ARPANET becomes the internet</vt:lpstr>
      <vt:lpstr>NSFNET: The first internet backbone</vt:lpstr>
      <vt:lpstr>The internet becomes a global network</vt:lpstr>
      <vt:lpstr>The privatization of the internet  backbone</vt:lpstr>
      <vt:lpstr>Internet Growth</vt:lpstr>
      <vt:lpstr>Internet Growth</vt:lpstr>
      <vt:lpstr>Global Usage of Internet</vt:lpstr>
      <vt:lpstr>Global Usage of Internet</vt:lpstr>
      <vt:lpstr>Computer Networks</vt:lpstr>
      <vt:lpstr>Applications of Computer Networks</vt:lpstr>
      <vt:lpstr>Types of Communication Networkss</vt:lpstr>
      <vt:lpstr>Types of Networks</vt:lpstr>
      <vt:lpstr>Types of Networks</vt:lpstr>
      <vt:lpstr>Types of Networks</vt:lpstr>
      <vt:lpstr>Types of Networks</vt:lpstr>
      <vt:lpstr>FLAG Europe-Asia (FEA)</vt:lpstr>
      <vt:lpstr>Overview of Internet Architecture</vt:lpstr>
      <vt:lpstr>Network Protocol Design Goals</vt:lpstr>
      <vt:lpstr>Network Operation Principles</vt:lpstr>
      <vt:lpstr>Network Operation Principles</vt:lpstr>
      <vt:lpstr>Network Software</vt:lpstr>
      <vt:lpstr>Network Software</vt:lpstr>
      <vt:lpstr>Service Categories and Reliability</vt:lpstr>
      <vt:lpstr>Open System Interconnect (OSI)  Reference Model</vt:lpstr>
      <vt:lpstr>TCP/IP Reference Model</vt:lpstr>
      <vt:lpstr>TCP/IP Reference Model</vt:lpstr>
      <vt:lpstr>TCP/IP Reference Model</vt:lpstr>
      <vt:lpstr>TCP/IP Reference Model</vt:lpstr>
      <vt:lpstr>TCP/IP Reference Model</vt:lpstr>
      <vt:lpstr>Comparing OSI and TCP/IP</vt:lpstr>
      <vt:lpstr>Critics on OSI model</vt:lpstr>
      <vt:lpstr>Model of Choice</vt:lpstr>
      <vt:lpstr>Standardization: Who’s Who</vt:lpstr>
      <vt:lpstr>Communication Networkss Physical Layer</vt:lpstr>
      <vt:lpstr>Physical Layer</vt:lpstr>
      <vt:lpstr>Physical Layer</vt:lpstr>
      <vt:lpstr>Twisted Pair</vt:lpstr>
      <vt:lpstr>Twisted Pair</vt:lpstr>
      <vt:lpstr>Twisted Pair</vt:lpstr>
      <vt:lpstr>Coaxial Cable</vt:lpstr>
      <vt:lpstr>Cable TV Networks</vt:lpstr>
      <vt:lpstr>Hybrid Fiber Coax Architecture</vt:lpstr>
      <vt:lpstr>Power Lines</vt:lpstr>
      <vt:lpstr>Power Lines</vt:lpstr>
      <vt:lpstr>Light Refraction</vt:lpstr>
      <vt:lpstr>Light Reflection</vt:lpstr>
      <vt:lpstr>Optical Fiber Structure</vt:lpstr>
      <vt:lpstr>Fiber types</vt:lpstr>
      <vt:lpstr>Fiber Types: Single Mode and Multi Mode</vt:lpstr>
      <vt:lpstr>Fiber Optic Connector (LC/LC)</vt:lpstr>
      <vt:lpstr>Types of fiber connectors</vt:lpstr>
      <vt:lpstr>Attenuation</vt:lpstr>
      <vt:lpstr>Fiber Optic Cable: Advantages</vt:lpstr>
      <vt:lpstr>Fiber Optic Advantages</vt:lpstr>
      <vt:lpstr>Light source</vt:lpstr>
      <vt:lpstr>Light Sources</vt:lpstr>
      <vt:lpstr>Light Sources</vt:lpstr>
      <vt:lpstr>Light Receiver</vt:lpstr>
      <vt:lpstr>Light wave transmission system - overview</vt:lpstr>
      <vt:lpstr>Wireless Communication</vt:lpstr>
      <vt:lpstr>Electromagnetic Spectrum</vt:lpstr>
      <vt:lpstr>Wireless Communication</vt:lpstr>
      <vt:lpstr>Spectrum Allocation</vt:lpstr>
      <vt:lpstr>Spectrum Allocation</vt:lpstr>
      <vt:lpstr>Spectrum Regulations</vt:lpstr>
      <vt:lpstr>Free Space Optical Communication</vt:lpstr>
      <vt:lpstr>FSO: Outdoor Applications</vt:lpstr>
      <vt:lpstr>FSO: Outdoor Applications</vt:lpstr>
      <vt:lpstr>FSO: Indoor Applications</vt:lpstr>
      <vt:lpstr>FSO: Indoor Applications</vt:lpstr>
      <vt:lpstr>Satellite Communication</vt:lpstr>
      <vt:lpstr>Satellite Communication</vt:lpstr>
      <vt:lpstr>Satellite Communication - VSAT</vt:lpstr>
      <vt:lpstr>Satellite Communication - VSAT</vt:lpstr>
      <vt:lpstr>Medium Earth Orbit Satellites (MEO)</vt:lpstr>
      <vt:lpstr>How GPS works</vt:lpstr>
      <vt:lpstr>Low Earth Orbit Satellites (LEO)</vt:lpstr>
      <vt:lpstr>Satellite Communication</vt:lpstr>
      <vt:lpstr>LEO Satellites</vt:lpstr>
      <vt:lpstr>Satellites Versus Fiber</vt:lpstr>
      <vt:lpstr>Baseband Transmission</vt:lpstr>
      <vt:lpstr>Passband Transmission</vt:lpstr>
      <vt:lpstr>Multiplexing</vt:lpstr>
      <vt:lpstr>Frequency Division Multiplexing</vt:lpstr>
      <vt:lpstr>Wavelength Division Multiplexing</vt:lpstr>
      <vt:lpstr>Time Division Multiplexing</vt:lpstr>
      <vt:lpstr>Code Division Multiplexing</vt:lpstr>
      <vt:lpstr>Principles of CDMA</vt:lpstr>
      <vt:lpstr>Code Division Multiplexing</vt:lpstr>
      <vt:lpstr>CDMA Example</vt:lpstr>
      <vt:lpstr>CDMA Example</vt:lpstr>
      <vt:lpstr>CDMA Example</vt:lpstr>
      <vt:lpstr>Code Division Multiplexing</vt:lpstr>
      <vt:lpstr>Code Division Multiplexing</vt:lpstr>
      <vt:lpstr>Telephone system</vt:lpstr>
      <vt:lpstr>Old Telephone Switches</vt:lpstr>
      <vt:lpstr>Elecrtromechanical Switching</vt:lpstr>
      <vt:lpstr>Modern Switching Center</vt:lpstr>
      <vt:lpstr>Telephone system</vt:lpstr>
      <vt:lpstr>Switch Hierarchy, an example</vt:lpstr>
      <vt:lpstr>Telephone Switch</vt:lpstr>
      <vt:lpstr>Dual-Tone Multi-Frequency Signaling</vt:lpstr>
      <vt:lpstr>SLIC/CODEC</vt:lpstr>
      <vt:lpstr>Telephone Modem</vt:lpstr>
      <vt:lpstr>Voice band modem standards</vt:lpstr>
      <vt:lpstr>Asymmetric Digital Subscriber Line (ADSL)</vt:lpstr>
      <vt:lpstr>ADSL</vt:lpstr>
      <vt:lpstr>ADSL Spectrum</vt:lpstr>
      <vt:lpstr>ADSL Rate</vt:lpstr>
      <vt:lpstr>Fiber To The Home (FTTH)</vt:lpstr>
      <vt:lpstr>FTTH Application</vt:lpstr>
      <vt:lpstr>Trunks and Multiplexing</vt:lpstr>
      <vt:lpstr>TDM carriers</vt:lpstr>
      <vt:lpstr>European PDH Hierarchy</vt:lpstr>
      <vt:lpstr>US PDH Hierarchy</vt:lpstr>
      <vt:lpstr>SONET/SDH</vt:lpstr>
      <vt:lpstr>PDH Add/Drop</vt:lpstr>
      <vt:lpstr>SDH/PDH Comparison</vt:lpstr>
      <vt:lpstr>SONET/SDH</vt:lpstr>
      <vt:lpstr>SDH Network Elements</vt:lpstr>
      <vt:lpstr>SDH Add/Drop</vt:lpstr>
      <vt:lpstr>Typical Network Architecture</vt:lpstr>
      <vt:lpstr>Switching</vt:lpstr>
      <vt:lpstr>Switching</vt:lpstr>
      <vt:lpstr>Mobile Economy</vt:lpstr>
      <vt:lpstr>Mobile Economy</vt:lpstr>
      <vt:lpstr>Mobile Economy</vt:lpstr>
      <vt:lpstr>Mobile Economy</vt:lpstr>
      <vt:lpstr>Trend of Data Usage</vt:lpstr>
      <vt:lpstr>Mobile Networks</vt:lpstr>
      <vt:lpstr>Mobile Phone System</vt:lpstr>
      <vt:lpstr>Concept of Cellular Networks</vt:lpstr>
      <vt:lpstr>Mobile Phone System</vt:lpstr>
      <vt:lpstr>Mobile Phone System</vt:lpstr>
      <vt:lpstr>Hand off</vt:lpstr>
      <vt:lpstr>Mobile Phone System - 2G</vt:lpstr>
      <vt:lpstr>Mobile Phone System - GSM</vt:lpstr>
      <vt:lpstr>Core Network</vt:lpstr>
      <vt:lpstr>Mobile Switching Center (MSC)</vt:lpstr>
      <vt:lpstr>Home Location Register (HLR)</vt:lpstr>
      <vt:lpstr>Visitor Location Register (VLR)</vt:lpstr>
      <vt:lpstr>SMS Center (SMSC)</vt:lpstr>
      <vt:lpstr>NSS Elements</vt:lpstr>
      <vt:lpstr>GSM Call Process</vt:lpstr>
      <vt:lpstr>Evolution of 2G</vt:lpstr>
      <vt:lpstr>Third Generation Mobile Systems (3G)</vt:lpstr>
      <vt:lpstr>Evolution of Mobile Standards</vt:lpstr>
      <vt:lpstr>Long Term Evolution (LTE)</vt:lpstr>
      <vt:lpstr>PowerPoint Presentation</vt:lpstr>
      <vt:lpstr>PowerPoint Presentation</vt:lpstr>
      <vt:lpstr>Evolved Packet Core (EPC)</vt:lpstr>
      <vt:lpstr>Mobility Management Entity (MME)</vt:lpstr>
      <vt:lpstr>Serving Gateway (SGW)</vt:lpstr>
      <vt:lpstr>PDN Gateway (PGW)</vt:lpstr>
      <vt:lpstr>EPC Protocol Stacks: Signaling</vt:lpstr>
      <vt:lpstr>EPC Protocol Stacks: Data Plane</vt:lpstr>
      <vt:lpstr>More Detailed EPC</vt:lpstr>
      <vt:lpstr>Evolution to 5G</vt:lpstr>
      <vt:lpstr>Evolution to 5G</vt:lpstr>
      <vt:lpstr>Evolution towards 5G</vt:lpstr>
      <vt:lpstr>Mobile Technology Trend</vt:lpstr>
      <vt:lpstr>Mobile Technology Trend</vt:lpstr>
      <vt:lpstr>Data Communication Networks Data Link Layer</vt:lpstr>
      <vt:lpstr>Data link layer</vt:lpstr>
      <vt:lpstr>Data Link Layer</vt:lpstr>
      <vt:lpstr>Data Link Layer</vt:lpstr>
      <vt:lpstr>Services Provided to Network Layer</vt:lpstr>
      <vt:lpstr>Services Provided to Network Layer</vt:lpstr>
      <vt:lpstr>Service to Network Layer</vt:lpstr>
      <vt:lpstr>Service to Network Layer</vt:lpstr>
      <vt:lpstr>Framing</vt:lpstr>
      <vt:lpstr>Framing</vt:lpstr>
      <vt:lpstr>Framing</vt:lpstr>
      <vt:lpstr>Error Detection and Correction</vt:lpstr>
      <vt:lpstr>Error Control Coding</vt:lpstr>
      <vt:lpstr>Error Control Coding</vt:lpstr>
      <vt:lpstr>Error Control Coding</vt:lpstr>
      <vt:lpstr>Error Control Coding</vt:lpstr>
      <vt:lpstr>Hamming Distance</vt:lpstr>
      <vt:lpstr>Error Detection Codes</vt:lpstr>
      <vt:lpstr>Error Control Coding</vt:lpstr>
      <vt:lpstr>Error Correction Codes</vt:lpstr>
      <vt:lpstr>Error Control Coding</vt:lpstr>
      <vt:lpstr>Error Control Coding</vt:lpstr>
      <vt:lpstr>Error Control Coding</vt:lpstr>
      <vt:lpstr>Error Control Coding</vt:lpstr>
      <vt:lpstr>Burst Errors</vt:lpstr>
      <vt:lpstr>Interleaving</vt:lpstr>
      <vt:lpstr>Interleaving</vt:lpstr>
      <vt:lpstr>Interleaving</vt:lpstr>
      <vt:lpstr>Cyclic Redundancy Check (CRC)</vt:lpstr>
      <vt:lpstr>Elementary DL Protocols</vt:lpstr>
      <vt:lpstr>Data Link: Flow Control</vt:lpstr>
      <vt:lpstr>We Need “ACK”</vt:lpstr>
      <vt:lpstr>We Need “Timers”</vt:lpstr>
      <vt:lpstr>We Need “Frame Number”</vt:lpstr>
      <vt:lpstr>We Need “Ack Number”</vt:lpstr>
      <vt:lpstr>Stop and Wait Protocol</vt:lpstr>
      <vt:lpstr>Stop and Wait</vt:lpstr>
      <vt:lpstr>Go Back N</vt:lpstr>
      <vt:lpstr>Go Back N</vt:lpstr>
      <vt:lpstr>Go Back N</vt:lpstr>
      <vt:lpstr>Go Back N</vt:lpstr>
      <vt:lpstr>Go Back N – Sender Algorithm</vt:lpstr>
      <vt:lpstr>Go Back N – Receiver Algorithm</vt:lpstr>
      <vt:lpstr>Notes of Go Back N</vt:lpstr>
      <vt:lpstr>Go Back N Counters</vt:lpstr>
      <vt:lpstr>Go Back N Counters</vt:lpstr>
      <vt:lpstr>Selective Repeat</vt:lpstr>
      <vt:lpstr>Selective Repeat</vt:lpstr>
      <vt:lpstr>Selective Repeat</vt:lpstr>
      <vt:lpstr>Selective Repeat</vt:lpstr>
      <vt:lpstr>Selective Repeat Example</vt:lpstr>
      <vt:lpstr>Selective Repeat Algorithm</vt:lpstr>
      <vt:lpstr>Selective Repeat Counters</vt:lpstr>
      <vt:lpstr>Selective Repeat Counters</vt:lpstr>
      <vt:lpstr>Performance Analysis of L2 Protocols</vt:lpstr>
      <vt:lpstr>Performance Analysis of L2 Protocols</vt:lpstr>
      <vt:lpstr>Link Utilization</vt:lpstr>
      <vt:lpstr>Link Utilization</vt:lpstr>
      <vt:lpstr>Link Utilization</vt:lpstr>
      <vt:lpstr>Link Utilization</vt:lpstr>
      <vt:lpstr>HDLC</vt:lpstr>
      <vt:lpstr>HDLC</vt:lpstr>
      <vt:lpstr>HDLC</vt:lpstr>
      <vt:lpstr>HDLC Frame Fields</vt:lpstr>
      <vt:lpstr>HDLC Control Field</vt:lpstr>
      <vt:lpstr>HDLC frame types</vt:lpstr>
      <vt:lpstr>PPP - Point-to-Point Protocol</vt:lpstr>
      <vt:lpstr>Typical PPP Operation</vt:lpstr>
      <vt:lpstr>Data link layer in ATM</vt:lpstr>
      <vt:lpstr>Data link layer in ATM</vt:lpstr>
      <vt:lpstr>Data Communication Networks Multiple Access Control Sublayer</vt:lpstr>
      <vt:lpstr>The Medium Access Sublayer</vt:lpstr>
      <vt:lpstr>Network Protocol Design Goals</vt:lpstr>
      <vt:lpstr>Static Channel Allocation</vt:lpstr>
      <vt:lpstr>Static Channel Allocation</vt:lpstr>
      <vt:lpstr>Static Channel Allocation</vt:lpstr>
      <vt:lpstr>Dynamic Channel Allocation</vt:lpstr>
      <vt:lpstr>Dynamic Channel Allocation</vt:lpstr>
      <vt:lpstr>Multiple Access Protocols</vt:lpstr>
      <vt:lpstr>ALOHA Efficiency</vt:lpstr>
      <vt:lpstr>System Model</vt:lpstr>
      <vt:lpstr>ALOHA Efficiency</vt:lpstr>
      <vt:lpstr>ALOHA Efficiency</vt:lpstr>
      <vt:lpstr>Slotted ALOHA Efficiency</vt:lpstr>
      <vt:lpstr>Impact of Load</vt:lpstr>
      <vt:lpstr>Delay Analysis</vt:lpstr>
      <vt:lpstr>MAC Layer trade offs</vt:lpstr>
      <vt:lpstr>Carrier Sense Multiple Access Protocols (CSMA)</vt:lpstr>
      <vt:lpstr>CSMA Protocols</vt:lpstr>
      <vt:lpstr>CSMA Protocols</vt:lpstr>
      <vt:lpstr>Throughput of ALOHA and CSMA</vt:lpstr>
      <vt:lpstr>CSMA with Collision Detection</vt:lpstr>
      <vt:lpstr>CSMA with Collision Detection</vt:lpstr>
      <vt:lpstr>CSMA with Collision Detection</vt:lpstr>
      <vt:lpstr>CSMA with Collision Detection</vt:lpstr>
      <vt:lpstr>Token Passing</vt:lpstr>
      <vt:lpstr>IEEE 802 standards</vt:lpstr>
      <vt:lpstr>Ethernet</vt:lpstr>
      <vt:lpstr>Ethernet Topology</vt:lpstr>
      <vt:lpstr>Ethernet Topology</vt:lpstr>
      <vt:lpstr>Ethernet Reference Model</vt:lpstr>
      <vt:lpstr>802.3 Frame Structure</vt:lpstr>
      <vt:lpstr>802.3 Framing</vt:lpstr>
      <vt:lpstr>802.3 Pad Field</vt:lpstr>
      <vt:lpstr>802.3 Framing</vt:lpstr>
      <vt:lpstr>802.3 MAC Address</vt:lpstr>
      <vt:lpstr>802.3 MAC</vt:lpstr>
      <vt:lpstr>802.3 Performance Analysis</vt:lpstr>
      <vt:lpstr>802.3 Standard</vt:lpstr>
      <vt:lpstr>Ethernet Switch</vt:lpstr>
      <vt:lpstr>Basic Ethernet Switch Architecture</vt:lpstr>
      <vt:lpstr>Ethernet Switch</vt:lpstr>
      <vt:lpstr>Fast Ethernet</vt:lpstr>
      <vt:lpstr>Fast Ethernet</vt:lpstr>
      <vt:lpstr>Gigabit Ethernet</vt:lpstr>
      <vt:lpstr>10 Gigabit Ethernet</vt:lpstr>
      <vt:lpstr>25 Gigabit Ethernet</vt:lpstr>
      <vt:lpstr>40 Gigabit Ethernet</vt:lpstr>
      <vt:lpstr>100 Gigabit Ethernet</vt:lpstr>
      <vt:lpstr>Terabit Ethernet</vt:lpstr>
      <vt:lpstr>Ethernet Standard Trend</vt:lpstr>
      <vt:lpstr>Ethernet Speed and Reach</vt:lpstr>
      <vt:lpstr>PowerPoint Presentation</vt:lpstr>
      <vt:lpstr>Logical Link Control: 802.2</vt:lpstr>
      <vt:lpstr>Global Wireless Standards</vt:lpstr>
      <vt:lpstr>Wireless Platforms</vt:lpstr>
      <vt:lpstr>Wireless LAN Protocols</vt:lpstr>
      <vt:lpstr>Wireless LAN Protocols</vt:lpstr>
      <vt:lpstr>Wireless LAN Protocols</vt:lpstr>
      <vt:lpstr>Wireless LANs</vt:lpstr>
      <vt:lpstr>Wireless LAN</vt:lpstr>
      <vt:lpstr>Wireless LANs</vt:lpstr>
      <vt:lpstr>IEEE 802.11 Overview</vt:lpstr>
      <vt:lpstr>IEEE 802.11 PHY Review</vt:lpstr>
      <vt:lpstr>Basics of OFDMA</vt:lpstr>
      <vt:lpstr>OFDMA in 802.11</vt:lpstr>
      <vt:lpstr>OFDMA in 802.11</vt:lpstr>
      <vt:lpstr>Overview of 802.11 MAC</vt:lpstr>
      <vt:lpstr>Overview of 802.11 MAC</vt:lpstr>
      <vt:lpstr>Overview of 802.11 MAC</vt:lpstr>
      <vt:lpstr>Overview of 802.11 MAC</vt:lpstr>
      <vt:lpstr>Overview of 802.11 MAC</vt:lpstr>
      <vt:lpstr>Overview of 802.11 MAC</vt:lpstr>
      <vt:lpstr>Overview of 802.11 MAC</vt:lpstr>
      <vt:lpstr>Overview of 802.11 MAC</vt:lpstr>
      <vt:lpstr>IEEE 802.11 services</vt:lpstr>
      <vt:lpstr>Bluetooth (IEEE 802.15)</vt:lpstr>
      <vt:lpstr>Bluetooth Applications</vt:lpstr>
      <vt:lpstr>Bluetooth Evolution</vt:lpstr>
      <vt:lpstr>Bluetooth Protocol Stack</vt:lpstr>
      <vt:lpstr>Ethernet Switching</vt:lpstr>
      <vt:lpstr>MAC Address Table</vt:lpstr>
      <vt:lpstr>MAC Address Table</vt:lpstr>
      <vt:lpstr>Dynamic MAC Addresses</vt:lpstr>
      <vt:lpstr>Switching Hierarchy</vt:lpstr>
      <vt:lpstr>Backward Learning Loop</vt:lpstr>
      <vt:lpstr>Spanning Tree Protocol</vt:lpstr>
      <vt:lpstr>Bridging</vt:lpstr>
      <vt:lpstr>Virtual LAN (VLAN)</vt:lpstr>
      <vt:lpstr>Virtual LAN (VLAN)</vt:lpstr>
      <vt:lpstr>VLAN</vt:lpstr>
      <vt:lpstr>IEEE 802.1Q</vt:lpstr>
      <vt:lpstr>IEEE 802.1Q</vt:lpstr>
      <vt:lpstr>IEEE 802.1Q</vt:lpstr>
      <vt:lpstr>IEEE 802.1Q</vt:lpstr>
      <vt:lpstr>Data Communication Networks Network Layer</vt:lpstr>
      <vt:lpstr>The Network Layer</vt:lpstr>
      <vt:lpstr>Network Layer Design Issues</vt:lpstr>
      <vt:lpstr>Network layer design issues</vt:lpstr>
      <vt:lpstr>Network Layer Design Issues</vt:lpstr>
      <vt:lpstr>Virtual Circuits &amp; Datagrams</vt:lpstr>
      <vt:lpstr>Routing</vt:lpstr>
      <vt:lpstr>Routing algorithms</vt:lpstr>
      <vt:lpstr>Routing Algorithms: Flooding</vt:lpstr>
      <vt:lpstr>Routing Algorithms: Flooding</vt:lpstr>
      <vt:lpstr>Routing Algorithms: Flooding</vt:lpstr>
      <vt:lpstr>Routing</vt:lpstr>
      <vt:lpstr>Shortest Path Algorithm</vt:lpstr>
      <vt:lpstr>Shortest Path Algorithm</vt:lpstr>
      <vt:lpstr>Shortest Path Algorithm</vt:lpstr>
      <vt:lpstr>Shortest Path Algorithm</vt:lpstr>
      <vt:lpstr>Shortest Path Algorithm</vt:lpstr>
      <vt:lpstr>Shortest Path Algorithm</vt:lpstr>
      <vt:lpstr>Shortest Path Algorithm</vt:lpstr>
      <vt:lpstr>Shortest Path Algorithm</vt:lpstr>
      <vt:lpstr>Shortest Path Algorithm</vt:lpstr>
      <vt:lpstr>Shortest Path Algorithm</vt:lpstr>
      <vt:lpstr>Dynamic routing</vt:lpstr>
      <vt:lpstr>Dynamic routing</vt:lpstr>
      <vt:lpstr>Distance vector routing</vt:lpstr>
      <vt:lpstr>Link State Routing</vt:lpstr>
      <vt:lpstr>Link State Routing</vt:lpstr>
      <vt:lpstr>Link State Routing</vt:lpstr>
      <vt:lpstr>Link State Routing</vt:lpstr>
      <vt:lpstr>Link State Routing</vt:lpstr>
      <vt:lpstr>Hierarchical Routing</vt:lpstr>
      <vt:lpstr>Broadcast Routing Methods</vt:lpstr>
      <vt:lpstr>Broadcast Routing Methods</vt:lpstr>
      <vt:lpstr>Broadcast Routing: Reverse Path Forwarding</vt:lpstr>
      <vt:lpstr>Broadcast Routing: Reverse Path Forwarding</vt:lpstr>
      <vt:lpstr>Multicast Routing</vt:lpstr>
      <vt:lpstr>Ad-Hoc Routing</vt:lpstr>
      <vt:lpstr>Dynamic Source Routing (DSR)</vt:lpstr>
      <vt:lpstr>Dynamic Source Routing (DSR)</vt:lpstr>
      <vt:lpstr>Ad-hoc On-demand Distance Vector (AODV) Routing</vt:lpstr>
      <vt:lpstr>AODV</vt:lpstr>
      <vt:lpstr>AODV Route Maintenance</vt:lpstr>
      <vt:lpstr>Congestion control</vt:lpstr>
      <vt:lpstr>Congestion Control</vt:lpstr>
      <vt:lpstr>Congestion Control</vt:lpstr>
      <vt:lpstr>Principles of Congestion Control</vt:lpstr>
      <vt:lpstr>Congestion Prevention</vt:lpstr>
      <vt:lpstr>Congestion Control</vt:lpstr>
      <vt:lpstr>Congestion Control in Datagram subnets</vt:lpstr>
      <vt:lpstr>Congestion Control in Datagram subnets</vt:lpstr>
      <vt:lpstr>Buffer Management</vt:lpstr>
      <vt:lpstr>Buffer Management</vt:lpstr>
      <vt:lpstr>Random Early Detection (RED)</vt:lpstr>
      <vt:lpstr>Random Early Detection (RED)</vt:lpstr>
      <vt:lpstr>Traffic Shaping</vt:lpstr>
      <vt:lpstr>Traffic Shaping – Leaky Bucket</vt:lpstr>
      <vt:lpstr>Traffic Shaping -Token Bucket</vt:lpstr>
      <vt:lpstr>Traffic Control Example</vt:lpstr>
      <vt:lpstr>Resource Reservation</vt:lpstr>
      <vt:lpstr>Admission Control</vt:lpstr>
      <vt:lpstr>Explicit Congestion Notification</vt:lpstr>
      <vt:lpstr>Fair Queuing</vt:lpstr>
      <vt:lpstr>Weighted Fair Queuing</vt:lpstr>
      <vt:lpstr>Jitter Control</vt:lpstr>
      <vt:lpstr>Quality of Service (QoS)</vt:lpstr>
      <vt:lpstr>Internetworking</vt:lpstr>
      <vt:lpstr>Internetworking</vt:lpstr>
      <vt:lpstr>Internetworking</vt:lpstr>
      <vt:lpstr>Tunneling</vt:lpstr>
      <vt:lpstr>Fragmentation</vt:lpstr>
      <vt:lpstr>The Internet Network Layer: IP</vt:lpstr>
      <vt:lpstr>The Internet Network Layer: IP</vt:lpstr>
      <vt:lpstr>The Internet Network Layer: IP</vt:lpstr>
      <vt:lpstr>The Internet Network Layer: IP</vt:lpstr>
      <vt:lpstr>Subnets</vt:lpstr>
      <vt:lpstr>Subnet routing: How is routing performed:</vt:lpstr>
      <vt:lpstr>Classless Inter Domain Routing</vt:lpstr>
      <vt:lpstr>Longest Prefix Matching</vt:lpstr>
      <vt:lpstr>Network Address Translation</vt:lpstr>
      <vt:lpstr>Network Address Translation</vt:lpstr>
      <vt:lpstr>Network Planes</vt:lpstr>
      <vt:lpstr>Internet Control Protocols</vt:lpstr>
      <vt:lpstr>ICMP</vt:lpstr>
      <vt:lpstr>Address Resolution Protocol (ARP)</vt:lpstr>
      <vt:lpstr>Address Resolution Protocol (ARP)</vt:lpstr>
      <vt:lpstr>Dynamic Host Configuration Protocol (DHCP)</vt:lpstr>
      <vt:lpstr>DHCP Example</vt:lpstr>
      <vt:lpstr>DHCP Example</vt:lpstr>
      <vt:lpstr>DHCP Example</vt:lpstr>
      <vt:lpstr>Routing: Control Plane and Data Plane</vt:lpstr>
      <vt:lpstr>Router Architecture</vt:lpstr>
      <vt:lpstr>Input Port Processing</vt:lpstr>
      <vt:lpstr>Switching</vt:lpstr>
      <vt:lpstr>Output Port Processing</vt:lpstr>
      <vt:lpstr>Routing on the Internet</vt:lpstr>
      <vt:lpstr>Internet Routing Protocols</vt:lpstr>
      <vt:lpstr>Open Shortest Path First (OSPF)</vt:lpstr>
      <vt:lpstr>OSPF Features</vt:lpstr>
      <vt:lpstr>Open Shortest Path First (OSPF)</vt:lpstr>
      <vt:lpstr>Hierarchy in OSPF</vt:lpstr>
      <vt:lpstr>Border Gateway Protocol (BGP)</vt:lpstr>
      <vt:lpstr>Border Gateway Protocol (BGP)</vt:lpstr>
      <vt:lpstr>Example: IP Routing in Subnet</vt:lpstr>
      <vt:lpstr>Example: IP Routing in Subnet</vt:lpstr>
      <vt:lpstr>Hierarchical Addressing and Route Aggregation</vt:lpstr>
      <vt:lpstr>Border Gateway Protocol (BGP)</vt:lpstr>
      <vt:lpstr>BGP Example 1</vt:lpstr>
      <vt:lpstr>BGP Example 1</vt:lpstr>
      <vt:lpstr>BGP Example 2</vt:lpstr>
      <vt:lpstr>BGP Example 2</vt:lpstr>
      <vt:lpstr>BGP Route Selection</vt:lpstr>
      <vt:lpstr>BGP Policy</vt:lpstr>
      <vt:lpstr>IPv6 Protocol</vt:lpstr>
      <vt:lpstr>IPv6 Protocol Features</vt:lpstr>
      <vt:lpstr>Multi Protocol Label Switching</vt:lpstr>
      <vt:lpstr>MPLS Operation</vt:lpstr>
      <vt:lpstr>Label Switching Example</vt:lpstr>
      <vt:lpstr>Multi Protocol Label Switching</vt:lpstr>
      <vt:lpstr>MPLS Advantages</vt:lpstr>
      <vt:lpstr>MPLS Label</vt:lpstr>
      <vt:lpstr>Data Communication Networks Application Layer</vt:lpstr>
      <vt:lpstr>Domain Name System</vt:lpstr>
      <vt:lpstr>Domain Name System</vt:lpstr>
      <vt:lpstr>DNS Name Space</vt:lpstr>
      <vt:lpstr>DNS Name Space</vt:lpstr>
      <vt:lpstr>DNS Server Types</vt:lpstr>
      <vt:lpstr>DNS Name Servers</vt:lpstr>
      <vt:lpstr>Name Resolution Example</vt:lpstr>
      <vt:lpstr>Name Resolution Example</vt:lpstr>
      <vt:lpstr>Name Resolution Example</vt:lpstr>
      <vt:lpstr>Name Resolution Example</vt:lpstr>
      <vt:lpstr>Name Resolution Example</vt:lpstr>
      <vt:lpstr>If the Name doesn’t exist</vt:lpstr>
      <vt:lpstr>Name Resolution Example</vt:lpstr>
      <vt:lpstr>Name Resolution Example</vt:lpstr>
      <vt:lpstr>Name Resolution Example</vt:lpstr>
      <vt:lpstr>Name Lookup Sequence</vt:lpstr>
      <vt:lpstr>Electronic Mail</vt:lpstr>
      <vt:lpstr>Simple Mail Transfer Protocol (SMTP)</vt:lpstr>
      <vt:lpstr>Mail Access Protocols</vt:lpstr>
      <vt:lpstr>World Wide Web</vt:lpstr>
      <vt:lpstr>World Wide Web: Architecture</vt:lpstr>
      <vt:lpstr>WWW Server Side</vt:lpstr>
      <vt:lpstr>WWW Server Side</vt:lpstr>
      <vt:lpstr>Example of HTML page</vt:lpstr>
      <vt:lpstr>Example of HTML page</vt:lpstr>
      <vt:lpstr>Uniform Resource Locator: URL</vt:lpstr>
      <vt:lpstr>Browsing the Web</vt:lpstr>
      <vt:lpstr>Server Side</vt:lpstr>
      <vt:lpstr>Server-Side Dynamic Web Pages</vt:lpstr>
      <vt:lpstr>Server-Side Programming Languages</vt:lpstr>
      <vt:lpstr>Client-Side Dynamic web Pages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Networks</dc:title>
  <dc:creator>Mohammad Reza Pakravan</dc:creator>
  <cp:lastModifiedBy>ابوالفضل کلانترزاده</cp:lastModifiedBy>
  <cp:revision>36</cp:revision>
  <dcterms:created xsi:type="dcterms:W3CDTF">2024-06-29T18:48:37Z</dcterms:created>
  <dcterms:modified xsi:type="dcterms:W3CDTF">2024-07-09T18:34:56Z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2024-06-29T00:00:00Z</vt:filetime>
  </property>
</Properties>
</file>